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68" r:id="rId5"/>
    <p:sldId id="269" r:id="rId6"/>
    <p:sldId id="258" r:id="rId7"/>
    <p:sldId id="259" r:id="rId8"/>
    <p:sldId id="261" r:id="rId9"/>
    <p:sldId id="262" r:id="rId10"/>
    <p:sldId id="264" r:id="rId11"/>
    <p:sldId id="265" r:id="rId12"/>
    <p:sldId id="270" r:id="rId13"/>
    <p:sldId id="263"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70"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1866BC-1ADF-4D83-8A4A-B562F6208F3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2315318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866BC-1ADF-4D83-8A4A-B562F6208F3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212199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866BC-1ADF-4D83-8A4A-B562F6208F3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BD2B30-3CAA-4DFF-A596-5E90CF235D7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1563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1866BC-1ADF-4D83-8A4A-B562F6208F3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1330349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1866BC-1ADF-4D83-8A4A-B562F6208F3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BD2B30-3CAA-4DFF-A596-5E90CF235D7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4934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01866BC-1ADF-4D83-8A4A-B562F6208F3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980218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866BC-1ADF-4D83-8A4A-B562F6208F3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1842064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866BC-1ADF-4D83-8A4A-B562F6208F3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282356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866BC-1ADF-4D83-8A4A-B562F6208F3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38134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866BC-1ADF-4D83-8A4A-B562F6208F33}"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298334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1866BC-1ADF-4D83-8A4A-B562F6208F3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178026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1866BC-1ADF-4D83-8A4A-B562F6208F33}"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156419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1866BC-1ADF-4D83-8A4A-B562F6208F33}"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307468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866BC-1ADF-4D83-8A4A-B562F6208F33}"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191242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866BC-1ADF-4D83-8A4A-B562F6208F3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421945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866BC-1ADF-4D83-8A4A-B562F6208F33}"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BD2B30-3CAA-4DFF-A596-5E90CF235D75}" type="slidenum">
              <a:rPr lang="en-US" smtClean="0"/>
              <a:t>‹#›</a:t>
            </a:fld>
            <a:endParaRPr lang="en-US"/>
          </a:p>
        </p:txBody>
      </p:sp>
    </p:spTree>
    <p:extLst>
      <p:ext uri="{BB962C8B-B14F-4D97-AF65-F5344CB8AC3E}">
        <p14:creationId xmlns:p14="http://schemas.microsoft.com/office/powerpoint/2010/main" val="3689176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01866BC-1ADF-4D83-8A4A-B562F6208F33}" type="datetimeFigureOut">
              <a:rPr lang="en-US" smtClean="0"/>
              <a:t>5/20/2015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EBD2B30-3CAA-4DFF-A596-5E90CF235D75}" type="slidenum">
              <a:rPr lang="en-US" smtClean="0"/>
              <a:t>‹#›</a:t>
            </a:fld>
            <a:endParaRPr lang="en-US"/>
          </a:p>
        </p:txBody>
      </p:sp>
    </p:spTree>
    <p:extLst>
      <p:ext uri="{BB962C8B-B14F-4D97-AF65-F5344CB8AC3E}">
        <p14:creationId xmlns:p14="http://schemas.microsoft.com/office/powerpoint/2010/main" val="241566729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spe.hhs.gov/health/fmap.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dethwench.com/?p=935" TargetMode="External"/><Relationship Id="rId2" Type="http://schemas.openxmlformats.org/officeDocument/2006/relationships/hyperlink" Target="http://www.academia.edu/1173889/THE_HEALTH_CARE_SYSTEMS_OF_AUSTRALIA_AND_THE_UNITED_STATES_A_COMPARISON_OF_GOVERNMENTAL_ACTION_AND_LEGISLATION_TO_CONTROL_COS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hs.gov/healthcare/rights/" TargetMode="External"/><Relationship Id="rId2" Type="http://schemas.openxmlformats.org/officeDocument/2006/relationships/hyperlink" Target="http://chws.albany.edu/archive/uploads/2012/07/ushwprofile2006.pdf" TargetMode="External"/><Relationship Id="rId1" Type="http://schemas.openxmlformats.org/officeDocument/2006/relationships/slideLayout" Target="../slideLayouts/slideLayout2.xml"/><Relationship Id="rId4" Type="http://schemas.openxmlformats.org/officeDocument/2006/relationships/hyperlink" Target="http://www.hhs.gov/news/press/2014pres/12/20141209b.htm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who.int/gho/countries/usa.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3600" b="1" dirty="0" smtClean="0">
                <a:cs typeface="Times New Roman" panose="02020603050405020304" pitchFamily="18" charset="0"/>
              </a:rPr>
              <a:t>Comparison of the American </a:t>
            </a:r>
            <a:r>
              <a:rPr lang="en-AU" sz="3600" b="1" dirty="0">
                <a:cs typeface="Times New Roman" panose="02020603050405020304" pitchFamily="18" charset="0"/>
              </a:rPr>
              <a:t>and Australian Health Care Systems </a:t>
            </a:r>
            <a:endParaRPr lang="en-US" sz="3600" dirty="0">
              <a:cs typeface="Times New Roman" panose="02020603050405020304" pitchFamily="18" charset="0"/>
            </a:endParaRPr>
          </a:p>
        </p:txBody>
      </p:sp>
      <p:sp>
        <p:nvSpPr>
          <p:cNvPr id="3" name="TextBox 2"/>
          <p:cNvSpPr txBox="1"/>
          <p:nvPr/>
        </p:nvSpPr>
        <p:spPr>
          <a:xfrm>
            <a:off x="2679221" y="4801761"/>
            <a:ext cx="6318622" cy="276999"/>
          </a:xfrm>
          <a:prstGeom prst="rect">
            <a:avLst/>
          </a:prstGeom>
          <a:noFill/>
        </p:spPr>
        <p:txBody>
          <a:bodyPr wrap="square" rtlCol="0">
            <a:spAutoFit/>
          </a:bodyPr>
          <a:lstStyle/>
          <a:p>
            <a:r>
              <a:rPr lang="en-US" sz="1200" dirty="0" smtClean="0"/>
              <a:t>By Emma Dougall, Emily Josef, Christie </a:t>
            </a:r>
            <a:r>
              <a:rPr lang="en-US" sz="1200" dirty="0" err="1" smtClean="0"/>
              <a:t>Felber</a:t>
            </a:r>
            <a:r>
              <a:rPr lang="en-US" sz="1200" dirty="0" smtClean="0"/>
              <a:t> and </a:t>
            </a:r>
            <a:r>
              <a:rPr lang="en-US" sz="1200" dirty="0" err="1" smtClean="0"/>
              <a:t>Hamed</a:t>
            </a:r>
            <a:r>
              <a:rPr lang="en-US" sz="1200" dirty="0" smtClean="0"/>
              <a:t> Al - </a:t>
            </a:r>
            <a:r>
              <a:rPr lang="en-US" sz="1200" dirty="0" err="1" smtClean="0"/>
              <a:t>Yahmedy</a:t>
            </a:r>
            <a:endParaRPr lang="en-US" sz="1200" dirty="0"/>
          </a:p>
        </p:txBody>
      </p:sp>
    </p:spTree>
    <p:extLst>
      <p:ext uri="{BB962C8B-B14F-4D97-AF65-F5344CB8AC3E}">
        <p14:creationId xmlns:p14="http://schemas.microsoft.com/office/powerpoint/2010/main" val="2530195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a:t>
            </a:r>
            <a:endParaRPr lang="en-US" dirty="0"/>
          </a:p>
        </p:txBody>
      </p:sp>
      <p:sp>
        <p:nvSpPr>
          <p:cNvPr id="3" name="Content Placeholder 2"/>
          <p:cNvSpPr>
            <a:spLocks noGrp="1"/>
          </p:cNvSpPr>
          <p:nvPr>
            <p:ph idx="1"/>
          </p:nvPr>
        </p:nvSpPr>
        <p:spPr>
          <a:xfrm>
            <a:off x="2589212" y="1653423"/>
            <a:ext cx="8915400" cy="5053554"/>
          </a:xfrm>
        </p:spPr>
        <p:txBody>
          <a:bodyPr>
            <a:normAutofit/>
          </a:bodyPr>
          <a:lstStyle/>
          <a:p>
            <a:r>
              <a:rPr lang="en-US" sz="2000" dirty="0"/>
              <a:t>is jointly funded by the federal government and states</a:t>
            </a:r>
            <a:r>
              <a:rPr lang="en-AU" sz="2000" dirty="0"/>
              <a:t> </a:t>
            </a:r>
          </a:p>
          <a:p>
            <a:pPr lvl="2"/>
            <a:r>
              <a:rPr lang="en-US" sz="1600" dirty="0" smtClean="0"/>
              <a:t>pays </a:t>
            </a:r>
            <a:r>
              <a:rPr lang="en-US" sz="1600" dirty="0"/>
              <a:t>states a specified percentage of program expenditures, called the </a:t>
            </a:r>
            <a:r>
              <a:rPr lang="en-US" sz="1600" dirty="0">
                <a:solidFill>
                  <a:srgbClr val="000000"/>
                </a:solidFill>
                <a:hlinkClick r:id="rId2"/>
              </a:rPr>
              <a:t>Federal Medical Assistance Percentage (FMAP)</a:t>
            </a:r>
            <a:r>
              <a:rPr lang="en-AU" sz="1600" dirty="0">
                <a:solidFill>
                  <a:srgbClr val="000000"/>
                </a:solidFill>
              </a:rPr>
              <a:t> </a:t>
            </a:r>
            <a:endParaRPr lang="en-AU" sz="1600" dirty="0" smtClean="0">
              <a:solidFill>
                <a:srgbClr val="000000"/>
              </a:solidFill>
            </a:endParaRPr>
          </a:p>
          <a:p>
            <a:pPr lvl="2"/>
            <a:endParaRPr lang="en-AU" sz="2000" dirty="0"/>
          </a:p>
          <a:p>
            <a:r>
              <a:rPr lang="en-US" sz="2000" dirty="0"/>
              <a:t>children’s health insurance program </a:t>
            </a:r>
            <a:r>
              <a:rPr lang="en-US" sz="2000" dirty="0" smtClean="0"/>
              <a:t>(CHIP)</a:t>
            </a:r>
          </a:p>
          <a:p>
            <a:pPr lvl="2"/>
            <a:r>
              <a:rPr lang="en-US" sz="1600" dirty="0"/>
              <a:t>funded by the federal government and states</a:t>
            </a:r>
          </a:p>
          <a:p>
            <a:pPr lvl="2"/>
            <a:r>
              <a:rPr lang="en-US" sz="1600" dirty="0"/>
              <a:t>Grants from The Children's Health Insurance Program Reauthorization Act </a:t>
            </a:r>
            <a:endParaRPr lang="en-US" sz="1600" dirty="0" smtClean="0"/>
          </a:p>
          <a:p>
            <a:pPr lvl="2"/>
            <a:endParaRPr lang="en-US" sz="2400" dirty="0" smtClean="0"/>
          </a:p>
          <a:p>
            <a:r>
              <a:rPr lang="en-US" sz="2000" dirty="0" smtClean="0"/>
              <a:t>April </a:t>
            </a:r>
            <a:r>
              <a:rPr lang="en-US" sz="2000" dirty="0"/>
              <a:t>2010, CMS awarded $10 million in federal grants to Indian health providers to enroll and retain eligible American Indian and Alaska Native children in Medicaid and CHIP</a:t>
            </a:r>
            <a:r>
              <a:rPr lang="en-AU" sz="2000" dirty="0"/>
              <a:t> </a:t>
            </a:r>
            <a:endParaRPr lang="en-US" sz="2000" dirty="0" smtClean="0"/>
          </a:p>
          <a:p>
            <a:pPr marL="914400" lvl="2" indent="0">
              <a:buNone/>
            </a:pPr>
            <a:endParaRPr lang="en-AU" dirty="0" smtClean="0"/>
          </a:p>
        </p:txBody>
      </p:sp>
    </p:spTree>
    <p:extLst>
      <p:ext uri="{BB962C8B-B14F-4D97-AF65-F5344CB8AC3E}">
        <p14:creationId xmlns:p14="http://schemas.microsoft.com/office/powerpoint/2010/main" val="2288126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a:t>
            </a:r>
            <a:endParaRPr lang="en-US" dirty="0"/>
          </a:p>
        </p:txBody>
      </p:sp>
      <p:sp>
        <p:nvSpPr>
          <p:cNvPr id="3" name="Content Placeholder 2"/>
          <p:cNvSpPr>
            <a:spLocks noGrp="1"/>
          </p:cNvSpPr>
          <p:nvPr>
            <p:ph idx="1"/>
          </p:nvPr>
        </p:nvSpPr>
        <p:spPr>
          <a:xfrm>
            <a:off x="2589212" y="1777340"/>
            <a:ext cx="8915400" cy="3777622"/>
          </a:xfrm>
        </p:spPr>
        <p:txBody>
          <a:bodyPr>
            <a:normAutofit/>
          </a:bodyPr>
          <a:lstStyle/>
          <a:p>
            <a:r>
              <a:rPr lang="en-US" sz="2000" dirty="0" smtClean="0"/>
              <a:t>Also known as Obama Care</a:t>
            </a:r>
          </a:p>
          <a:p>
            <a:pPr marL="0" indent="0">
              <a:buNone/>
            </a:pPr>
            <a:endParaRPr lang="en-US" sz="2000" dirty="0" smtClean="0"/>
          </a:p>
          <a:p>
            <a:r>
              <a:rPr lang="en-US" sz="2000" dirty="0"/>
              <a:t>F</a:t>
            </a:r>
            <a:r>
              <a:rPr lang="en-US" sz="2000" dirty="0" smtClean="0"/>
              <a:t>unded </a:t>
            </a:r>
            <a:r>
              <a:rPr lang="en-US" sz="2000" dirty="0"/>
              <a:t>by the federal </a:t>
            </a:r>
            <a:r>
              <a:rPr lang="en-US" sz="2000" dirty="0" smtClean="0"/>
              <a:t>government </a:t>
            </a:r>
          </a:p>
          <a:p>
            <a:pPr lvl="2"/>
            <a:r>
              <a:rPr lang="en-US" sz="1600" dirty="0" smtClean="0"/>
              <a:t>tax </a:t>
            </a:r>
            <a:r>
              <a:rPr lang="en-US" sz="1600" dirty="0"/>
              <a:t>payers money </a:t>
            </a:r>
            <a:endParaRPr lang="en-US" sz="1600" dirty="0" smtClean="0"/>
          </a:p>
          <a:p>
            <a:pPr lvl="2"/>
            <a:r>
              <a:rPr lang="en-US" sz="1600" dirty="0" smtClean="0"/>
              <a:t>Grants from </a:t>
            </a:r>
            <a:r>
              <a:rPr lang="en-US" sz="1600" dirty="0"/>
              <a:t>Health and Human Services</a:t>
            </a:r>
            <a:r>
              <a:rPr lang="en-AU" sz="1600" dirty="0"/>
              <a:t> </a:t>
            </a:r>
            <a:endParaRPr lang="en-US" sz="1600" dirty="0"/>
          </a:p>
        </p:txBody>
      </p:sp>
    </p:spTree>
    <p:extLst>
      <p:ext uri="{BB962C8B-B14F-4D97-AF65-F5344CB8AC3E}">
        <p14:creationId xmlns:p14="http://schemas.microsoft.com/office/powerpoint/2010/main" val="3932713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a:t>
            </a:r>
            <a:endParaRPr lang="en-AU" dirty="0"/>
          </a:p>
        </p:txBody>
      </p:sp>
      <p:sp>
        <p:nvSpPr>
          <p:cNvPr id="3" name="Content Placeholder 2"/>
          <p:cNvSpPr>
            <a:spLocks noGrp="1"/>
          </p:cNvSpPr>
          <p:nvPr>
            <p:ph idx="1"/>
          </p:nvPr>
        </p:nvSpPr>
        <p:spPr>
          <a:xfrm>
            <a:off x="1905000" y="1574800"/>
            <a:ext cx="9599612" cy="4336422"/>
          </a:xfrm>
        </p:spPr>
        <p:txBody>
          <a:bodyPr>
            <a:normAutofit/>
          </a:bodyPr>
          <a:lstStyle/>
          <a:p>
            <a:r>
              <a:rPr lang="en-AU" dirty="0" smtClean="0"/>
              <a:t>Key differences</a:t>
            </a:r>
          </a:p>
          <a:p>
            <a:pPr lvl="1"/>
            <a:r>
              <a:rPr lang="en-AU" dirty="0" smtClean="0"/>
              <a:t>Health Indicators</a:t>
            </a:r>
          </a:p>
          <a:p>
            <a:pPr lvl="2"/>
            <a:r>
              <a:rPr lang="en-AU" dirty="0" smtClean="0"/>
              <a:t>Australia has better health outcomes in almost every category</a:t>
            </a:r>
          </a:p>
          <a:p>
            <a:pPr lvl="1"/>
            <a:r>
              <a:rPr lang="en-AU" dirty="0" smtClean="0"/>
              <a:t>Role of Government</a:t>
            </a:r>
          </a:p>
          <a:p>
            <a:pPr lvl="2"/>
            <a:r>
              <a:rPr lang="en-AU" dirty="0" smtClean="0"/>
              <a:t>More people in the U.S. use private health insurance</a:t>
            </a:r>
          </a:p>
          <a:p>
            <a:pPr lvl="2"/>
            <a:r>
              <a:rPr lang="en-AU" dirty="0" smtClean="0"/>
              <a:t>Government provides most of funding for Australia</a:t>
            </a:r>
          </a:p>
          <a:p>
            <a:pPr lvl="1"/>
            <a:r>
              <a:rPr lang="en-AU" dirty="0" smtClean="0"/>
              <a:t>Funding</a:t>
            </a:r>
          </a:p>
          <a:p>
            <a:pPr lvl="2"/>
            <a:r>
              <a:rPr lang="en-AU" dirty="0" smtClean="0"/>
              <a:t>Medicare</a:t>
            </a:r>
          </a:p>
          <a:p>
            <a:pPr lvl="1"/>
            <a:r>
              <a:rPr lang="en-AU" dirty="0" smtClean="0"/>
              <a:t>Workforce</a:t>
            </a:r>
          </a:p>
          <a:p>
            <a:pPr lvl="2"/>
            <a:r>
              <a:rPr lang="en-AU" dirty="0" smtClean="0"/>
              <a:t>Nurses and midwives make up majority of workforce in Australia</a:t>
            </a:r>
          </a:p>
          <a:p>
            <a:pPr marL="914400" lvl="2" indent="0">
              <a:buNone/>
            </a:pPr>
            <a:endParaRPr lang="en-AU" dirty="0"/>
          </a:p>
        </p:txBody>
      </p:sp>
    </p:spTree>
    <p:extLst>
      <p:ext uri="{BB962C8B-B14F-4D97-AF65-F5344CB8AC3E}">
        <p14:creationId xmlns:p14="http://schemas.microsoft.com/office/powerpoint/2010/main" val="693883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2589212" y="1467548"/>
            <a:ext cx="8915400" cy="5254917"/>
          </a:xfrm>
        </p:spPr>
        <p:txBody>
          <a:bodyPr>
            <a:normAutofit/>
          </a:bodyPr>
          <a:lstStyle/>
          <a:p>
            <a:pPr marL="541338" indent="-541338">
              <a:lnSpc>
                <a:spcPct val="150000"/>
              </a:lnSpc>
              <a:buNone/>
            </a:pPr>
            <a:r>
              <a:rPr lang="en-US" sz="1400" dirty="0" smtClean="0">
                <a:solidFill>
                  <a:schemeClr val="tx1"/>
                </a:solidFill>
              </a:rPr>
              <a:t>COSTS</a:t>
            </a:r>
            <a:r>
              <a:rPr lang="en-US" sz="1400" dirty="0">
                <a:solidFill>
                  <a:schemeClr val="tx1"/>
                </a:solidFill>
              </a:rPr>
              <a:t>, T. (2015). THE HEALTH CARE SYSTEMS OF AUSTRALIA AND THE UNITED STATES: A COMPARISON OF GOVERNMENTAL ACTION AND LEGISLATION TO CONTROL COSTS. Academia.edu. Retrieved 24 April 2015, from </a:t>
            </a:r>
            <a:r>
              <a:rPr lang="en-US" sz="1400" u="sng" dirty="0">
                <a:solidFill>
                  <a:schemeClr val="tx1"/>
                </a:solidFill>
                <a:hlinkClick r:id="rId2"/>
              </a:rPr>
              <a:t>http://www.academia.edu/1173889/THE_HEALTH_CARE_SYSTEMS_OF_AUSTRALIA_AND_THE_UNITED_STATES_A_COMPARISON_OF_GOVERNMENTAL_ACTION_AND_LEGISLATION_TO_CONTROL_COSTS</a:t>
            </a:r>
            <a:endParaRPr lang="en-US" sz="1400" u="sng" dirty="0">
              <a:solidFill>
                <a:schemeClr val="tx1"/>
              </a:solidFill>
            </a:endParaRPr>
          </a:p>
          <a:p>
            <a:pPr marL="541338" indent="-541338">
              <a:lnSpc>
                <a:spcPct val="150000"/>
              </a:lnSpc>
              <a:buNone/>
            </a:pPr>
            <a:r>
              <a:rPr lang="en-US" sz="1400" dirty="0"/>
              <a:t>David Blumenthal, M. M. (2015, May 6). The Affordable Care Act at 5 Years. </a:t>
            </a:r>
            <a:r>
              <a:rPr lang="en-US" sz="1400" i="1" dirty="0"/>
              <a:t>New England Journal of Medicine</a:t>
            </a:r>
            <a:r>
              <a:rPr lang="en-US" sz="1400" dirty="0"/>
              <a:t> . Boston, MA, USA: Massachusetts Medical Society</a:t>
            </a:r>
            <a:r>
              <a:rPr lang="en-US" sz="1400" dirty="0" smtClean="0"/>
              <a:t>.</a:t>
            </a:r>
            <a:endParaRPr lang="en-US" sz="1400" dirty="0" smtClean="0">
              <a:solidFill>
                <a:schemeClr val="tx1"/>
              </a:solidFill>
            </a:endParaRPr>
          </a:p>
          <a:p>
            <a:pPr marL="541338" indent="-541338">
              <a:lnSpc>
                <a:spcPct val="150000"/>
              </a:lnSpc>
              <a:buNone/>
            </a:pPr>
            <a:r>
              <a:rPr lang="en-US" sz="1400" dirty="0" smtClean="0">
                <a:solidFill>
                  <a:schemeClr val="tx1"/>
                </a:solidFill>
              </a:rPr>
              <a:t>Dethwench.com</a:t>
            </a:r>
            <a:r>
              <a:rPr lang="en-US" sz="1400" dirty="0">
                <a:solidFill>
                  <a:schemeClr val="tx1"/>
                </a:solidFill>
              </a:rPr>
              <a:t>,. (2014). </a:t>
            </a:r>
            <a:r>
              <a:rPr lang="en-US" sz="1400" i="1" dirty="0">
                <a:solidFill>
                  <a:schemeClr val="tx1"/>
                </a:solidFill>
              </a:rPr>
              <a:t>10 Main Characteristics of the U.S. Health Care System | </a:t>
            </a:r>
            <a:r>
              <a:rPr lang="en-US" sz="1400" i="1" dirty="0" err="1">
                <a:solidFill>
                  <a:schemeClr val="tx1"/>
                </a:solidFill>
              </a:rPr>
              <a:t>DethWench</a:t>
            </a:r>
            <a:r>
              <a:rPr lang="en-US" sz="1400" i="1" dirty="0">
                <a:solidFill>
                  <a:schemeClr val="tx1"/>
                </a:solidFill>
              </a:rPr>
              <a:t> Professional Services</a:t>
            </a:r>
            <a:r>
              <a:rPr lang="en-US" sz="1400" dirty="0">
                <a:solidFill>
                  <a:schemeClr val="tx1"/>
                </a:solidFill>
              </a:rPr>
              <a:t>. Retrieved 24 April 2015, from </a:t>
            </a:r>
            <a:r>
              <a:rPr lang="en-US" sz="1400" u="sng" dirty="0">
                <a:solidFill>
                  <a:schemeClr val="tx1"/>
                </a:solidFill>
                <a:hlinkClick r:id="rId3"/>
              </a:rPr>
              <a:t>http://www.dethwench.com/?p=935</a:t>
            </a:r>
            <a:r>
              <a:rPr lang="en-US" sz="1400" dirty="0">
                <a:solidFill>
                  <a:schemeClr val="tx1"/>
                </a:solidFill>
              </a:rPr>
              <a:t> </a:t>
            </a:r>
            <a:endParaRPr lang="en-US" sz="1400" dirty="0" smtClean="0">
              <a:solidFill>
                <a:schemeClr val="tx1"/>
              </a:solidFill>
            </a:endParaRPr>
          </a:p>
          <a:p>
            <a:pPr marL="541338" indent="-541338">
              <a:buNone/>
            </a:pPr>
            <a:r>
              <a:rPr lang="en-US" sz="1400" dirty="0"/>
              <a:t>Medicare.gov. (</a:t>
            </a:r>
            <a:r>
              <a:rPr lang="en-US" sz="1400" dirty="0" err="1"/>
              <a:t>n.d.</a:t>
            </a:r>
            <a:r>
              <a:rPr lang="en-US" sz="1400" dirty="0"/>
              <a:t>). How is Medicare Funded? Retrieved from http://www.medicare.gov/about-us/how-medicare-is-funded/medicare-funding.html</a:t>
            </a:r>
            <a:endParaRPr lang="en-AU" sz="1400" dirty="0"/>
          </a:p>
          <a:p>
            <a:pPr marL="541338" indent="-541338">
              <a:buNone/>
            </a:pPr>
            <a:endParaRPr lang="en-US" sz="1400" dirty="0"/>
          </a:p>
          <a:p>
            <a:pPr marL="541338" indent="-541338">
              <a:buNone/>
            </a:pPr>
            <a:r>
              <a:rPr lang="en-US" sz="1400" dirty="0"/>
              <a:t>Medicaid.gov. (</a:t>
            </a:r>
            <a:r>
              <a:rPr lang="en-US" sz="1400" dirty="0" err="1"/>
              <a:t>n.d.</a:t>
            </a:r>
            <a:r>
              <a:rPr lang="en-US" sz="1400" dirty="0"/>
              <a:t>). Financing. Retrieved from http://medicaid.gov/chip/financing/financing.html (a)</a:t>
            </a:r>
            <a:endParaRPr lang="en-AU" sz="1400" dirty="0"/>
          </a:p>
          <a:p>
            <a:pPr marL="0" indent="0">
              <a:lnSpc>
                <a:spcPct val="150000"/>
              </a:lnSpc>
              <a:buNone/>
            </a:pPr>
            <a:endParaRPr lang="en-US" sz="1600" dirty="0">
              <a:solidFill>
                <a:schemeClr val="tx1"/>
              </a:solidFill>
            </a:endParaRPr>
          </a:p>
          <a:p>
            <a:pPr marL="0" indent="0">
              <a:lnSpc>
                <a:spcPct val="150000"/>
              </a:lnSpc>
              <a:buNone/>
            </a:pPr>
            <a:endParaRPr lang="en-US" sz="1600" dirty="0">
              <a:solidFill>
                <a:schemeClr val="tx1"/>
              </a:solidFill>
            </a:endParaRPr>
          </a:p>
        </p:txBody>
      </p:sp>
    </p:spTree>
    <p:extLst>
      <p:ext uri="{BB962C8B-B14F-4D97-AF65-F5344CB8AC3E}">
        <p14:creationId xmlns:p14="http://schemas.microsoft.com/office/powerpoint/2010/main" val="678732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49198"/>
            <a:ext cx="8915400" cy="6102884"/>
          </a:xfrm>
        </p:spPr>
        <p:txBody>
          <a:bodyPr>
            <a:normAutofit/>
          </a:bodyPr>
          <a:lstStyle/>
          <a:p>
            <a:pPr marL="541338" indent="-541338">
              <a:buNone/>
            </a:pPr>
            <a:endParaRPr lang="en-AU" sz="1400" dirty="0"/>
          </a:p>
          <a:p>
            <a:pPr marL="541338" indent="-541338">
              <a:buNone/>
            </a:pPr>
            <a:r>
              <a:rPr lang="en-US" sz="1400" dirty="0" err="1"/>
              <a:t>Medicaid.gov</a:t>
            </a:r>
            <a:r>
              <a:rPr lang="en-US" sz="1400" dirty="0"/>
              <a:t>. (</a:t>
            </a:r>
            <a:r>
              <a:rPr lang="en-US" sz="1400" dirty="0" err="1"/>
              <a:t>n.d.</a:t>
            </a:r>
            <a:r>
              <a:rPr lang="en-US" sz="1400" dirty="0"/>
              <a:t>). CHIPRA Grants. Retrieved from http://</a:t>
            </a:r>
            <a:r>
              <a:rPr lang="en-US" sz="1400" dirty="0" err="1"/>
              <a:t>medicaid.gov</a:t>
            </a:r>
            <a:r>
              <a:rPr lang="en-US" sz="1400" dirty="0"/>
              <a:t>/chip/</a:t>
            </a:r>
            <a:r>
              <a:rPr lang="en-US" sz="1400" dirty="0" err="1"/>
              <a:t>chipra</a:t>
            </a:r>
            <a:r>
              <a:rPr lang="en-US" sz="1400" dirty="0"/>
              <a:t>-grants/</a:t>
            </a:r>
            <a:r>
              <a:rPr lang="en-US" sz="1400" dirty="0" err="1"/>
              <a:t>chipra-grants.html</a:t>
            </a:r>
            <a:endParaRPr lang="en-AU" sz="1400" dirty="0"/>
          </a:p>
          <a:p>
            <a:pPr marL="541338" indent="-541338">
              <a:buNone/>
            </a:pPr>
            <a:endParaRPr lang="en-US" sz="1400" dirty="0" smtClean="0"/>
          </a:p>
          <a:p>
            <a:pPr marL="541338" indent="-541338">
              <a:buNone/>
            </a:pPr>
            <a:r>
              <a:rPr lang="en-US" sz="1400" dirty="0" err="1" smtClean="0"/>
              <a:t>Ridic</a:t>
            </a:r>
            <a:r>
              <a:rPr lang="en-US" sz="1400" dirty="0"/>
              <a:t>, G., Gleason, S., &amp; </a:t>
            </a:r>
            <a:r>
              <a:rPr lang="en-US" sz="1400" dirty="0" err="1"/>
              <a:t>Ridic</a:t>
            </a:r>
            <a:r>
              <a:rPr lang="en-US" sz="1400" dirty="0"/>
              <a:t>, O. (2012). Comparisons of Health Care Systems in the United States, Germany and Canada. </a:t>
            </a:r>
            <a:r>
              <a:rPr lang="en-US" sz="1400" i="1" dirty="0" err="1"/>
              <a:t>Materia</a:t>
            </a:r>
            <a:r>
              <a:rPr lang="en-US" sz="1400" i="1" dirty="0"/>
              <a:t> Socio-Medica</a:t>
            </a:r>
            <a:r>
              <a:rPr lang="en-US" sz="1400" dirty="0"/>
              <a:t>,</a:t>
            </a:r>
            <a:r>
              <a:rPr lang="en-US" sz="1400" i="1" dirty="0"/>
              <a:t>24</a:t>
            </a:r>
            <a:r>
              <a:rPr lang="en-US" sz="1400" dirty="0"/>
              <a:t>(2), 112–120. doi:10.5455/msm.2012.24.112-120</a:t>
            </a:r>
          </a:p>
          <a:p>
            <a:pPr marL="541338" indent="-541338">
              <a:buNone/>
            </a:pPr>
            <a:endParaRPr lang="en-US" sz="1400" dirty="0" smtClean="0"/>
          </a:p>
          <a:p>
            <a:pPr marL="541338" indent="-541338">
              <a:buNone/>
            </a:pPr>
            <a:r>
              <a:rPr lang="en-US" sz="1400" dirty="0" smtClean="0"/>
              <a:t>The </a:t>
            </a:r>
            <a:r>
              <a:rPr lang="en-US" sz="1400" dirty="0"/>
              <a:t>New York Center for Health Workforce Studies, (2006). </a:t>
            </a:r>
            <a:r>
              <a:rPr lang="en-US" sz="1400" i="1" dirty="0"/>
              <a:t>The United States Health Workforce Profile</a:t>
            </a:r>
            <a:r>
              <a:rPr lang="en-US" sz="1400" dirty="0"/>
              <a:t>. </a:t>
            </a:r>
            <a:r>
              <a:rPr lang="en-US" sz="1400" dirty="0" err="1"/>
              <a:t>Retieved</a:t>
            </a:r>
            <a:r>
              <a:rPr lang="en-US" sz="1400" dirty="0"/>
              <a:t> from </a:t>
            </a:r>
            <a:r>
              <a:rPr lang="en-US" sz="1400" dirty="0">
                <a:solidFill>
                  <a:schemeClr val="tx1"/>
                </a:solidFill>
                <a:hlinkClick r:id="rId2"/>
              </a:rPr>
              <a:t>http://chws.albany.edu/archive/uploads/2012/07/ushwprofile2006.pdf</a:t>
            </a:r>
            <a:endParaRPr lang="en-US" sz="1400" dirty="0">
              <a:solidFill>
                <a:schemeClr val="tx1"/>
              </a:solidFill>
            </a:endParaRPr>
          </a:p>
          <a:p>
            <a:pPr marL="541338" indent="-541338">
              <a:buNone/>
            </a:pPr>
            <a:r>
              <a:rPr lang="en-US" sz="1400" dirty="0"/>
              <a:t>U.S. Department of Health and Human Services. (2010). </a:t>
            </a:r>
            <a:r>
              <a:rPr lang="en-US" sz="1400" i="1" dirty="0"/>
              <a:t>Healthcare</a:t>
            </a:r>
            <a:r>
              <a:rPr lang="en-US" sz="1400" dirty="0"/>
              <a:t>. Retrieved May 13, 2015, from hhs.gov: </a:t>
            </a:r>
            <a:r>
              <a:rPr lang="en-US" sz="1400" dirty="0">
                <a:hlinkClick r:id="rId3"/>
              </a:rPr>
              <a:t>http://www.hhs.gov/healthcare/rights/</a:t>
            </a:r>
            <a:endParaRPr lang="en-US" sz="1400" dirty="0"/>
          </a:p>
          <a:p>
            <a:pPr marL="0" indent="0">
              <a:buNone/>
            </a:pPr>
            <a:endParaRPr lang="en-AU" sz="1400" dirty="0"/>
          </a:p>
          <a:p>
            <a:pPr marL="541338" indent="-541338">
              <a:buNone/>
            </a:pPr>
            <a:r>
              <a:rPr lang="en-US" sz="1400" dirty="0"/>
              <a:t>U.S. Department of Health &amp; Human Services. (2014). HHS awards $36.3 million in Affordable Care Act funding to reward and expand quality improvement in health centers. Retrieved from </a:t>
            </a:r>
            <a:r>
              <a:rPr lang="en-US" sz="1400" dirty="0">
                <a:hlinkClick r:id="rId4"/>
              </a:rPr>
              <a:t>http://www.hhs.gov/news/press/2014pres/12/20141209b.html</a:t>
            </a:r>
            <a:endParaRPr lang="en-AU" sz="1400" dirty="0"/>
          </a:p>
          <a:p>
            <a:pPr marL="541338" indent="-541338">
              <a:buNone/>
            </a:pPr>
            <a:r>
              <a:rPr lang="en-US" sz="1400" dirty="0"/>
              <a:t> </a:t>
            </a:r>
            <a:endParaRPr lang="en-AU" sz="1400" dirty="0"/>
          </a:p>
          <a:p>
            <a:pPr marL="541338" indent="-541338">
              <a:buNone/>
            </a:pPr>
            <a:r>
              <a:rPr lang="en-US" sz="1400" dirty="0"/>
              <a:t>U.S. Department of Health &amp; Human Services. (2014). HHS awards more than $295 million in Affordable Care Act funds to increase access to primary care at health centers. Retrieved from http://www.hhs.gov/news/press/2014pres/09/20140912a.html</a:t>
            </a:r>
            <a:endParaRPr lang="en-AU" sz="1400" dirty="0"/>
          </a:p>
          <a:p>
            <a:pPr marL="0" indent="0">
              <a:buNone/>
            </a:pPr>
            <a:endParaRPr lang="en-US" dirty="0"/>
          </a:p>
        </p:txBody>
      </p:sp>
    </p:spTree>
    <p:extLst>
      <p:ext uri="{BB962C8B-B14F-4D97-AF65-F5344CB8AC3E}">
        <p14:creationId xmlns:p14="http://schemas.microsoft.com/office/powerpoint/2010/main" val="2971754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42134"/>
            <a:ext cx="8915400" cy="5369088"/>
          </a:xfrm>
        </p:spPr>
        <p:txBody>
          <a:bodyPr>
            <a:normAutofit/>
          </a:bodyPr>
          <a:lstStyle/>
          <a:p>
            <a:pPr marL="0" indent="0">
              <a:buNone/>
            </a:pPr>
            <a:r>
              <a:rPr lang="en-US" sz="1600" dirty="0"/>
              <a:t> </a:t>
            </a:r>
            <a:endParaRPr lang="en-AU" sz="1600" dirty="0"/>
          </a:p>
          <a:p>
            <a:pPr marL="541338" indent="-541338">
              <a:buNone/>
            </a:pPr>
            <a:r>
              <a:rPr lang="en-US" sz="1600" dirty="0"/>
              <a:t> </a:t>
            </a:r>
            <a:endParaRPr lang="en-AU" sz="1400" dirty="0"/>
          </a:p>
          <a:p>
            <a:pPr marL="541338" indent="-541338">
              <a:buNone/>
            </a:pPr>
            <a:r>
              <a:rPr lang="en-AU" sz="1400" dirty="0" smtClean="0"/>
              <a:t>World </a:t>
            </a:r>
            <a:r>
              <a:rPr lang="en-AU" sz="1400" dirty="0"/>
              <a:t>Health Organisation. (2014a). </a:t>
            </a:r>
            <a:r>
              <a:rPr lang="en-AU" sz="1400" dirty="0" err="1"/>
              <a:t>Noncommunicable</a:t>
            </a:r>
            <a:r>
              <a:rPr lang="en-AU" sz="1400" dirty="0"/>
              <a:t> diseases (NCD) country profiles. Retrieved from:  http://</a:t>
            </a:r>
            <a:r>
              <a:rPr lang="en-AU" sz="1400" dirty="0" smtClean="0"/>
              <a:t>www.who.int/nmh/countries/usa_en.pdf?ua=1 </a:t>
            </a:r>
          </a:p>
          <a:p>
            <a:pPr marL="541338" indent="-541338">
              <a:buNone/>
            </a:pPr>
            <a:endParaRPr lang="en-AU" sz="1400" dirty="0"/>
          </a:p>
          <a:p>
            <a:pPr marL="541338" indent="-541338">
              <a:buNone/>
            </a:pPr>
            <a:r>
              <a:rPr lang="en-AU" sz="1400" dirty="0"/>
              <a:t>World Health Organisation. (2014b). United States of America key indicators. Retrieved from: http://apps.who.int/gho/data/node.cco.ki-USA?lang=en</a:t>
            </a:r>
          </a:p>
          <a:p>
            <a:pPr marL="541338" indent="-541338">
              <a:buNone/>
            </a:pPr>
            <a:endParaRPr lang="en-AU" sz="1400" dirty="0" smtClean="0"/>
          </a:p>
          <a:p>
            <a:pPr marL="541338" indent="-541338">
              <a:buNone/>
            </a:pPr>
            <a:r>
              <a:rPr lang="en-AU" sz="1400" dirty="0" smtClean="0"/>
              <a:t>World </a:t>
            </a:r>
            <a:r>
              <a:rPr lang="en-AU" sz="1400" dirty="0"/>
              <a:t>Health Organisation. (2015a). Australia: WHO statistical profile. Retrieved from: http://www.who.int/gho/countries/aus.pdf?ua=1 </a:t>
            </a:r>
          </a:p>
          <a:p>
            <a:pPr marL="541338" indent="-541338">
              <a:buNone/>
            </a:pPr>
            <a:endParaRPr lang="en-AU" sz="1400" dirty="0"/>
          </a:p>
          <a:p>
            <a:pPr marL="541338" indent="-541338">
              <a:buNone/>
            </a:pPr>
            <a:r>
              <a:rPr lang="en-AU" sz="1400" dirty="0"/>
              <a:t>World Health Organisation. (2015b). United States of America: WHO statistical profile. Retrieved from: </a:t>
            </a:r>
            <a:r>
              <a:rPr lang="en-AU" sz="1400" u="sng" dirty="0">
                <a:hlinkClick r:id="rId2"/>
              </a:rPr>
              <a:t>http://</a:t>
            </a:r>
            <a:r>
              <a:rPr lang="en-AU" sz="1400" u="sng" dirty="0" smtClean="0">
                <a:hlinkClick r:id="rId2"/>
              </a:rPr>
              <a:t>www.who.int/gho/countries/usa.pdf</a:t>
            </a:r>
            <a:endParaRPr lang="en-AU" sz="1400" u="sng" dirty="0"/>
          </a:p>
          <a:p>
            <a:pPr marL="541338" indent="-541338">
              <a:buNone/>
            </a:pPr>
            <a:endParaRPr lang="en-US" dirty="0"/>
          </a:p>
          <a:p>
            <a:pPr marL="0" indent="0">
              <a:buNone/>
            </a:pPr>
            <a:endParaRPr lang="en-US" dirty="0"/>
          </a:p>
        </p:txBody>
      </p:sp>
    </p:spTree>
    <p:extLst>
      <p:ext uri="{BB962C8B-B14F-4D97-AF65-F5344CB8AC3E}">
        <p14:creationId xmlns:p14="http://schemas.microsoft.com/office/powerpoint/2010/main" val="401030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System in America</a:t>
            </a:r>
            <a:endParaRPr lang="en-US" dirty="0"/>
          </a:p>
        </p:txBody>
      </p:sp>
      <p:sp>
        <p:nvSpPr>
          <p:cNvPr id="3" name="Content Placeholder 2"/>
          <p:cNvSpPr>
            <a:spLocks noGrp="1"/>
          </p:cNvSpPr>
          <p:nvPr>
            <p:ph idx="1"/>
          </p:nvPr>
        </p:nvSpPr>
        <p:spPr/>
        <p:txBody>
          <a:bodyPr>
            <a:normAutofit lnSpcReduction="10000"/>
          </a:bodyPr>
          <a:lstStyle/>
          <a:p>
            <a:pPr marL="0" indent="0">
              <a:lnSpc>
                <a:spcPct val="200000"/>
              </a:lnSpc>
              <a:buNone/>
            </a:pPr>
            <a:r>
              <a:rPr lang="en-US" dirty="0"/>
              <a:t>Health Care System that is also known as health system is actually an organization of people, institutions and resources that deliver health care services to target audience. Health Care System is necessary for every </a:t>
            </a:r>
            <a:r>
              <a:rPr lang="en-US" dirty="0" smtClean="0"/>
              <a:t>country. </a:t>
            </a:r>
            <a:r>
              <a:rPr lang="en-US" dirty="0"/>
              <a:t>H</a:t>
            </a:r>
            <a:r>
              <a:rPr lang="en-US" dirty="0" smtClean="0"/>
              <a:t>ealth </a:t>
            </a:r>
            <a:r>
              <a:rPr lang="en-US" dirty="0"/>
              <a:t>care system </a:t>
            </a:r>
            <a:r>
              <a:rPr lang="en-US" dirty="0" smtClean="0"/>
              <a:t>of America is </a:t>
            </a:r>
            <a:r>
              <a:rPr lang="en-US" dirty="0"/>
              <a:t>often described as fragmented because there is no centralized office to manage the distribution, placement and health care resources.</a:t>
            </a:r>
            <a:r>
              <a:rPr lang="en-US" dirty="0" smtClean="0"/>
              <a:t> The </a:t>
            </a:r>
            <a:r>
              <a:rPr lang="en-US" dirty="0"/>
              <a:t>health care system of America is effective due to its </a:t>
            </a:r>
            <a:r>
              <a:rPr lang="en-US" dirty="0" smtClean="0"/>
              <a:t>characteristics. </a:t>
            </a:r>
            <a:endParaRPr lang="en-US" dirty="0"/>
          </a:p>
        </p:txBody>
      </p:sp>
    </p:spTree>
    <p:extLst>
      <p:ext uri="{BB962C8B-B14F-4D97-AF65-F5344CB8AC3E}">
        <p14:creationId xmlns:p14="http://schemas.microsoft.com/office/powerpoint/2010/main" val="402053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Health Indicators</a:t>
            </a:r>
          </a:p>
        </p:txBody>
      </p:sp>
      <p:sp>
        <p:nvSpPr>
          <p:cNvPr id="3" name="Content Placeholder 2"/>
          <p:cNvSpPr>
            <a:spLocks noGrp="1"/>
          </p:cNvSpPr>
          <p:nvPr>
            <p:ph idx="1"/>
          </p:nvPr>
        </p:nvSpPr>
        <p:spPr>
          <a:xfrm>
            <a:off x="2558238" y="1622445"/>
            <a:ext cx="8915400" cy="3777622"/>
          </a:xfrm>
        </p:spPr>
        <p:txBody>
          <a:bodyPr>
            <a:normAutofit/>
          </a:bodyPr>
          <a:lstStyle/>
          <a:p>
            <a:pPr lvl="0"/>
            <a:r>
              <a:rPr lang="en-AU" dirty="0" smtClean="0"/>
              <a:t>Life expectancy</a:t>
            </a:r>
          </a:p>
          <a:p>
            <a:pPr lvl="0"/>
            <a:r>
              <a:rPr lang="en-AU" dirty="0" smtClean="0"/>
              <a:t>Mortality rates</a:t>
            </a:r>
            <a:endParaRPr lang="en-AU" dirty="0"/>
          </a:p>
          <a:p>
            <a:pPr lvl="0"/>
            <a:r>
              <a:rPr lang="en-AU" dirty="0"/>
              <a:t>Proportional </a:t>
            </a:r>
            <a:r>
              <a:rPr lang="en-AU" dirty="0" smtClean="0"/>
              <a:t>mortality</a:t>
            </a:r>
          </a:p>
          <a:p>
            <a:pPr lvl="1"/>
            <a:r>
              <a:rPr lang="en-US" sz="1800" dirty="0" smtClean="0"/>
              <a:t>Top four non communicable diseases</a:t>
            </a:r>
          </a:p>
          <a:p>
            <a:pPr marL="457200" lvl="1" indent="0">
              <a:buNone/>
            </a:pPr>
            <a:r>
              <a:rPr lang="en-US" sz="1800" dirty="0"/>
              <a:t>	</a:t>
            </a:r>
            <a:r>
              <a:rPr lang="en-US" sz="1800" dirty="0" smtClean="0"/>
              <a:t>1)Cardiovascular disease</a:t>
            </a:r>
          </a:p>
          <a:p>
            <a:pPr marL="457200" lvl="1" indent="0">
              <a:buNone/>
            </a:pPr>
            <a:r>
              <a:rPr lang="en-US" sz="1800" dirty="0"/>
              <a:t>	</a:t>
            </a:r>
            <a:r>
              <a:rPr lang="en-US" sz="1800" dirty="0" smtClean="0"/>
              <a:t>2)Cancers</a:t>
            </a:r>
          </a:p>
          <a:p>
            <a:pPr marL="457200" lvl="1" indent="0">
              <a:buNone/>
            </a:pPr>
            <a:r>
              <a:rPr lang="en-US" sz="1800" dirty="0"/>
              <a:t>	</a:t>
            </a:r>
            <a:r>
              <a:rPr lang="en-US" sz="1800" dirty="0" smtClean="0"/>
              <a:t>3)Chronic respiratory disease</a:t>
            </a:r>
          </a:p>
          <a:p>
            <a:pPr marL="457200" lvl="1" indent="0">
              <a:buNone/>
            </a:pPr>
            <a:r>
              <a:rPr lang="en-US" sz="1800" dirty="0"/>
              <a:t>	</a:t>
            </a:r>
            <a:r>
              <a:rPr lang="en-US" sz="1800" dirty="0" smtClean="0"/>
              <a:t>4) Diabetes</a:t>
            </a:r>
          </a:p>
          <a:p>
            <a:pPr marL="0" lvl="0" indent="0">
              <a:buNone/>
            </a:pPr>
            <a:endParaRPr lang="en-AU" dirty="0"/>
          </a:p>
        </p:txBody>
      </p:sp>
    </p:spTree>
    <p:extLst>
      <p:ext uri="{BB962C8B-B14F-4D97-AF65-F5344CB8AC3E}">
        <p14:creationId xmlns:p14="http://schemas.microsoft.com/office/powerpoint/2010/main" val="896164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Health Indicators</a:t>
            </a:r>
            <a:endParaRPr lang="en-AU" dirty="0"/>
          </a:p>
        </p:txBody>
      </p:sp>
      <p:sp>
        <p:nvSpPr>
          <p:cNvPr id="3" name="Content Placeholder 2"/>
          <p:cNvSpPr>
            <a:spLocks noGrp="1"/>
          </p:cNvSpPr>
          <p:nvPr>
            <p:ph idx="1"/>
          </p:nvPr>
        </p:nvSpPr>
        <p:spPr/>
        <p:txBody>
          <a:bodyPr>
            <a:normAutofit/>
          </a:bodyPr>
          <a:lstStyle/>
          <a:p>
            <a:pPr lvl="0"/>
            <a:r>
              <a:rPr lang="en-AU" dirty="0"/>
              <a:t>Top causes of death</a:t>
            </a:r>
          </a:p>
          <a:p>
            <a:pPr lvl="1"/>
            <a:r>
              <a:rPr lang="en-AU" dirty="0"/>
              <a:t>USA</a:t>
            </a:r>
          </a:p>
          <a:p>
            <a:pPr marL="0" indent="0">
              <a:buNone/>
            </a:pPr>
            <a:r>
              <a:rPr lang="en-AU" dirty="0"/>
              <a:t>Ischaemic heart disease; Alzheimer’s and other dementias; trachea, bronchus, lung cancers; chronic obstructive pulmonary disease; stroke; diabetes mellitus; hypertensive heart disease; colon and rectum cancers; Kidney diseases; and lower respiratory infections</a:t>
            </a:r>
          </a:p>
          <a:p>
            <a:pPr lvl="1"/>
            <a:r>
              <a:rPr lang="en-AU" dirty="0"/>
              <a:t>AUS </a:t>
            </a:r>
          </a:p>
          <a:p>
            <a:pPr marL="0" indent="0">
              <a:buNone/>
            </a:pPr>
            <a:r>
              <a:rPr lang="en-AU" dirty="0"/>
              <a:t>Ischemic heart disease; stroke; Alzheimer’s and other dementias; trachea, bronchus, lung cancers; chronic obstructive pulmonary disease, colon and rectum cancers; diabetes mellitus; prostate cancer; breast cancer; kidney </a:t>
            </a:r>
            <a:r>
              <a:rPr lang="en-AU" dirty="0" smtClean="0"/>
              <a:t>disease</a:t>
            </a:r>
            <a:endParaRPr lang="en-AU" dirty="0"/>
          </a:p>
        </p:txBody>
      </p:sp>
    </p:spTree>
    <p:extLst>
      <p:ext uri="{BB962C8B-B14F-4D97-AF65-F5344CB8AC3E}">
        <p14:creationId xmlns:p14="http://schemas.microsoft.com/office/powerpoint/2010/main" val="1993240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Health Indicators</a:t>
            </a:r>
            <a:endParaRPr lang="en-AU" dirty="0"/>
          </a:p>
        </p:txBody>
      </p:sp>
      <p:sp>
        <p:nvSpPr>
          <p:cNvPr id="3" name="Content Placeholder 2"/>
          <p:cNvSpPr>
            <a:spLocks noGrp="1"/>
          </p:cNvSpPr>
          <p:nvPr>
            <p:ph idx="1"/>
          </p:nvPr>
        </p:nvSpPr>
        <p:spPr/>
        <p:txBody>
          <a:bodyPr>
            <a:normAutofit/>
          </a:bodyPr>
          <a:lstStyle/>
          <a:p>
            <a:pPr lvl="0"/>
            <a:r>
              <a:rPr lang="en-AU" dirty="0" smtClean="0"/>
              <a:t>Health </a:t>
            </a:r>
            <a:r>
              <a:rPr lang="en-AU" dirty="0"/>
              <a:t>systems</a:t>
            </a:r>
          </a:p>
          <a:p>
            <a:pPr lvl="1"/>
            <a:r>
              <a:rPr lang="en-AU" sz="1800" dirty="0"/>
              <a:t>Physician density</a:t>
            </a:r>
          </a:p>
          <a:p>
            <a:pPr lvl="1"/>
            <a:r>
              <a:rPr lang="en-AU" sz="1800" dirty="0" smtClean="0"/>
              <a:t>Nursing </a:t>
            </a:r>
            <a:r>
              <a:rPr lang="en-AU" sz="1800" dirty="0"/>
              <a:t>and midwifery density</a:t>
            </a:r>
          </a:p>
          <a:p>
            <a:endParaRPr lang="en-AU" dirty="0"/>
          </a:p>
        </p:txBody>
      </p:sp>
    </p:spTree>
    <p:extLst>
      <p:ext uri="{BB962C8B-B14F-4D97-AF65-F5344CB8AC3E}">
        <p14:creationId xmlns:p14="http://schemas.microsoft.com/office/powerpoint/2010/main" val="2285406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Government</a:t>
            </a:r>
          </a:p>
        </p:txBody>
      </p:sp>
      <p:sp>
        <p:nvSpPr>
          <p:cNvPr id="3" name="Content Placeholder 2"/>
          <p:cNvSpPr>
            <a:spLocks noGrp="1"/>
          </p:cNvSpPr>
          <p:nvPr>
            <p:ph idx="1"/>
          </p:nvPr>
        </p:nvSpPr>
        <p:spPr>
          <a:xfrm>
            <a:off x="2589211" y="1517976"/>
            <a:ext cx="9428561" cy="5340024"/>
          </a:xfrm>
        </p:spPr>
        <p:txBody>
          <a:bodyPr>
            <a:normAutofit/>
          </a:bodyPr>
          <a:lstStyle/>
          <a:p>
            <a:r>
              <a:rPr lang="en-US" sz="2000" dirty="0"/>
              <a:t>Government does not affect most people using the healthcare system</a:t>
            </a:r>
          </a:p>
          <a:p>
            <a:pPr lvl="1"/>
            <a:r>
              <a:rPr lang="en-US" sz="1800" dirty="0"/>
              <a:t>61% covered by private insurance</a:t>
            </a:r>
          </a:p>
          <a:p>
            <a:pPr lvl="1"/>
            <a:r>
              <a:rPr lang="en-US" sz="1800" dirty="0"/>
              <a:t>Key difference: Universal health care system in AU means less people using private insurance</a:t>
            </a:r>
          </a:p>
          <a:p>
            <a:r>
              <a:rPr lang="en-US" sz="2000" dirty="0"/>
              <a:t>Medicare- for elderly and disabled </a:t>
            </a:r>
          </a:p>
          <a:p>
            <a:pPr lvl="1"/>
            <a:r>
              <a:rPr lang="en-US" sz="1800" dirty="0"/>
              <a:t>Funded entirely by federal government</a:t>
            </a:r>
          </a:p>
          <a:p>
            <a:pPr lvl="1"/>
            <a:r>
              <a:rPr lang="en-US" sz="1800" dirty="0"/>
              <a:t>Key difference: All Australian citizens eligible for Medicare system</a:t>
            </a:r>
          </a:p>
          <a:p>
            <a:r>
              <a:rPr lang="en-US" sz="2000" dirty="0"/>
              <a:t>Medicaid- for economically disadvantaged</a:t>
            </a:r>
          </a:p>
          <a:p>
            <a:pPr lvl="1"/>
            <a:r>
              <a:rPr lang="en-US" sz="1800" dirty="0"/>
              <a:t>Federal government gives money to state governments who determine how to allocate</a:t>
            </a:r>
          </a:p>
          <a:p>
            <a:r>
              <a:rPr lang="en-US" sz="2000" dirty="0"/>
              <a:t>Affordable Care Act (</a:t>
            </a:r>
            <a:r>
              <a:rPr lang="en-US" sz="2000" dirty="0" err="1"/>
              <a:t>Obamacare</a:t>
            </a:r>
            <a:r>
              <a:rPr lang="en-US" sz="2000" dirty="0"/>
              <a:t>)</a:t>
            </a:r>
          </a:p>
          <a:p>
            <a:pPr>
              <a:lnSpc>
                <a:spcPct val="120000"/>
              </a:lnSpc>
            </a:pPr>
            <a:endParaRPr lang="en-US" dirty="0" smtClean="0"/>
          </a:p>
        </p:txBody>
      </p:sp>
    </p:spTree>
    <p:extLst>
      <p:ext uri="{BB962C8B-B14F-4D97-AF65-F5344CB8AC3E}">
        <p14:creationId xmlns:p14="http://schemas.microsoft.com/office/powerpoint/2010/main" val="4077640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a:t>
            </a:r>
          </a:p>
        </p:txBody>
      </p:sp>
      <p:sp>
        <p:nvSpPr>
          <p:cNvPr id="3" name="Content Placeholder 2"/>
          <p:cNvSpPr>
            <a:spLocks noGrp="1"/>
          </p:cNvSpPr>
          <p:nvPr>
            <p:ph idx="1"/>
          </p:nvPr>
        </p:nvSpPr>
        <p:spPr>
          <a:xfrm>
            <a:off x="2558239" y="1575976"/>
            <a:ext cx="8915400" cy="3777622"/>
          </a:xfrm>
        </p:spPr>
        <p:txBody>
          <a:bodyPr/>
          <a:lstStyle/>
          <a:p>
            <a:r>
              <a:rPr lang="en-US" sz="2000" dirty="0"/>
              <a:t>Major government intervention on healthcare system</a:t>
            </a:r>
          </a:p>
          <a:p>
            <a:pPr lvl="1"/>
            <a:r>
              <a:rPr lang="en-US" sz="1800" dirty="0"/>
              <a:t>2 pieces of legislation</a:t>
            </a:r>
          </a:p>
          <a:p>
            <a:pPr lvl="1"/>
            <a:r>
              <a:rPr lang="en-US" sz="1800" dirty="0"/>
              <a:t>Enacted in 2010</a:t>
            </a:r>
          </a:p>
          <a:p>
            <a:pPr lvl="1"/>
            <a:r>
              <a:rPr lang="en-US" sz="1800" dirty="0"/>
              <a:t>Government now pays for 43% of healthcare costs</a:t>
            </a:r>
          </a:p>
          <a:p>
            <a:r>
              <a:rPr lang="en-US" sz="2000" dirty="0"/>
              <a:t>Established “Marketplace”</a:t>
            </a:r>
          </a:p>
          <a:p>
            <a:r>
              <a:rPr lang="en-US" sz="2000" dirty="0"/>
              <a:t>Expanded Medicare</a:t>
            </a:r>
          </a:p>
          <a:p>
            <a:r>
              <a:rPr lang="en-US" sz="2000" dirty="0"/>
              <a:t>Patient protections</a:t>
            </a:r>
          </a:p>
          <a:p>
            <a:r>
              <a:rPr lang="en-US" sz="2000" dirty="0"/>
              <a:t>Free preventative health</a:t>
            </a:r>
          </a:p>
          <a:p>
            <a:pPr marL="0" indent="0">
              <a:lnSpc>
                <a:spcPct val="150000"/>
              </a:lnSpc>
              <a:buNone/>
            </a:pPr>
            <a:endParaRPr lang="en-US" sz="1400" b="1" dirty="0" smtClean="0"/>
          </a:p>
          <a:p>
            <a:pPr marL="0" indent="0">
              <a:lnSpc>
                <a:spcPct val="150000"/>
              </a:lnSpc>
              <a:buNone/>
            </a:pPr>
            <a:endParaRPr lang="en-US" b="1" dirty="0" smtClean="0"/>
          </a:p>
        </p:txBody>
      </p:sp>
    </p:spTree>
    <p:extLst>
      <p:ext uri="{BB962C8B-B14F-4D97-AF65-F5344CB8AC3E}">
        <p14:creationId xmlns:p14="http://schemas.microsoft.com/office/powerpoint/2010/main" val="3115950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Force</a:t>
            </a:r>
            <a:br>
              <a:rPr lang="en-US" dirty="0" smtClean="0"/>
            </a:br>
            <a:endParaRPr lang="en-US" dirty="0"/>
          </a:p>
        </p:txBody>
      </p:sp>
      <p:sp>
        <p:nvSpPr>
          <p:cNvPr id="3" name="Content Placeholder 2"/>
          <p:cNvSpPr>
            <a:spLocks noGrp="1"/>
          </p:cNvSpPr>
          <p:nvPr>
            <p:ph idx="1"/>
          </p:nvPr>
        </p:nvSpPr>
        <p:spPr>
          <a:xfrm>
            <a:off x="2573726" y="1498529"/>
            <a:ext cx="8915400" cy="3777622"/>
          </a:xfrm>
        </p:spPr>
        <p:txBody>
          <a:bodyPr/>
          <a:lstStyle/>
          <a:p>
            <a:r>
              <a:rPr lang="en-US" dirty="0"/>
              <a:t>This health care system is the largest employer in America. Near about 145.612 million people are employed here. Like </a:t>
            </a:r>
            <a:r>
              <a:rPr lang="en-US" dirty="0" smtClean="0"/>
              <a:t>physicians </a:t>
            </a:r>
            <a:r>
              <a:rPr lang="en-US" dirty="0"/>
              <a:t>, Nurses, </a:t>
            </a:r>
            <a:r>
              <a:rPr lang="en-US" dirty="0" smtClean="0"/>
              <a:t>paramedics,… </a:t>
            </a:r>
            <a:r>
              <a:rPr lang="en-US" dirty="0"/>
              <a:t>etc</a:t>
            </a:r>
            <a:r>
              <a:rPr lang="en-US" dirty="0" smtClean="0"/>
              <a:t>.</a:t>
            </a:r>
            <a:endParaRPr lang="en-AU" dirty="0"/>
          </a:p>
          <a:p>
            <a:pPr marL="0" indent="0">
              <a:buNone/>
            </a:pPr>
            <a:endParaRPr lang="en-AU" dirty="0"/>
          </a:p>
          <a:p>
            <a:pPr marL="0" indent="0">
              <a:buNone/>
            </a:pPr>
            <a:endParaRPr lang="en-US" dirty="0" smtClean="0"/>
          </a:p>
        </p:txBody>
      </p:sp>
      <p:pic>
        <p:nvPicPr>
          <p:cNvPr id="4" name="صورة 1"/>
          <p:cNvPicPr/>
          <p:nvPr/>
        </p:nvPicPr>
        <p:blipFill rotWithShape="1">
          <a:blip r:embed="rId2" cstate="print">
            <a:extLst>
              <a:ext uri="{28A0092B-C50C-407E-A947-70E740481C1C}">
                <a14:useLocalDpi xmlns:a14="http://schemas.microsoft.com/office/drawing/2010/main" val="0"/>
              </a:ext>
            </a:extLst>
          </a:blip>
          <a:srcRect l="17453" t="12219" r="20887" b="5446"/>
          <a:stretch/>
        </p:blipFill>
        <p:spPr bwMode="auto">
          <a:xfrm>
            <a:off x="3050051" y="2518618"/>
            <a:ext cx="6846028" cy="433938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79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a:t>
            </a:r>
            <a:r>
              <a:rPr lang="en-US" dirty="0"/>
              <a:t/>
            </a:r>
            <a:br>
              <a:rPr lang="en-US" dirty="0"/>
            </a:br>
            <a:endParaRPr lang="en-US" dirty="0"/>
          </a:p>
        </p:txBody>
      </p:sp>
      <p:sp>
        <p:nvSpPr>
          <p:cNvPr id="3" name="Content Placeholder 2"/>
          <p:cNvSpPr>
            <a:spLocks noGrp="1"/>
          </p:cNvSpPr>
          <p:nvPr>
            <p:ph idx="1"/>
          </p:nvPr>
        </p:nvSpPr>
        <p:spPr>
          <a:xfrm>
            <a:off x="2589212" y="1591465"/>
            <a:ext cx="8915400" cy="5100021"/>
          </a:xfrm>
        </p:spPr>
        <p:txBody>
          <a:bodyPr>
            <a:normAutofit/>
          </a:bodyPr>
          <a:lstStyle/>
          <a:p>
            <a:pPr>
              <a:lnSpc>
                <a:spcPct val="200000"/>
              </a:lnSpc>
            </a:pPr>
            <a:r>
              <a:rPr lang="en-US" dirty="0"/>
              <a:t>Department of Health and Human Services is the federal agency that runs the Medicare Program and monitors Medicaid programs </a:t>
            </a:r>
            <a:endParaRPr lang="en-US" dirty="0" smtClean="0"/>
          </a:p>
          <a:p>
            <a:pPr>
              <a:lnSpc>
                <a:spcPct val="200000"/>
              </a:lnSpc>
            </a:pPr>
            <a:r>
              <a:rPr lang="en-US" dirty="0" smtClean="0"/>
              <a:t>Medicare </a:t>
            </a:r>
            <a:r>
              <a:rPr lang="en-US" dirty="0"/>
              <a:t>is funded entirely by the federal government of </a:t>
            </a:r>
            <a:r>
              <a:rPr lang="en-US" dirty="0" smtClean="0"/>
              <a:t>America. This money comes from</a:t>
            </a:r>
          </a:p>
          <a:p>
            <a:pPr lvl="2">
              <a:lnSpc>
                <a:spcPct val="200000"/>
              </a:lnSpc>
            </a:pPr>
            <a:r>
              <a:rPr lang="en-US" dirty="0"/>
              <a:t>Taxes</a:t>
            </a:r>
          </a:p>
          <a:p>
            <a:pPr lvl="2">
              <a:lnSpc>
                <a:spcPct val="200000"/>
              </a:lnSpc>
            </a:pPr>
            <a:r>
              <a:rPr lang="en-US" dirty="0"/>
              <a:t>Interest from trust </a:t>
            </a:r>
            <a:r>
              <a:rPr lang="en-US" dirty="0" smtClean="0"/>
              <a:t>funds</a:t>
            </a:r>
          </a:p>
          <a:p>
            <a:pPr>
              <a:lnSpc>
                <a:spcPct val="200000"/>
              </a:lnSpc>
            </a:pPr>
            <a:r>
              <a:rPr lang="en-US" dirty="0" smtClean="0"/>
              <a:t>Medicare Australia is </a:t>
            </a:r>
            <a:r>
              <a:rPr lang="en-US" dirty="0"/>
              <a:t>funded and administered by the Australian Government </a:t>
            </a:r>
          </a:p>
        </p:txBody>
      </p:sp>
    </p:spTree>
    <p:extLst>
      <p:ext uri="{BB962C8B-B14F-4D97-AF65-F5344CB8AC3E}">
        <p14:creationId xmlns:p14="http://schemas.microsoft.com/office/powerpoint/2010/main" val="1921730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3091</TotalTime>
  <Words>711</Words>
  <Application>Microsoft Office PowerPoint</Application>
  <PresentationFormat>مخصص</PresentationFormat>
  <Paragraphs>103</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Wisp</vt:lpstr>
      <vt:lpstr>Comparison of the American and Australian Health Care Systems </vt:lpstr>
      <vt:lpstr>Health Care System in America</vt:lpstr>
      <vt:lpstr>Health Indicators</vt:lpstr>
      <vt:lpstr>Health Indicators</vt:lpstr>
      <vt:lpstr>Health Indicators</vt:lpstr>
      <vt:lpstr>Role of Government</vt:lpstr>
      <vt:lpstr>Affordable Care Act</vt:lpstr>
      <vt:lpstr>Work Force </vt:lpstr>
      <vt:lpstr>Medicare </vt:lpstr>
      <vt:lpstr>Medicaid</vt:lpstr>
      <vt:lpstr>Affordable Care Act</vt:lpstr>
      <vt:lpstr>Conclusion </vt:lpstr>
      <vt:lpstr>References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Hamed AL-Yahmedy</dc:creator>
  <cp:lastModifiedBy>Hamed AL-Yahmdi</cp:lastModifiedBy>
  <cp:revision>56</cp:revision>
  <dcterms:created xsi:type="dcterms:W3CDTF">2015-04-24T13:31:10Z</dcterms:created>
  <dcterms:modified xsi:type="dcterms:W3CDTF">2015-05-20T02:07:02Z</dcterms:modified>
</cp:coreProperties>
</file>