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33" r:id="rId3"/>
    <p:sldId id="256" r:id="rId4"/>
    <p:sldId id="324" r:id="rId5"/>
    <p:sldId id="338" r:id="rId6"/>
    <p:sldId id="326" r:id="rId7"/>
    <p:sldId id="327" r:id="rId8"/>
    <p:sldId id="328" r:id="rId9"/>
    <p:sldId id="280" r:id="rId10"/>
    <p:sldId id="339" r:id="rId11"/>
    <p:sldId id="393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6372949-8DBB-4F22-81DE-8097230FF3CC}">
          <p14:sldIdLst>
            <p14:sldId id="257"/>
            <p14:sldId id="333"/>
            <p14:sldId id="256"/>
            <p14:sldId id="324"/>
            <p14:sldId id="338"/>
            <p14:sldId id="326"/>
            <p14:sldId id="327"/>
            <p14:sldId id="328"/>
            <p14:sldId id="280"/>
            <p14:sldId id="339"/>
            <p14:sldId id="3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2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3989F63-D416-4FD4-A819-C316A4E2BDD5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BB8286-3EEF-40FA-ACDC-552EEDC7C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2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1361" indent="-2966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6709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1393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6078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10762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5445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60128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4813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1CC81EF-2065-4870-B2D2-120D1F575BBA}" type="slidenum">
              <a:rPr lang="en-US" altLang="en-US"/>
              <a:pPr eaLnBrk="1" hangingPunct="1"/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1361" indent="-2966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6709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1393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6078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10762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5445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60128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4813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BE44AA0-546A-411B-99C2-CBE6F03EA742}" type="slidenum">
              <a:rPr lang="en-US" altLang="en-US"/>
              <a:pPr eaLnBrk="1" hangingPunct="1"/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1361" indent="-29667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6709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1393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6078" indent="-237341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10762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5445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60128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4813" indent="-2373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7BF7986-D9F5-407E-9D62-AF47B3790A7B}" type="slidenum">
              <a:rPr lang="en-US" altLang="en-US"/>
              <a:pPr eaLnBrk="1" hangingPunct="1"/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E00AC-66AC-43A8-8210-2F4D3C7F6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5E421-3275-4312-A2FC-46DDB1C7B7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8206B-752F-46E9-9DA7-02BA8952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97DF-5BDB-4CAD-8343-7F5D632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DC983-DD5D-4F31-87D6-6A31ACFC7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60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394E6-AC13-4084-89B8-C045A4D60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0EA441-C159-403D-8457-91C9E83349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A5B83-BBAE-4466-834B-081C96E4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14EA53-53FB-4E9C-93E5-ADA9EA7E1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33BA6-281F-47E9-8139-74BCB237A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87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03C7CC-4273-4D41-9EE3-07CEAEC5AB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6D7683-6A42-471A-AD38-C540AF99D4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F7C2F-DEB3-4A6C-931B-59337BFFA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B28B9-4AD7-48B1-85F6-FF3993DA0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B1BB9-7FB8-4D1D-A7D9-61944F741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44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28600"/>
            <a:ext cx="9347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1"/>
            <a:ext cx="10972800" cy="47243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3200" y="6553200"/>
            <a:ext cx="43688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778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609600" y="990600"/>
            <a:ext cx="10972800" cy="5562600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800"/>
              </a:spcAft>
              <a:buFont typeface="Arial" panose="020B0604020202020204" pitchFamily="34" charset="0"/>
              <a:buChar char="•"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181600" y="6553200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8636000" y="6705600"/>
            <a:ext cx="3556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513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43800-DB19-4FBA-B0F0-8FB635A4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D880B-B37C-4F03-BB9C-EBF40AF29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C66AC-1EE4-42D4-8782-9E69495B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2B79B-3BA7-4011-AEAE-5D2BBF4EA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FFC424-E435-48E9-AAC0-7788723CA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70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B9A77-78ED-43C2-90C7-847FAFED1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BF576-F893-44C4-90B6-30BEC772FB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2A1FD-26BF-4CE8-8ED4-F40415A6E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F5F12-A526-4817-A4DD-2D118BB51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3680D-E778-49FC-B336-4A31F9CEA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39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D837A-E57A-4F2C-9DBD-2E53B270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E47C4-D5DC-4936-A574-9EF8CB715D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74F709-D79C-46F0-BB2D-677E16FFB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7EC331-24AD-4806-BFD1-429819C67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7551E8-2DAD-44C4-9174-89CCB9BA2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02983-2B29-457A-A6BD-1E5A4C416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7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23FF2-0967-4D75-8C7A-040F2591F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47B2D6-DD9B-4FF2-9290-317D3B3BC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F4B27-940A-43EC-8324-36CF965F8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7C339-8986-4DE3-822C-19E568EE4C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5187F2-8428-4FF8-BCB8-CC0EF37D71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73F3CB-AE4B-4282-A838-65F6EDD4C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AEAC61-AEC6-47B0-9809-20FA3E3E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197877-D9A1-4C4A-9092-5A9925385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31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EB20D-DA76-4B8C-8FA0-E48D7A85B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755618-5DEA-4C0B-AB60-3FE47B3B1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6A596-CA34-4AF6-9C1C-E671FF155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A2D05-5F29-49A4-96C0-A9477642E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1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8D8DFB-89F3-4B9F-A9B2-B765F16A7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2764C1-BABF-4BA2-9258-FBEB3D114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5D52D9-40E8-4FE1-B318-19977DB72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35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EBC7F-D83D-46CC-93B6-38E179FF2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31EDF-CF1B-4385-9C13-5D0BFB72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F6E5A-8143-4C68-8EE6-64CEB4608D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3D741B-EDD6-4943-9270-C0E8CBC49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7D3282-CDD6-4041-9945-AEEB4EF04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C3755-8C0A-4324-BA14-557D2DF6F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5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F5353-96D7-400F-8A92-BFA4DA6C9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BF47B3-73E0-481C-B9A8-804F74491D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2401CB-5152-4300-A566-34918C6142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6CAB2E-06D2-491E-AD6E-DB2D99595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D9D6F-DF30-432A-B623-9F88B812D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17678-3075-4E46-AF1C-C1B374A95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890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7B4D0D-D80E-40EF-AE81-7B69D2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EA1143-C6B0-43D5-B1D7-D88D9A2FF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77595-A44B-4FB2-825B-849F5282C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986D5-DFE7-4D77-931D-6002CE57D248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4112C2-CF57-4C39-80A4-84FA3F6472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E2A6C-CECB-4BA2-8344-4163BED25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A320E-51AF-48F5-9BD7-4E83088E8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728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nn.com/2019/01/09/health/unethical-experiments/inde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google.com/url?sa=i&amp;rct=j&amp;q=&amp;esrc=s&amp;source=images&amp;cd=&amp;cad=rja&amp;uact=8&amp;ved=0ahUKEwjNqcyk5pjYAhUI9IMKHSbLDLsQjRwIBw&amp;url=https://www.zazzle.co.uk/sociology%2Bstickers&amp;psig=AOvVaw37dCqySvZ9Gkkq40KI4kfF&amp;ust=1513866470886354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google.com/url?sa=i&amp;url=http://carlapfeffer.com/research.php&amp;psig=AOvVaw0OD0XRKVVus6cHyARmgF45&amp;ust=1586305085766000&amp;source=images&amp;cd=vfe&amp;ved=0CAIQjRxqFwoTCOik_IuF1egCFQAAAAAdAAAAABAD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hyperlink" Target="https://www.google.com/imgres?imgurl=http://andrejkoymasky.com/liv/fam/bioh4/humphr01.jpg&amp;imgrefurl=http://andrejkoymasky.com/liv/fam/bioh4/humphr01.html&amp;docid=dV3dIErajcVuYM&amp;tbnid=5u_6oC8a5SzXeM:&amp;vet=10ahUKEwik0JOhhLneAhXnmeAKHcQgA8kQMwiWAShJMEk..i&amp;w=180&amp;h=260&amp;itg=1&amp;bih=770&amp;biw=1536&amp;q=ethnography%20LAUD%20HUMPHREY&amp;ved=0ahUKEwik0JOhhLneAhXnmeAKHcQgA8kQMwiWAShJMEk&amp;iact=mrc&amp;uact=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google.com/url?sa=i&amp;rct=j&amp;q=&amp;esrc=s&amp;source=images&amp;cd=&amp;cad=rja&amp;uact=8&amp;ved=2ahUKEwjOq_aG4MfeAhUth-AKHWSXBQkQjRx6BAgBEAU&amp;url=https://www.amazon.com/Nickel-Dimed-Not-Getting-America/dp/0312626681&amp;psig=AOvVaw1bN2e3b-DlqVbC3VNPS9PL&amp;ust=154186795570322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hyperlink" Target="https://www.google.com/imgres?imgurl=https://static1.squarespace.com/static/507328ece4b0b0f8a33e85e8/t/597d6668e45a7c9f617af128/1501390487676/Gang%2BLeader%2BFor%2BA%2BDay?format%3D500w&amp;imgrefurl=http://theanthrotorian.com/culture/2012/10/19/book-list-gang-leader-for-the-day&amp;docid=5RK3VDyyI01MuM&amp;tbnid=gSRgS2C1ThDOyM:&amp;vet=10ahUKEwivxY3l4MfeAhUDhOAKHds3A_EQMwiWASgDMAM..i&amp;w=500&amp;h=667&amp;bih=770&amp;biw=1536&amp;q=gang%20leader%20for%20a%20day&amp;ved=0ahUKEwivxY3l4MfeAhUDhOAKHds3A_EQMwiWASgDMAM&amp;iact=mrc&amp;uact=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38pgPY6Zq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youtube.com/watch?v=oAX9b7agT9o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CBE1851-2230-47A9-B000-CE9046EA6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4AB57-35B7-4CBA-9B94-DBE956F0D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59" y="345243"/>
            <a:ext cx="4935893" cy="34933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000" b="1" kern="1200" dirty="0">
                <a:solidFill>
                  <a:srgbClr val="FFFFFF"/>
                </a:solidFill>
                <a:latin typeface="Algerian" panose="04020705040A02060702" pitchFamily="82" charset="0"/>
              </a:rPr>
              <a:t>Chapter 2</a:t>
            </a:r>
            <a:br>
              <a:rPr lang="en-US" sz="5000" b="1" kern="1200" dirty="0">
                <a:solidFill>
                  <a:srgbClr val="FFFFFF"/>
                </a:solidFill>
                <a:latin typeface="Algerian" panose="04020705040A02060702" pitchFamily="82" charset="0"/>
              </a:rPr>
            </a:br>
            <a:r>
              <a:rPr lang="en-US" sz="5000" b="1" kern="1200" dirty="0">
                <a:solidFill>
                  <a:srgbClr val="FFFFFF"/>
                </a:solidFill>
                <a:latin typeface="Algerian" panose="04020705040A02060702" pitchFamily="82" charset="0"/>
              </a:rPr>
              <a:t>Sociological Research</a:t>
            </a:r>
            <a:br>
              <a:rPr lang="en-US" sz="5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5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B93832-6514-44F4-849B-5EE2C8A2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6679" y="3928939"/>
            <a:ext cx="393192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Magnifying glass">
            <a:extLst>
              <a:ext uri="{FF2B5EF4-FFF2-40B4-BE49-F238E27FC236}">
                <a16:creationId xmlns:a16="http://schemas.microsoft.com/office/drawing/2014/main" id="{F158DACA-F3BB-42BE-8017-E3A19425C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699753"/>
            <a:ext cx="5459470" cy="54594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75CBFE-555A-4645-9D8E-6B24986A6125}"/>
              </a:ext>
            </a:extLst>
          </p:cNvPr>
          <p:cNvSpPr txBox="1"/>
          <p:nvPr/>
        </p:nvSpPr>
        <p:spPr>
          <a:xfrm>
            <a:off x="786679" y="4019316"/>
            <a:ext cx="40465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400" dirty="0"/>
              <a:t>Learning Objectives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Approaches to Sociological Research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Research Methods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Ethical Concerns</a:t>
            </a:r>
          </a:p>
        </p:txBody>
      </p:sp>
    </p:spTree>
    <p:extLst>
      <p:ext uri="{BB962C8B-B14F-4D97-AF65-F5344CB8AC3E}">
        <p14:creationId xmlns:p14="http://schemas.microsoft.com/office/powerpoint/2010/main" val="3294979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C525A-CBBE-4C9B-BE98-8F122A7B8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9618"/>
            <a:ext cx="10515600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01E46-E702-47CE-9CA6-D36638045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43" y="1934935"/>
            <a:ext cx="11157857" cy="4242027"/>
          </a:xfrm>
        </p:spPr>
        <p:txBody>
          <a:bodyPr>
            <a:normAutofit/>
          </a:bodyPr>
          <a:lstStyle/>
          <a:p>
            <a:endParaRPr lang="en-US" sz="2400" dirty="0">
              <a:hlinkClick r:id="rId2"/>
            </a:endParaRPr>
          </a:p>
          <a:p>
            <a:endParaRPr lang="en-US" sz="2400" dirty="0">
              <a:hlinkClick r:id="rId2"/>
            </a:endParaRPr>
          </a:p>
          <a:p>
            <a:endParaRPr lang="en-US" sz="2400" dirty="0">
              <a:hlinkClick r:id="rId2"/>
            </a:endParaRPr>
          </a:p>
          <a:p>
            <a:pPr algn="ctr"/>
            <a:r>
              <a:rPr lang="en-US" sz="2400" dirty="0">
                <a:hlinkClick r:id="rId2"/>
              </a:rPr>
              <a:t>https://www.cnn.com/2019/01/09/health/unethical-experiments/index.html</a:t>
            </a:r>
            <a:endParaRPr lang="en-US" sz="2400" dirty="0"/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24941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ociology rock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911" y="1143000"/>
            <a:ext cx="8153400" cy="538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sociology rock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689" y="842394"/>
            <a:ext cx="8153400" cy="538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889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4343400"/>
            <a:ext cx="90318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/>
              <a:t>Chapter 2</a:t>
            </a:r>
          </a:p>
          <a:p>
            <a:r>
              <a:rPr lang="en-US" sz="5400" b="1" dirty="0"/>
              <a:t>Sociological Research</a:t>
            </a:r>
          </a:p>
        </p:txBody>
      </p:sp>
      <p:sp>
        <p:nvSpPr>
          <p:cNvPr id="3" name="AutoShape 2" descr="Image result for pictures of research"/>
          <p:cNvSpPr>
            <a:spLocks noChangeAspect="1" noChangeArrowheads="1"/>
          </p:cNvSpPr>
          <p:nvPr/>
        </p:nvSpPr>
        <p:spPr bwMode="auto">
          <a:xfrm>
            <a:off x="1587501" y="-136525"/>
            <a:ext cx="16287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Image result for pictures of research"/>
          <p:cNvSpPr>
            <a:spLocks noChangeAspect="1" noChangeArrowheads="1"/>
          </p:cNvSpPr>
          <p:nvPr/>
        </p:nvSpPr>
        <p:spPr bwMode="auto">
          <a:xfrm>
            <a:off x="1739901" y="15875"/>
            <a:ext cx="16287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Carla A. Pfeffer, Ph.D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6" y="19802"/>
            <a:ext cx="11952514" cy="682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40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CBE1851-2230-47A9-B000-CE9046EA6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rgbClr val="58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A2BAF-F653-402E-99BC-7083BCA30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8661" y="2352066"/>
            <a:ext cx="5505869" cy="215386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highlight>
                  <a:srgbClr val="C0C0C0"/>
                </a:highlight>
                <a:latin typeface="+mj-lt"/>
                <a:ea typeface="+mj-ea"/>
                <a:cs typeface="+mj-cs"/>
              </a:rPr>
              <a:t>The Scientific Method</a:t>
            </a: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Ask a Question</a:t>
            </a:r>
            <a:br>
              <a:rPr lang="en-US" sz="3100" kern="1200" dirty="0">
                <a:solidFill>
                  <a:srgbClr val="FFFFFF"/>
                </a:solidFill>
                <a:highlight>
                  <a:srgbClr val="C0C0C0"/>
                </a:highlight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Research Existing Sources</a:t>
            </a: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Formulate a Hypothesis</a:t>
            </a: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Design and Conduct a Study</a:t>
            </a: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Draw Conclusions</a:t>
            </a:r>
            <a:b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Report Results</a:t>
            </a: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1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1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1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1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14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3B93832-6514-44F4-849B-5EE2C8A2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6679" y="3928939"/>
            <a:ext cx="393192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7" descr="It’s a continual process: formulating a hypothesis, testing it, developing new hypotheses based on the results, and beginning anew.">
            <a:extLst>
              <a:ext uri="{FF2B5EF4-FFF2-40B4-BE49-F238E27FC236}">
                <a16:creationId xmlns:a16="http://schemas.microsoft.com/office/drawing/2014/main" id="{01AD339F-DDF2-4045-B82F-3AB38DDAA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59078"/>
            <a:ext cx="5459470" cy="49408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780C0B-44A8-4B9D-ABDD-1587BE2AE59F}"/>
              </a:ext>
            </a:extLst>
          </p:cNvPr>
          <p:cNvSpPr txBox="1"/>
          <p:nvPr/>
        </p:nvSpPr>
        <p:spPr>
          <a:xfrm>
            <a:off x="84784" y="5210554"/>
            <a:ext cx="5402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The Diagram to the right is from another </a:t>
            </a:r>
          </a:p>
          <a:p>
            <a:pPr algn="ctr"/>
            <a:r>
              <a:rPr lang="en-US" i="1" dirty="0"/>
              <a:t>Textbook. Even though they are worded </a:t>
            </a:r>
          </a:p>
          <a:p>
            <a:pPr algn="ctr"/>
            <a:r>
              <a:rPr lang="en-US" i="1" dirty="0"/>
              <a:t>Differently the bottom line is that they </a:t>
            </a:r>
          </a:p>
          <a:p>
            <a:pPr algn="ctr"/>
            <a:r>
              <a:rPr lang="en-US" i="1" dirty="0"/>
              <a:t>Are both correct. </a:t>
            </a:r>
          </a:p>
        </p:txBody>
      </p:sp>
    </p:spTree>
    <p:extLst>
      <p:ext uri="{BB962C8B-B14F-4D97-AF65-F5344CB8AC3E}">
        <p14:creationId xmlns:p14="http://schemas.microsoft.com/office/powerpoint/2010/main" val="172326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773" y="285818"/>
            <a:ext cx="7474172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en-US" sz="4400" b="1" kern="1200" dirty="0">
                <a:solidFill>
                  <a:schemeClr val="accent1"/>
                </a:solidFill>
                <a:latin typeface="Algerian" panose="04020705040A02060702" pitchFamily="82" charset="0"/>
              </a:rPr>
              <a:t>Major Research Designs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92364" y="2358913"/>
            <a:ext cx="9827491" cy="371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z="2400" b="1" dirty="0"/>
              <a:t>Research design</a:t>
            </a:r>
            <a:r>
              <a:rPr lang="en-US" altLang="en-US" sz="2400" dirty="0"/>
              <a:t>: detailed plan or method for obtaining  data</a:t>
            </a:r>
          </a:p>
          <a:p>
            <a:r>
              <a:rPr lang="en-US" altLang="en-US" sz="2400" dirty="0"/>
              <a:t>scientifically</a:t>
            </a:r>
          </a:p>
          <a:p>
            <a:pPr lvl="1"/>
            <a:endParaRPr lang="en-US" altLang="en-US" b="1" dirty="0"/>
          </a:p>
          <a:p>
            <a:pPr lvl="1" algn="ctr"/>
            <a:r>
              <a:rPr lang="en-US" altLang="en-US" sz="4000" b="1" dirty="0">
                <a:solidFill>
                  <a:schemeClr val="accent1"/>
                </a:solidFill>
              </a:rPr>
              <a:t>Surveys</a:t>
            </a:r>
          </a:p>
          <a:p>
            <a:pPr lvl="1" algn="ctr"/>
            <a:r>
              <a:rPr lang="en-US" altLang="en-US" sz="4000" b="1" dirty="0">
                <a:solidFill>
                  <a:schemeClr val="accent1"/>
                </a:solidFill>
              </a:rPr>
              <a:t>Field Research </a:t>
            </a:r>
            <a:r>
              <a:rPr lang="en-US" altLang="en-US" sz="1800" b="1" i="1" dirty="0">
                <a:solidFill>
                  <a:schemeClr val="accent1"/>
                </a:solidFill>
              </a:rPr>
              <a:t>(Ethnography, participant observation)</a:t>
            </a:r>
          </a:p>
          <a:p>
            <a:pPr lvl="1" algn="ctr"/>
            <a:r>
              <a:rPr lang="en-US" altLang="en-US" sz="4000" b="1" dirty="0">
                <a:solidFill>
                  <a:schemeClr val="accent1"/>
                </a:solidFill>
              </a:rPr>
              <a:t>Experiments</a:t>
            </a:r>
          </a:p>
          <a:p>
            <a:pPr lvl="1" algn="ctr"/>
            <a:r>
              <a:rPr lang="en-US" altLang="en-US" sz="4000" b="1" dirty="0">
                <a:solidFill>
                  <a:schemeClr val="accent1"/>
                </a:solidFill>
              </a:rPr>
              <a:t>Existing sources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Graphic 70" descr="Statistics">
            <a:extLst>
              <a:ext uri="{FF2B5EF4-FFF2-40B4-BE49-F238E27FC236}">
                <a16:creationId xmlns:a16="http://schemas.microsoft.com/office/drawing/2014/main" id="{3697A7EF-0BFE-4B95-A892-211CDAD2E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7381" y="2746665"/>
            <a:ext cx="1142998" cy="114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30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0228-7D8B-415B-A077-B9E9CD2FB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2092" y="15631"/>
            <a:ext cx="2177319" cy="139175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Algerian" panose="04020705040A02060702" pitchFamily="82" charset="0"/>
              </a:rPr>
              <a:t>Survey</a:t>
            </a:r>
          </a:p>
        </p:txBody>
      </p:sp>
      <p:pic>
        <p:nvPicPr>
          <p:cNvPr id="3074" name="Picture 2" descr="Census 2020 Complete Count Committee | Medfield, MA">
            <a:extLst>
              <a:ext uri="{FF2B5EF4-FFF2-40B4-BE49-F238E27FC236}">
                <a16:creationId xmlns:a16="http://schemas.microsoft.com/office/drawing/2014/main" id="{6D0E59B7-493B-4D28-8521-5B3563203D8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738" y="1679797"/>
            <a:ext cx="5314462" cy="334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AD7237-0D57-48DF-9122-8FCEF740C0D3}"/>
              </a:ext>
            </a:extLst>
          </p:cNvPr>
          <p:cNvSpPr txBox="1"/>
          <p:nvPr/>
        </p:nvSpPr>
        <p:spPr>
          <a:xfrm>
            <a:off x="4228553" y="5937110"/>
            <a:ext cx="3187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lgerian" panose="04020705040A02060702" pitchFamily="82" charset="0"/>
              </a:rPr>
              <a:t>Let’s Talk</a:t>
            </a:r>
          </a:p>
        </p:txBody>
      </p:sp>
    </p:spTree>
    <p:extLst>
      <p:ext uri="{BB962C8B-B14F-4D97-AF65-F5344CB8AC3E}">
        <p14:creationId xmlns:p14="http://schemas.microsoft.com/office/powerpoint/2010/main" val="288151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7315200" cy="609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solidFill>
                  <a:srgbClr val="002060"/>
                </a:solidFill>
                <a:latin typeface="Algerian" panose="04020705040A02060702" pitchFamily="82" charset="0"/>
              </a:rPr>
              <a:t>      </a:t>
            </a:r>
            <a:r>
              <a:rPr lang="en-US" altLang="en-US" b="1" dirty="0">
                <a:solidFill>
                  <a:srgbClr val="002060"/>
                </a:solidFill>
                <a:latin typeface="Algerian" panose="04020705040A02060702" pitchFamily="82" charset="0"/>
              </a:rPr>
              <a:t>Field Research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05693" y="838200"/>
            <a:ext cx="8763000" cy="6096001"/>
          </a:xfrm>
        </p:spPr>
        <p:txBody>
          <a:bodyPr/>
          <a:lstStyle/>
          <a:p>
            <a:r>
              <a:rPr lang="en-US" altLang="en-US" b="1" dirty="0"/>
              <a:t>Ethnography</a:t>
            </a:r>
            <a:r>
              <a:rPr lang="en-US" altLang="en-US" dirty="0"/>
              <a:t>: </a:t>
            </a:r>
            <a:r>
              <a:rPr lang="en-US" altLang="en-US" sz="2400" i="1" dirty="0"/>
              <a:t>study of an entire social setting through extended systematic fieldwork</a:t>
            </a:r>
          </a:p>
          <a:p>
            <a:endParaRPr lang="en-US" altLang="en-US" sz="2400" i="1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b="1" dirty="0"/>
          </a:p>
          <a:p>
            <a:r>
              <a:rPr lang="en-US" altLang="en-US" sz="2400" b="1" dirty="0"/>
              <a:t>Observation</a:t>
            </a:r>
            <a:r>
              <a:rPr lang="en-US" altLang="en-US" sz="2400" dirty="0"/>
              <a:t>: the basic technique of ethnography; direct participation in closely watching a group or organization</a:t>
            </a:r>
          </a:p>
          <a:p>
            <a:pPr lvl="1"/>
            <a:r>
              <a:rPr lang="en-US" altLang="en-US" dirty="0"/>
              <a:t>Ethnographic research also includes collecting historical information and conducting in-person interviews</a:t>
            </a:r>
          </a:p>
          <a:p>
            <a:pPr lvl="1"/>
            <a:r>
              <a:rPr lang="en-US" altLang="en-US" b="1" i="1" dirty="0"/>
              <a:t>Participant observation</a:t>
            </a:r>
            <a:r>
              <a:rPr lang="en-US" altLang="en-US" sz="2000" i="1" dirty="0"/>
              <a:t>: method in which the sociologist joins a group for a period to get an accurate sense of how it operates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508" y="1981200"/>
            <a:ext cx="3581400" cy="202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Image result for ethnography LAUD HUMPHREY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70" y="1981200"/>
            <a:ext cx="1531265" cy="201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1968322"/>
            <a:ext cx="3171825" cy="20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33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ehrenreich barbar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68" y="1145380"/>
            <a:ext cx="3289300" cy="522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Image result for gang leader for a day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616075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Image result for gang leader for a day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768475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Gang Leader for a Day: A Rogue Sociologist Takes to the Streets"/>
          <p:cNvSpPr>
            <a:spLocks noChangeAspect="1" noChangeArrowheads="1"/>
          </p:cNvSpPr>
          <p:nvPr/>
        </p:nvSpPr>
        <p:spPr bwMode="auto">
          <a:xfrm>
            <a:off x="1587500" y="-136525"/>
            <a:ext cx="100965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075" y="483393"/>
            <a:ext cx="5388864" cy="589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3235" y="304799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Algerian" panose="04020705040A02060702" pitchFamily="82" charset="0"/>
              </a:rPr>
              <a:t>Participant Observation</a:t>
            </a:r>
          </a:p>
        </p:txBody>
      </p:sp>
    </p:spTree>
    <p:extLst>
      <p:ext uri="{BB962C8B-B14F-4D97-AF65-F5344CB8AC3E}">
        <p14:creationId xmlns:p14="http://schemas.microsoft.com/office/powerpoint/2010/main" val="3531890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73152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>
                <a:solidFill>
                  <a:srgbClr val="002060"/>
                </a:solidFill>
                <a:latin typeface="Algerian" panose="04020705040A02060702" pitchFamily="82" charset="0"/>
              </a:rPr>
              <a:t>               Experiments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9807" y="685800"/>
            <a:ext cx="10425793" cy="6172200"/>
          </a:xfrm>
        </p:spPr>
        <p:txBody>
          <a:bodyPr>
            <a:normAutofit/>
          </a:bodyPr>
          <a:lstStyle/>
          <a:p>
            <a:pPr eaLnBrk="1" hangingPunct="1"/>
            <a:endParaRPr lang="en-US" altLang="en-US" b="1" dirty="0"/>
          </a:p>
          <a:p>
            <a:pPr eaLnBrk="1" hangingPunct="1"/>
            <a:r>
              <a:rPr lang="en-US" altLang="en-US" b="1" dirty="0"/>
              <a:t>Experiment</a:t>
            </a:r>
            <a:r>
              <a:rPr lang="en-US" altLang="en-US" dirty="0"/>
              <a:t>: artificially created situation that allows a researcher to manipulate variables</a:t>
            </a:r>
          </a:p>
          <a:p>
            <a:pPr eaLnBrk="1" hangingPunct="1"/>
            <a:endParaRPr lang="en-US" altLang="en-US" dirty="0"/>
          </a:p>
          <a:p>
            <a:pPr lvl="1" algn="ctr"/>
            <a:r>
              <a:rPr lang="en-US" altLang="en-US" sz="2000" dirty="0"/>
              <a:t>Milgram Experiment	Henrietta Lacks( HeLa cells)</a:t>
            </a:r>
          </a:p>
          <a:p>
            <a:pPr lvl="1" algn="ctr"/>
            <a:r>
              <a:rPr lang="en-US" altLang="en-US" sz="2000" dirty="0"/>
              <a:t>Prison Inmates in Pa.          Tuskegee Syphilis Study</a:t>
            </a:r>
          </a:p>
          <a:p>
            <a:pPr lvl="1" algn="ctr"/>
            <a:r>
              <a:rPr lang="en-US" altLang="en-US" sz="2000" dirty="0"/>
              <a:t>Stanford Prison Experiment</a:t>
            </a:r>
          </a:p>
          <a:p>
            <a:pPr lvl="1" algn="ctr"/>
            <a:endParaRPr lang="en-US" altLang="en-US" sz="2000" dirty="0"/>
          </a:p>
          <a:p>
            <a:pPr lvl="1" algn="ctr"/>
            <a:r>
              <a:rPr lang="en-US" altLang="en-US" sz="2000" u="sng" dirty="0">
                <a:hlinkClick r:id="rId3"/>
              </a:rPr>
              <a:t>https://www.youtube.com/watch?v=y38pgPY6Zq0</a:t>
            </a:r>
            <a:endParaRPr lang="en-US" altLang="en-US" sz="2000" u="sng" dirty="0"/>
          </a:p>
          <a:p>
            <a:pPr lvl="1" algn="ctr"/>
            <a:endParaRPr lang="en-US" altLang="en-US" sz="2000" u="sng" dirty="0"/>
          </a:p>
          <a:p>
            <a:pPr lvl="1" algn="ctr"/>
            <a:r>
              <a:rPr lang="en-US" sz="2000" dirty="0">
                <a:hlinkClick r:id="rId4"/>
              </a:rPr>
              <a:t>https://www.youtube.com/watch?v=oAX9b7agT9o</a:t>
            </a:r>
          </a:p>
          <a:p>
            <a:pPr lvl="1" algn="ctr"/>
            <a:endParaRPr lang="en-US" altLang="en-US" sz="2000" dirty="0"/>
          </a:p>
          <a:p>
            <a:pPr lvl="1" eaLnBrk="1" hangingPunct="1"/>
            <a:r>
              <a:rPr lang="en-US" altLang="en-US" sz="2000" b="1" dirty="0"/>
              <a:t>Experimental group</a:t>
            </a:r>
            <a:r>
              <a:rPr lang="en-US" altLang="en-US" sz="2000" dirty="0"/>
              <a:t>: exposed to an independent variable</a:t>
            </a:r>
          </a:p>
          <a:p>
            <a:pPr lvl="1" eaLnBrk="1" hangingPunct="1"/>
            <a:r>
              <a:rPr lang="en-US" altLang="en-US" sz="2000" b="1" dirty="0"/>
              <a:t>Control group</a:t>
            </a:r>
            <a:r>
              <a:rPr lang="en-US" altLang="en-US" sz="2000" dirty="0"/>
              <a:t>: not exposed to the independent variable</a:t>
            </a:r>
          </a:p>
          <a:p>
            <a:pPr lvl="1" eaLnBrk="1" hangingPunct="1"/>
            <a:r>
              <a:rPr lang="en-US" altLang="en-US" sz="2000" b="1" dirty="0"/>
              <a:t>Hawthorne effect</a:t>
            </a:r>
            <a:r>
              <a:rPr lang="en-US" altLang="en-US" sz="2000" dirty="0"/>
              <a:t>: unintended influence of the observers of experiments on the subjects</a:t>
            </a:r>
          </a:p>
        </p:txBody>
      </p:sp>
    </p:spTree>
    <p:extLst>
      <p:ext uri="{BB962C8B-B14F-4D97-AF65-F5344CB8AC3E}">
        <p14:creationId xmlns:p14="http://schemas.microsoft.com/office/powerpoint/2010/main" val="248741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DD7AD-09FD-224C-BCA9-70D87B562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lgerian" panose="04020705040A02060702" pitchFamily="82" charset="0"/>
              </a:rPr>
              <a:t>Ethics of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D71B5-C808-6A4E-AF38-694F888D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" y="1172936"/>
            <a:ext cx="12123964" cy="55626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b="1" dirty="0"/>
              <a:t>Code of ethics:</a:t>
            </a:r>
            <a:r>
              <a:rPr lang="en-US" altLang="en-US" dirty="0"/>
              <a:t> the standards of acceptable behavior developed by and for members of a profession</a:t>
            </a:r>
            <a:endParaRPr lang="en-US" altLang="en-US" b="1" dirty="0"/>
          </a:p>
          <a:p>
            <a:pPr marL="0" indent="0">
              <a:buNone/>
            </a:pPr>
            <a:r>
              <a:rPr lang="en-US" altLang="en-US" dirty="0"/>
              <a:t>ASA’s </a:t>
            </a:r>
            <a:r>
              <a:rPr lang="en-US" altLang="en-US" i="1" dirty="0"/>
              <a:t>Code of Ethics </a:t>
            </a:r>
            <a:r>
              <a:rPr lang="en-US" altLang="en-US" dirty="0"/>
              <a:t>(1997)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Maintain objectivity and integrity in research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Respect the subject’s right to privacy and dignity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Protect subjects from personal harm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Preserve confidentiality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Seek informed consent when data are collected from research participants or when behavior occurs in a private context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Acknowledge research collaboration and assistance</a:t>
            </a:r>
          </a:p>
          <a:p>
            <a:pPr marL="914400" lvl="1" indent="-457200">
              <a:spcBef>
                <a:spcPts val="6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n-US" altLang="en-US" dirty="0"/>
              <a:t>Disclose all sources of financial support (1999)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34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378</Words>
  <Application>Microsoft Office PowerPoint</Application>
  <PresentationFormat>Widescreen</PresentationFormat>
  <Paragraphs>67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Algerian</vt:lpstr>
      <vt:lpstr>Arial</vt:lpstr>
      <vt:lpstr>Calibri</vt:lpstr>
      <vt:lpstr>Calibri Light</vt:lpstr>
      <vt:lpstr>Wingdings</vt:lpstr>
      <vt:lpstr>Office Theme</vt:lpstr>
      <vt:lpstr>Chapter 2 Sociological Research </vt:lpstr>
      <vt:lpstr>PowerPoint Presentation</vt:lpstr>
      <vt:lpstr>            The Scientific Method Ask a Question Research Existing Sources Formulate a Hypothesis Design and Conduct a Study Draw Conclusions Report Results      </vt:lpstr>
      <vt:lpstr>Major Research Designs</vt:lpstr>
      <vt:lpstr>Survey</vt:lpstr>
      <vt:lpstr>      Field Research</vt:lpstr>
      <vt:lpstr>PowerPoint Presentation</vt:lpstr>
      <vt:lpstr>               Experiments</vt:lpstr>
      <vt:lpstr>Ethics of Research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 Sociological Research </dc:title>
  <dc:creator>gloria.anderson</dc:creator>
  <cp:lastModifiedBy>gloria.anderson</cp:lastModifiedBy>
  <cp:revision>16</cp:revision>
  <cp:lastPrinted>2020-11-24T16:24:36Z</cp:lastPrinted>
  <dcterms:created xsi:type="dcterms:W3CDTF">2020-11-24T00:28:42Z</dcterms:created>
  <dcterms:modified xsi:type="dcterms:W3CDTF">2020-12-22T15:08:25Z</dcterms:modified>
</cp:coreProperties>
</file>