
<file path=[Content_Types].xml><?xml version="1.0" encoding="utf-8"?>
<Types xmlns="http://schemas.openxmlformats.org/package/2006/content-types">
  <Default Extension="fntdata" ContentType="application/x-fontdata"/>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embeddedFontLst>
    <p:embeddedFont>
      <p:font typeface="Tahoma" panose="020B0604030504040204" pitchFamily="34" charset="0"/>
      <p:regular r:id="rId21"/>
      <p:bold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
        <p:nvSpPr>
          <p:cNvPr id="86" name="Google Shape;86;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7" name="Google Shape;87;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
        <p:nvSpPr>
          <p:cNvPr id="149" name="Google Shape;149;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 name="Google Shape;150;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
        <p:nvSpPr>
          <p:cNvPr id="156" name="Google Shape;156;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7" name="Google Shape;157;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
        <p:nvSpPr>
          <p:cNvPr id="163" name="Google Shape;163;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4" name="Google Shape;164;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
        <p:nvSpPr>
          <p:cNvPr id="170" name="Google Shape;170;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1" name="Google Shape;171;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91fcfd0fed_0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
        <p:nvSpPr>
          <p:cNvPr id="177" name="Google Shape;177;g91fcfd0fed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8" name="Google Shape;178;g91fcfd0fe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91fcfd0fed_0_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
        <p:nvSpPr>
          <p:cNvPr id="184" name="Google Shape;184;g91fcfd0fed_0_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5" name="Google Shape;185;g91fcfd0fed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91fcfd0fed_0_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
        <p:nvSpPr>
          <p:cNvPr id="191" name="Google Shape;191;g91fcfd0fed_0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2" name="Google Shape;192;g91fcfd0fed_0_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
        <p:nvSpPr>
          <p:cNvPr id="198" name="Google Shape;198;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9" name="Google Shape;199;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
        <p:nvSpPr>
          <p:cNvPr id="205" name="Google Shape;205;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6" name="Google Shape;206;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
        <p:nvSpPr>
          <p:cNvPr id="93" name="Google Shape;93;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
        <p:nvSpPr>
          <p:cNvPr id="100" name="Google Shape;100;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1" name="Google Shape;101;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8" name="Google Shape;108;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
        <p:nvSpPr>
          <p:cNvPr id="114" name="Google Shape;114;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5" name="Google Shape;115;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
        <p:nvSpPr>
          <p:cNvPr id="121" name="Google Shape;12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2" name="Google Shape;122;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
        <p:nvSpPr>
          <p:cNvPr id="128" name="Google Shape;128;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9" name="Google Shape;129;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
        <p:nvSpPr>
          <p:cNvPr id="135" name="Google Shape;135;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6" name="Google Shape;136;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
        <p:nvSpPr>
          <p:cNvPr id="142" name="Google Shape;142;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 name="Google Shape;143;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1752600" y="1395413"/>
            <a:ext cx="7010400" cy="45720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90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 name="Google Shape;18;p2"/>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2971800" y="176213"/>
            <a:ext cx="4572000" cy="70104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90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5055393" y="2259807"/>
            <a:ext cx="5662613" cy="1752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473993" y="583407"/>
            <a:ext cx="5662613" cy="51054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90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533400" y="1295400"/>
            <a:ext cx="8229600" cy="114300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
          <p:cNvSpPr txBox="1">
            <a:spLocks noGrp="1"/>
          </p:cNvSpPr>
          <p:nvPr>
            <p:ph type="subTitle" idx="1"/>
          </p:nvPr>
        </p:nvSpPr>
        <p:spPr>
          <a:xfrm>
            <a:off x="3711575" y="2819400"/>
            <a:ext cx="5051425" cy="1295400"/>
          </a:xfrm>
          <a:prstGeom prst="rect">
            <a:avLst/>
          </a:prstGeom>
          <a:noFill/>
          <a:ln>
            <a:noFill/>
          </a:ln>
        </p:spPr>
        <p:txBody>
          <a:bodyPr spcFirstLastPara="1" wrap="square" lIns="91425" tIns="45700" rIns="91425" bIns="45700" anchor="t" anchorCtr="0">
            <a:noAutofit/>
          </a:bodyPr>
          <a:lstStyle>
            <a:lvl1pPr lvl="0" algn="r">
              <a:lnSpc>
                <a:spcPct val="100000"/>
              </a:lnSpc>
              <a:spcBef>
                <a:spcPts val="1200"/>
              </a:spcBef>
              <a:spcAft>
                <a:spcPts val="0"/>
              </a:spcAft>
              <a:buClr>
                <a:schemeClr val="dk1"/>
              </a:buClr>
              <a:buSzPts val="2400"/>
              <a:buFont typeface="Arial"/>
              <a:buNone/>
              <a:defRPr/>
            </a:lvl1pPr>
            <a:lvl2pPr lvl="1" algn="l">
              <a:lnSpc>
                <a:spcPct val="100000"/>
              </a:lnSpc>
              <a:spcBef>
                <a:spcPts val="360"/>
              </a:spcBef>
              <a:spcAft>
                <a:spcPts val="0"/>
              </a:spcAft>
              <a:buClr>
                <a:schemeClr val="dk1"/>
              </a:buClr>
              <a:buSzPts val="1800"/>
              <a:buChar char="⮚"/>
              <a:defRPr/>
            </a:lvl2pPr>
            <a:lvl3pPr lvl="2" algn="l">
              <a:lnSpc>
                <a:spcPct val="100000"/>
              </a:lnSpc>
              <a:spcBef>
                <a:spcPts val="360"/>
              </a:spcBef>
              <a:spcAft>
                <a:spcPts val="0"/>
              </a:spcAft>
              <a:buClr>
                <a:schemeClr val="dk1"/>
              </a:buClr>
              <a:buSzPts val="1800"/>
              <a:buChar char="•"/>
              <a:defRPr/>
            </a:lvl3pPr>
            <a:lvl4pPr lvl="3" algn="l">
              <a:lnSpc>
                <a:spcPct val="100000"/>
              </a:lnSpc>
              <a:spcBef>
                <a:spcPts val="360"/>
              </a:spcBef>
              <a:spcAft>
                <a:spcPts val="0"/>
              </a:spcAft>
              <a:buClr>
                <a:schemeClr val="dk1"/>
              </a:buClr>
              <a:buSzPts val="1800"/>
              <a:buChar char="–"/>
              <a:defRPr/>
            </a:lvl4pPr>
            <a:lvl5pPr lvl="4" algn="l">
              <a:lnSpc>
                <a:spcPct val="100000"/>
              </a:lnSpc>
              <a:spcBef>
                <a:spcPts val="360"/>
              </a:spcBef>
              <a:spcAft>
                <a:spcPts val="0"/>
              </a:spcAft>
              <a:buClr>
                <a:schemeClr val="dk1"/>
              </a:buClr>
              <a:buSzPts val="1800"/>
              <a:buChar char="»"/>
              <a:defRPr/>
            </a:lvl5pPr>
            <a:lvl6pPr lvl="5" algn="l">
              <a:lnSpc>
                <a:spcPct val="100000"/>
              </a:lnSpc>
              <a:spcBef>
                <a:spcPts val="360"/>
              </a:spcBef>
              <a:spcAft>
                <a:spcPts val="0"/>
              </a:spcAft>
              <a:buClr>
                <a:schemeClr val="dk1"/>
              </a:buClr>
              <a:buSzPts val="1800"/>
              <a:buChar char="»"/>
              <a:defRPr/>
            </a:lvl6pPr>
            <a:lvl7pPr lvl="6" algn="l">
              <a:lnSpc>
                <a:spcPct val="100000"/>
              </a:lnSpc>
              <a:spcBef>
                <a:spcPts val="360"/>
              </a:spcBef>
              <a:spcAft>
                <a:spcPts val="0"/>
              </a:spcAft>
              <a:buClr>
                <a:schemeClr val="dk1"/>
              </a:buClr>
              <a:buSzPts val="1800"/>
              <a:buChar char="»"/>
              <a:defRPr/>
            </a:lvl7pPr>
            <a:lvl8pPr lvl="7" algn="l">
              <a:lnSpc>
                <a:spcPct val="100000"/>
              </a:lnSpc>
              <a:spcBef>
                <a:spcPts val="360"/>
              </a:spcBef>
              <a:spcAft>
                <a:spcPts val="0"/>
              </a:spcAft>
              <a:buClr>
                <a:schemeClr val="dk1"/>
              </a:buClr>
              <a:buSzPts val="1800"/>
              <a:buChar char="»"/>
              <a:defRPr/>
            </a:lvl8pPr>
            <a:lvl9pPr lvl="8" algn="l">
              <a:lnSpc>
                <a:spcPct val="100000"/>
              </a:lnSpc>
              <a:spcBef>
                <a:spcPts val="36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304800" y="6400800"/>
            <a:ext cx="19050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3505200" y="6400800"/>
            <a:ext cx="2895600"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6934200" y="64008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Clr>
                <a:schemeClr val="dk1"/>
              </a:buClr>
              <a:buSzPts val="2000"/>
              <a:buFont typeface="Arial"/>
              <a:buNone/>
              <a:defRPr sz="2000"/>
            </a:lvl1pPr>
            <a:lvl2pPr marL="914400" lvl="1" indent="-228600" algn="l">
              <a:lnSpc>
                <a:spcPct val="100000"/>
              </a:lnSpc>
              <a:spcBef>
                <a:spcPts val="360"/>
              </a:spcBef>
              <a:spcAft>
                <a:spcPts val="0"/>
              </a:spcAft>
              <a:buClr>
                <a:schemeClr val="dk1"/>
              </a:buClr>
              <a:buSzPts val="1800"/>
              <a:buNone/>
              <a:defRPr sz="1800"/>
            </a:lvl2pPr>
            <a:lvl3pPr marL="1371600" lvl="2" indent="-228600" algn="l">
              <a:lnSpc>
                <a:spcPct val="100000"/>
              </a:lnSpc>
              <a:spcBef>
                <a:spcPts val="320"/>
              </a:spcBef>
              <a:spcAft>
                <a:spcPts val="0"/>
              </a:spcAft>
              <a:buClr>
                <a:schemeClr val="dk1"/>
              </a:buClr>
              <a:buSzPts val="1600"/>
              <a:buFont typeface="Arial"/>
              <a:buNone/>
              <a:defRPr sz="1600"/>
            </a:lvl3pPr>
            <a:lvl4pPr marL="1828800" lvl="3" indent="-228600" algn="l">
              <a:lnSpc>
                <a:spcPct val="100000"/>
              </a:lnSpc>
              <a:spcBef>
                <a:spcPts val="280"/>
              </a:spcBef>
              <a:spcAft>
                <a:spcPts val="0"/>
              </a:spcAft>
              <a:buClr>
                <a:schemeClr val="dk1"/>
              </a:buClr>
              <a:buSzPts val="1400"/>
              <a:buFont typeface="Arial"/>
              <a:buNone/>
              <a:defRPr sz="1400"/>
            </a:lvl4pPr>
            <a:lvl5pPr marL="2286000" lvl="4" indent="-228600" algn="l">
              <a:lnSpc>
                <a:spcPct val="100000"/>
              </a:lnSpc>
              <a:spcBef>
                <a:spcPts val="280"/>
              </a:spcBef>
              <a:spcAft>
                <a:spcPts val="0"/>
              </a:spcAft>
              <a:buClr>
                <a:schemeClr val="dk1"/>
              </a:buClr>
              <a:buSzPts val="1400"/>
              <a:buFont typeface="Arial"/>
              <a:buNone/>
              <a:defRPr sz="1400"/>
            </a:lvl5pPr>
            <a:lvl6pPr marL="2743200" lvl="5" indent="-228600" algn="l">
              <a:lnSpc>
                <a:spcPct val="100000"/>
              </a:lnSpc>
              <a:spcBef>
                <a:spcPts val="280"/>
              </a:spcBef>
              <a:spcAft>
                <a:spcPts val="0"/>
              </a:spcAft>
              <a:buClr>
                <a:schemeClr val="dk1"/>
              </a:buClr>
              <a:buSzPts val="1400"/>
              <a:buFont typeface="Arial"/>
              <a:buNone/>
              <a:defRPr sz="1400"/>
            </a:lvl6pPr>
            <a:lvl7pPr marL="3200400" lvl="6" indent="-228600" algn="l">
              <a:lnSpc>
                <a:spcPct val="100000"/>
              </a:lnSpc>
              <a:spcBef>
                <a:spcPts val="280"/>
              </a:spcBef>
              <a:spcAft>
                <a:spcPts val="0"/>
              </a:spcAft>
              <a:buClr>
                <a:schemeClr val="dk1"/>
              </a:buClr>
              <a:buSzPts val="1400"/>
              <a:buFont typeface="Arial"/>
              <a:buNone/>
              <a:defRPr sz="1400"/>
            </a:lvl7pPr>
            <a:lvl8pPr marL="3657600" lvl="7" indent="-228600" algn="l">
              <a:lnSpc>
                <a:spcPct val="100000"/>
              </a:lnSpc>
              <a:spcBef>
                <a:spcPts val="280"/>
              </a:spcBef>
              <a:spcAft>
                <a:spcPts val="0"/>
              </a:spcAft>
              <a:buClr>
                <a:schemeClr val="dk1"/>
              </a:buClr>
              <a:buSzPts val="1400"/>
              <a:buFont typeface="Arial"/>
              <a:buNone/>
              <a:defRPr sz="1400"/>
            </a:lvl8pPr>
            <a:lvl9pPr marL="4114800" lvl="8" indent="-228600" algn="l">
              <a:lnSpc>
                <a:spcPct val="100000"/>
              </a:lnSpc>
              <a:spcBef>
                <a:spcPts val="280"/>
              </a:spcBef>
              <a:spcAft>
                <a:spcPts val="0"/>
              </a:spcAft>
              <a:buClr>
                <a:schemeClr val="dk1"/>
              </a:buClr>
              <a:buSzPts val="1400"/>
              <a:buFont typeface="Arial"/>
              <a:buNone/>
              <a:defRPr sz="1400"/>
            </a:lvl9pPr>
          </a:lstStyle>
          <a:p>
            <a:endParaRPr/>
          </a:p>
        </p:txBody>
      </p:sp>
      <p:sp>
        <p:nvSpPr>
          <p:cNvPr id="30" name="Google Shape;30;p4"/>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1752600" y="1395413"/>
            <a:ext cx="3429000" cy="4572000"/>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140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36" name="Google Shape;36;p5"/>
          <p:cNvSpPr txBox="1">
            <a:spLocks noGrp="1"/>
          </p:cNvSpPr>
          <p:nvPr>
            <p:ph type="body" idx="2"/>
          </p:nvPr>
        </p:nvSpPr>
        <p:spPr>
          <a:xfrm>
            <a:off x="5334000" y="1395413"/>
            <a:ext cx="3429000" cy="4572000"/>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140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37" name="Google Shape;37;p5"/>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20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43" name="Google Shape;43;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120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44" name="Google Shape;44;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20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45" name="Google Shape;45;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120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46" name="Google Shape;46;p6"/>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lnSpc>
                <a:spcPct val="100000"/>
              </a:lnSpc>
              <a:spcBef>
                <a:spcPts val="1600"/>
              </a:spcBef>
              <a:spcAft>
                <a:spcPts val="0"/>
              </a:spcAft>
              <a:buClr>
                <a:schemeClr val="dk1"/>
              </a:buClr>
              <a:buSzPts val="3200"/>
              <a:buFont typeface="Arial"/>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Font typeface="Arial"/>
              <a:buChar char="•"/>
              <a:defRPr sz="2400"/>
            </a:lvl3pPr>
            <a:lvl4pPr marL="1828800" lvl="3" indent="-355600" algn="l">
              <a:lnSpc>
                <a:spcPct val="100000"/>
              </a:lnSpc>
              <a:spcBef>
                <a:spcPts val="400"/>
              </a:spcBef>
              <a:spcAft>
                <a:spcPts val="0"/>
              </a:spcAft>
              <a:buClr>
                <a:schemeClr val="dk1"/>
              </a:buClr>
              <a:buSzPts val="2000"/>
              <a:buFont typeface="Arial"/>
              <a:buChar char="–"/>
              <a:defRPr sz="2000"/>
            </a:lvl4pPr>
            <a:lvl5pPr marL="2286000" lvl="4" indent="-355600" algn="l">
              <a:lnSpc>
                <a:spcPct val="100000"/>
              </a:lnSpc>
              <a:spcBef>
                <a:spcPts val="400"/>
              </a:spcBef>
              <a:spcAft>
                <a:spcPts val="0"/>
              </a:spcAft>
              <a:buClr>
                <a:schemeClr val="dk1"/>
              </a:buClr>
              <a:buSzPts val="2000"/>
              <a:buFont typeface="Arial"/>
              <a:buChar char="»"/>
              <a:defRPr sz="2000"/>
            </a:lvl5pPr>
            <a:lvl6pPr marL="2743200" lvl="5" indent="-355600" algn="l">
              <a:lnSpc>
                <a:spcPct val="100000"/>
              </a:lnSpc>
              <a:spcBef>
                <a:spcPts val="400"/>
              </a:spcBef>
              <a:spcAft>
                <a:spcPts val="0"/>
              </a:spcAft>
              <a:buClr>
                <a:schemeClr val="dk1"/>
              </a:buClr>
              <a:buSzPts val="2000"/>
              <a:buFont typeface="Arial"/>
              <a:buChar char="»"/>
              <a:defRPr sz="2000"/>
            </a:lvl6pPr>
            <a:lvl7pPr marL="3200400" lvl="6" indent="-355600" algn="l">
              <a:lnSpc>
                <a:spcPct val="100000"/>
              </a:lnSpc>
              <a:spcBef>
                <a:spcPts val="400"/>
              </a:spcBef>
              <a:spcAft>
                <a:spcPts val="0"/>
              </a:spcAft>
              <a:buClr>
                <a:schemeClr val="dk1"/>
              </a:buClr>
              <a:buSzPts val="2000"/>
              <a:buFont typeface="Arial"/>
              <a:buChar char="»"/>
              <a:defRPr sz="2000"/>
            </a:lvl7pPr>
            <a:lvl8pPr marL="3657600" lvl="7" indent="-355600" algn="l">
              <a:lnSpc>
                <a:spcPct val="100000"/>
              </a:lnSpc>
              <a:spcBef>
                <a:spcPts val="400"/>
              </a:spcBef>
              <a:spcAft>
                <a:spcPts val="0"/>
              </a:spcAft>
              <a:buClr>
                <a:schemeClr val="dk1"/>
              </a:buClr>
              <a:buSzPts val="2000"/>
              <a:buFont typeface="Arial"/>
              <a:buChar char="»"/>
              <a:defRPr sz="2000"/>
            </a:lvl8pPr>
            <a:lvl9pPr marL="4114800" lvl="8" indent="-355600" algn="l">
              <a:lnSpc>
                <a:spcPct val="100000"/>
              </a:lnSpc>
              <a:spcBef>
                <a:spcPts val="400"/>
              </a:spcBef>
              <a:spcAft>
                <a:spcPts val="0"/>
              </a:spcAft>
              <a:buClr>
                <a:schemeClr val="dk1"/>
              </a:buClr>
              <a:buSzPts val="2000"/>
              <a:buFont typeface="Arial"/>
              <a:buChar char="»"/>
              <a:defRPr sz="2000"/>
            </a:lvl9pPr>
          </a:lstStyle>
          <a:p>
            <a:endParaRPr/>
          </a:p>
        </p:txBody>
      </p:sp>
      <p:sp>
        <p:nvSpPr>
          <p:cNvPr id="61" name="Google Shape;61;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70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62" name="Google Shape;62;p9"/>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160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Noto Sans Symbols"/>
              <a:buNone/>
              <a:defRPr sz="2800" b="0" i="1"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8" name="Google Shape;68;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70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69" name="Google Shape;69;p10"/>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80000"/>
              </a:lnSpc>
              <a:spcBef>
                <a:spcPts val="360"/>
              </a:spcBef>
              <a:spcAft>
                <a:spcPts val="0"/>
              </a:spcAft>
              <a:buSzPts val="1400"/>
              <a:buNone/>
              <a:defRPr/>
            </a:lvl2pPr>
            <a:lvl3pPr lvl="2" algn="l">
              <a:lnSpc>
                <a:spcPct val="80000"/>
              </a:lnSpc>
              <a:spcBef>
                <a:spcPts val="360"/>
              </a:spcBef>
              <a:spcAft>
                <a:spcPts val="0"/>
              </a:spcAft>
              <a:buSzPts val="1400"/>
              <a:buNone/>
              <a:defRPr/>
            </a:lvl3pPr>
            <a:lvl4pPr lvl="3" algn="l">
              <a:lnSpc>
                <a:spcPct val="80000"/>
              </a:lnSpc>
              <a:spcBef>
                <a:spcPts val="360"/>
              </a:spcBef>
              <a:spcAft>
                <a:spcPts val="0"/>
              </a:spcAft>
              <a:buSzPts val="1400"/>
              <a:buNone/>
              <a:defRPr/>
            </a:lvl4pPr>
            <a:lvl5pPr lvl="4" algn="l">
              <a:lnSpc>
                <a:spcPct val="80000"/>
              </a:lnSpc>
              <a:spcBef>
                <a:spcPts val="36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3200" b="1" i="0" u="none" strike="noStrike" cap="none">
                <a:solidFill>
                  <a:srgbClr val="006666"/>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3200" b="1" i="0" u="none" strike="noStrike" cap="none">
                <a:solidFill>
                  <a:srgbClr val="006666"/>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3200" b="1" i="0" u="none" strike="noStrike" cap="none">
                <a:solidFill>
                  <a:srgbClr val="006666"/>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3200" b="1" i="0" u="none" strike="noStrike" cap="none">
                <a:solidFill>
                  <a:srgbClr val="006666"/>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3200" b="1" i="0" u="none" strike="noStrike" cap="none">
                <a:solidFill>
                  <a:srgbClr val="006666"/>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3200" b="1" i="0" u="none" strike="noStrike" cap="none">
                <a:solidFill>
                  <a:srgbClr val="006666"/>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3200" b="1" i="0" u="none" strike="noStrike" cap="none">
                <a:solidFill>
                  <a:srgbClr val="006666"/>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3200" b="1" i="0" u="none" strike="noStrike" cap="none">
                <a:solidFill>
                  <a:srgbClr val="006666"/>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3200" b="1" i="0" u="none" strike="noStrike" cap="none">
                <a:solidFill>
                  <a:srgbClr val="006666"/>
                </a:solidFill>
                <a:latin typeface="Tahoma"/>
                <a:ea typeface="Tahoma"/>
                <a:cs typeface="Tahoma"/>
                <a:sym typeface="Tahoma"/>
              </a:defRPr>
            </a:lvl9pPr>
          </a:lstStyle>
          <a:p>
            <a:endParaRPr/>
          </a:p>
        </p:txBody>
      </p:sp>
      <p:sp>
        <p:nvSpPr>
          <p:cNvPr id="11" name="Google Shape;11;p1"/>
          <p:cNvSpPr txBox="1">
            <a:spLocks noGrp="1"/>
          </p:cNvSpPr>
          <p:nvPr>
            <p:ph type="body" idx="1"/>
          </p:nvPr>
        </p:nvSpPr>
        <p:spPr>
          <a:xfrm>
            <a:off x="1752600" y="1395413"/>
            <a:ext cx="7010400" cy="45720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12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68300" algn="l" rtl="0">
              <a:lnSpc>
                <a:spcPct val="100000"/>
              </a:lnSpc>
              <a:spcBef>
                <a:spcPts val="440"/>
              </a:spcBef>
              <a:spcAft>
                <a:spcPts val="0"/>
              </a:spcAft>
              <a:buClr>
                <a:schemeClr val="dk1"/>
              </a:buClr>
              <a:buSzPts val="2200"/>
              <a:buFont typeface="Noto Sans Symbols"/>
              <a:buChar char="⮚"/>
              <a:defRPr sz="2200" b="0" i="1"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1905000" y="6400800"/>
            <a:ext cx="13716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R="0" lvl="1"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4316413" y="6400800"/>
            <a:ext cx="2084387" cy="4572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R="0" lvl="1"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80000"/>
              </a:lnSpc>
              <a:spcBef>
                <a:spcPts val="36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7391400" y="6400800"/>
            <a:ext cx="1371600" cy="457200"/>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90" name="Google Shape;90;p13"/>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Arial"/>
              <a:buChar char="•"/>
            </a:pPr>
            <a:r>
              <a:rPr lang="en-US" sz="2800" b="1"/>
              <a:t>Political philosophy  </a:t>
            </a:r>
            <a:r>
              <a:rPr lang="en-US" sz="2800"/>
              <a:t>The study of political societies using the methods of philosophy</a:t>
            </a:r>
            <a:endParaRPr/>
          </a:p>
          <a:p>
            <a:pPr marL="342900" lvl="0" indent="-342900" algn="l" rtl="0">
              <a:lnSpc>
                <a:spcPct val="100000"/>
              </a:lnSpc>
              <a:spcBef>
                <a:spcPts val="1400"/>
              </a:spcBef>
              <a:spcAft>
                <a:spcPts val="0"/>
              </a:spcAft>
              <a:buClr>
                <a:schemeClr val="dk1"/>
              </a:buClr>
              <a:buSzPts val="2800"/>
              <a:buFont typeface="Arial"/>
              <a:buChar char="•"/>
            </a:pPr>
            <a:r>
              <a:rPr lang="en-US" sz="2800" b="1"/>
              <a:t>Justice  </a:t>
            </a:r>
            <a:r>
              <a:rPr lang="en-US" sz="2800"/>
              <a:t>The idea that people should get what is fair or what is their due</a:t>
            </a:r>
            <a:endParaRPr/>
          </a:p>
          <a:p>
            <a:pPr marL="342900" lvl="0" indent="-342900" algn="l" rtl="0">
              <a:lnSpc>
                <a:spcPct val="100000"/>
              </a:lnSpc>
              <a:spcBef>
                <a:spcPts val="1400"/>
              </a:spcBef>
              <a:spcAft>
                <a:spcPts val="0"/>
              </a:spcAft>
              <a:buClr>
                <a:schemeClr val="dk1"/>
              </a:buClr>
              <a:buSzPts val="2800"/>
              <a:buFont typeface="Arial"/>
              <a:buChar char="•"/>
            </a:pPr>
            <a:r>
              <a:rPr lang="en-US" sz="2800" b="1"/>
              <a:t>Distributive justice </a:t>
            </a:r>
            <a:r>
              <a:rPr lang="en-US" sz="2800"/>
              <a:t>(or social justice)   The fair distribution of society’s benefits and burdens (e.g., jobs, income, property, liberties, rights, welfare aid, taxes, and public service)</a:t>
            </a:r>
            <a:endParaRPr sz="2800" b="1">
              <a:solidFill>
                <a:schemeClr val="dk1"/>
              </a:solidFill>
              <a:latin typeface="Arial"/>
              <a:ea typeface="Arial"/>
              <a:cs typeface="Arial"/>
              <a:sym typeface="Arial"/>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53" name="Google Shape;153;p22"/>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342900" lvl="0" indent="-342900" algn="ctr" rtl="0">
              <a:lnSpc>
                <a:spcPct val="100000"/>
              </a:lnSpc>
              <a:spcBef>
                <a:spcPts val="0"/>
              </a:spcBef>
              <a:spcAft>
                <a:spcPts val="0"/>
              </a:spcAft>
              <a:buClr>
                <a:schemeClr val="dk1"/>
              </a:buClr>
              <a:buSzPts val="2400"/>
              <a:buFont typeface="Arial"/>
              <a:buNone/>
            </a:pPr>
            <a:r>
              <a:rPr lang="en-US" b="1"/>
              <a:t>John Rawls: The Contemporary Liberal Answer</a:t>
            </a:r>
            <a:endParaRPr/>
          </a:p>
          <a:p>
            <a:pPr marL="342900" lvl="0" indent="-342900" algn="l" rtl="0">
              <a:lnSpc>
                <a:spcPct val="100000"/>
              </a:lnSpc>
              <a:spcBef>
                <a:spcPts val="0"/>
              </a:spcBef>
              <a:spcAft>
                <a:spcPts val="0"/>
              </a:spcAft>
              <a:buClr>
                <a:schemeClr val="dk1"/>
              </a:buClr>
              <a:buSzPts val="2400"/>
              <a:buFont typeface="Arial"/>
              <a:buNone/>
            </a:pPr>
            <a:endParaRPr b="1"/>
          </a:p>
          <a:p>
            <a:pPr marL="342900" lvl="0" indent="-342900" algn="l" rtl="0">
              <a:lnSpc>
                <a:spcPct val="100000"/>
              </a:lnSpc>
              <a:spcBef>
                <a:spcPts val="1800"/>
              </a:spcBef>
              <a:spcAft>
                <a:spcPts val="0"/>
              </a:spcAft>
              <a:buClr>
                <a:schemeClr val="dk1"/>
              </a:buClr>
              <a:buSzPts val="2400"/>
              <a:buFont typeface="Noto Sans Symbols"/>
              <a:buChar char="▪"/>
            </a:pPr>
            <a:r>
              <a:rPr lang="en-US"/>
              <a:t>In the original position, each rational person—that is, one who is normally self-interested but who doesn’t know his or her place in society—can judge impartially. </a:t>
            </a:r>
            <a:endParaRPr/>
          </a:p>
          <a:p>
            <a:pPr marL="342900" lvl="0" indent="-342900" algn="l" rtl="0">
              <a:lnSpc>
                <a:spcPct val="100000"/>
              </a:lnSpc>
              <a:spcBef>
                <a:spcPts val="2400"/>
              </a:spcBef>
              <a:spcAft>
                <a:spcPts val="0"/>
              </a:spcAft>
              <a:buClr>
                <a:schemeClr val="dk1"/>
              </a:buClr>
              <a:buSzPts val="2400"/>
              <a:buFont typeface="Noto Sans Symbols"/>
              <a:buChar char="▪"/>
            </a:pPr>
            <a:r>
              <a:rPr lang="en-US"/>
              <a:t>By denying individuals knowledge of their natural assets and social position, Rawls prevents them from exploiting their advantages, thus transforming a decision under risk (where probabilities of outcomes are known) to a decision under uncertainty (where probabilities are not known). </a:t>
            </a:r>
            <a:endParaRPr/>
          </a:p>
          <a:p>
            <a:pPr marL="342900" lvl="0" indent="-190500" algn="l" rtl="0">
              <a:lnSpc>
                <a:spcPct val="100000"/>
              </a:lnSpc>
              <a:spcBef>
                <a:spcPts val="600"/>
              </a:spcBef>
              <a:spcAft>
                <a:spcPts val="0"/>
              </a:spcAft>
              <a:buClr>
                <a:schemeClr val="dk1"/>
              </a:buClr>
              <a:buSzPts val="2400"/>
              <a:buFont typeface="Noto Sans Symbols"/>
              <a:buNone/>
            </a:pPr>
            <a:endParaRPr b="1"/>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3"/>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60" name="Google Shape;160;p23"/>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342900" lvl="0" indent="-342900" algn="ctr" rtl="0">
              <a:lnSpc>
                <a:spcPct val="100000"/>
              </a:lnSpc>
              <a:spcBef>
                <a:spcPts val="0"/>
              </a:spcBef>
              <a:spcAft>
                <a:spcPts val="0"/>
              </a:spcAft>
              <a:buClr>
                <a:schemeClr val="dk1"/>
              </a:buClr>
              <a:buSzPts val="2400"/>
              <a:buFont typeface="Arial"/>
              <a:buNone/>
            </a:pPr>
            <a:r>
              <a:rPr lang="en-US" b="1"/>
              <a:t>John Rawls: The Contemporary Liberal Answer</a:t>
            </a:r>
            <a:endParaRPr/>
          </a:p>
          <a:p>
            <a:pPr marL="0" lvl="0" indent="0" algn="ctr" rtl="0">
              <a:lnSpc>
                <a:spcPct val="80000"/>
              </a:lnSpc>
              <a:spcBef>
                <a:spcPts val="1200"/>
              </a:spcBef>
              <a:spcAft>
                <a:spcPts val="0"/>
              </a:spcAft>
              <a:buClr>
                <a:srgbClr val="00FFFF"/>
              </a:buClr>
              <a:buSzPts val="2400"/>
              <a:buFont typeface="Arial"/>
              <a:buNone/>
            </a:pPr>
            <a:r>
              <a:rPr lang="en-US" b="1" i="1"/>
              <a:t>Rawls’s Principles of Justice:</a:t>
            </a:r>
            <a:endParaRPr/>
          </a:p>
          <a:p>
            <a:pPr marL="0" lvl="0" indent="0" algn="l" rtl="0">
              <a:lnSpc>
                <a:spcPct val="80000"/>
              </a:lnSpc>
              <a:spcBef>
                <a:spcPts val="1200"/>
              </a:spcBef>
              <a:spcAft>
                <a:spcPts val="0"/>
              </a:spcAft>
              <a:buClr>
                <a:srgbClr val="00FFFF"/>
              </a:buClr>
              <a:buSzPts val="2400"/>
              <a:buFont typeface="Arial"/>
              <a:buNone/>
            </a:pPr>
            <a:endParaRPr>
              <a:solidFill>
                <a:srgbClr val="00CC00"/>
              </a:solidFill>
            </a:endParaRPr>
          </a:p>
          <a:p>
            <a:pPr marL="457200" lvl="0" indent="-457200" algn="l" rtl="0">
              <a:lnSpc>
                <a:spcPct val="100000"/>
              </a:lnSpc>
              <a:spcBef>
                <a:spcPts val="1800"/>
              </a:spcBef>
              <a:spcAft>
                <a:spcPts val="0"/>
              </a:spcAft>
              <a:buClr>
                <a:schemeClr val="dk1"/>
              </a:buClr>
              <a:buSzPts val="2400"/>
              <a:buFont typeface="Tahoma"/>
              <a:buAutoNum type="arabicPeriod"/>
            </a:pPr>
            <a:r>
              <a:rPr lang="en-US"/>
              <a:t>When are inequalities justified?</a:t>
            </a:r>
            <a:endParaRPr/>
          </a:p>
          <a:p>
            <a:pPr marL="457200" lvl="0" indent="-457200" algn="l" rtl="0">
              <a:lnSpc>
                <a:spcPct val="100000"/>
              </a:lnSpc>
              <a:spcBef>
                <a:spcPts val="1800"/>
              </a:spcBef>
              <a:spcAft>
                <a:spcPts val="0"/>
              </a:spcAft>
              <a:buClr>
                <a:schemeClr val="dk1"/>
              </a:buClr>
              <a:buSzPts val="2400"/>
              <a:buFont typeface="Tahoma"/>
              <a:buAutoNum type="arabicPeriod"/>
            </a:pPr>
            <a:r>
              <a:rPr lang="en-US"/>
              <a:t>Inequalities are arbitrary unless it is reasonable to expect that they will work out for everyone’s advantage, and provided the positions and offices to which they attach, or from which they may be gained, are open to all.</a:t>
            </a:r>
            <a:endParaRPr/>
          </a:p>
          <a:p>
            <a:pPr marL="457200" lvl="0" indent="-457200" algn="l" rtl="0">
              <a:lnSpc>
                <a:spcPct val="100000"/>
              </a:lnSpc>
              <a:spcBef>
                <a:spcPts val="1800"/>
              </a:spcBef>
              <a:spcAft>
                <a:spcPts val="0"/>
              </a:spcAft>
              <a:buClr>
                <a:schemeClr val="dk1"/>
              </a:buClr>
              <a:buSzPts val="2400"/>
              <a:buFont typeface="Tahoma"/>
              <a:buAutoNum type="arabicPeriod"/>
            </a:pPr>
            <a:r>
              <a:rPr lang="en-US"/>
              <a:t>Luck Egalitarianism: inequalities due to one's natural circumstances are unjust. Inequalities due to one's choices are just. </a:t>
            </a:r>
            <a:endParaRPr/>
          </a:p>
          <a:p>
            <a:pPr marL="342900" lvl="0" indent="-190500" algn="l" rtl="0">
              <a:lnSpc>
                <a:spcPct val="100000"/>
              </a:lnSpc>
              <a:spcBef>
                <a:spcPts val="0"/>
              </a:spcBef>
              <a:spcAft>
                <a:spcPts val="0"/>
              </a:spcAft>
              <a:buClr>
                <a:schemeClr val="dk1"/>
              </a:buClr>
              <a:buSzPts val="2400"/>
              <a:buFont typeface="Noto Sans Symbols"/>
              <a:buNone/>
            </a:pPr>
            <a:endParaRPr b="1"/>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67" name="Google Shape;167;p24"/>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rgbClr val="00FFFF"/>
              </a:buClr>
              <a:buSzPts val="2400"/>
              <a:buFont typeface="Arial"/>
              <a:buNone/>
            </a:pPr>
            <a:r>
              <a:rPr lang="en-US" b="1"/>
              <a:t>Theories</a:t>
            </a:r>
            <a:endParaRPr b="1">
              <a:solidFill>
                <a:srgbClr val="00CC00"/>
              </a:solidFill>
            </a:endParaRPr>
          </a:p>
          <a:p>
            <a:pPr marL="342900" lvl="0" indent="-190500" algn="l" rtl="0">
              <a:lnSpc>
                <a:spcPct val="100000"/>
              </a:lnSpc>
              <a:spcBef>
                <a:spcPts val="0"/>
              </a:spcBef>
              <a:spcAft>
                <a:spcPts val="0"/>
              </a:spcAft>
              <a:buClr>
                <a:schemeClr val="dk1"/>
              </a:buClr>
              <a:buSzPts val="2400"/>
              <a:buFont typeface="Noto Sans Symbols"/>
              <a:buNone/>
            </a:pPr>
            <a:endParaRPr b="1"/>
          </a:p>
          <a:p>
            <a:pPr marL="342900" lvl="0" indent="-342900" algn="l" rtl="0">
              <a:lnSpc>
                <a:spcPct val="100000"/>
              </a:lnSpc>
              <a:spcBef>
                <a:spcPts val="1000"/>
              </a:spcBef>
              <a:spcAft>
                <a:spcPts val="0"/>
              </a:spcAft>
              <a:buClr>
                <a:schemeClr val="dk1"/>
              </a:buClr>
              <a:buSzPts val="2000"/>
              <a:buFont typeface="Arial"/>
              <a:buChar char="•"/>
            </a:pPr>
            <a:r>
              <a:rPr lang="en-US" sz="2000" b="1"/>
              <a:t>Socialism </a:t>
            </a:r>
            <a:r>
              <a:rPr lang="en-US" sz="2000"/>
              <a:t>is the doctrine that the means of production (property, factories, businesses) should be owned or controlled by the people, either communally or through the state.</a:t>
            </a:r>
            <a:endParaRPr/>
          </a:p>
          <a:p>
            <a:pPr marL="342900" lvl="0" indent="-342900" algn="l" rtl="0">
              <a:lnSpc>
                <a:spcPct val="100000"/>
              </a:lnSpc>
              <a:spcBef>
                <a:spcPts val="1000"/>
              </a:spcBef>
              <a:spcAft>
                <a:spcPts val="0"/>
              </a:spcAft>
              <a:buClr>
                <a:schemeClr val="dk1"/>
              </a:buClr>
              <a:buSzPts val="2000"/>
              <a:buFont typeface="Arial"/>
              <a:buChar char="•"/>
            </a:pPr>
            <a:r>
              <a:rPr lang="en-US" sz="2000" b="1"/>
              <a:t>Communism </a:t>
            </a:r>
            <a:r>
              <a:rPr lang="en-US" sz="2000"/>
              <a:t>usually implies state-controlled socialism within a totalitarian system (a centralized and dictatorial government).</a:t>
            </a:r>
            <a:endParaRPr/>
          </a:p>
          <a:p>
            <a:pPr marL="342900" lvl="0" indent="-342900" algn="l" rtl="0">
              <a:lnSpc>
                <a:spcPct val="100000"/>
              </a:lnSpc>
              <a:spcBef>
                <a:spcPts val="1000"/>
              </a:spcBef>
              <a:spcAft>
                <a:spcPts val="0"/>
              </a:spcAft>
              <a:buClr>
                <a:schemeClr val="dk1"/>
              </a:buClr>
              <a:buSzPts val="2000"/>
              <a:buFont typeface="Arial"/>
              <a:buChar char="•"/>
            </a:pPr>
            <a:r>
              <a:rPr lang="en-US" sz="2000" b="1"/>
              <a:t>Capitalism </a:t>
            </a:r>
            <a:r>
              <a:rPr lang="en-US" sz="2000"/>
              <a:t>is a political economic system that lets the means of production accrue to fewer people through the workings of a free market. In such a system, wealth goes to anyone who can acquire it in the marketplace.</a:t>
            </a:r>
            <a:endParaRP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5"/>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74" name="Google Shape;174;p25"/>
          <p:cNvSpPr txBox="1">
            <a:spLocks noGrp="1"/>
          </p:cNvSpPr>
          <p:nvPr>
            <p:ph type="body" idx="1"/>
          </p:nvPr>
        </p:nvSpPr>
        <p:spPr>
          <a:xfrm>
            <a:off x="1559859" y="1075765"/>
            <a:ext cx="7216500" cy="540570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rgbClr val="00FFFF"/>
              </a:buClr>
              <a:buSzPts val="2400"/>
              <a:buFont typeface="Arial"/>
              <a:buNone/>
            </a:pPr>
            <a:r>
              <a:rPr lang="en-US" b="1"/>
              <a:t>Socialist Theories</a:t>
            </a:r>
            <a:endParaRPr b="1">
              <a:solidFill>
                <a:srgbClr val="00CC00"/>
              </a:solidFill>
            </a:endParaRPr>
          </a:p>
          <a:p>
            <a:pPr marL="342900" lvl="0" indent="-190500" algn="l" rtl="0">
              <a:lnSpc>
                <a:spcPct val="100000"/>
              </a:lnSpc>
              <a:spcBef>
                <a:spcPts val="0"/>
              </a:spcBef>
              <a:spcAft>
                <a:spcPts val="0"/>
              </a:spcAft>
              <a:buClr>
                <a:schemeClr val="dk1"/>
              </a:buClr>
              <a:buSzPts val="2400"/>
              <a:buFont typeface="Noto Sans Symbols"/>
              <a:buNone/>
            </a:pPr>
            <a:endParaRPr b="1"/>
          </a:p>
          <a:p>
            <a:pPr marL="342900" lvl="0" indent="-342900" algn="l" rtl="0">
              <a:lnSpc>
                <a:spcPct val="100000"/>
              </a:lnSpc>
              <a:spcBef>
                <a:spcPts val="1200"/>
              </a:spcBef>
              <a:spcAft>
                <a:spcPts val="0"/>
              </a:spcAft>
              <a:buClr>
                <a:schemeClr val="dk1"/>
              </a:buClr>
              <a:buSzPts val="2400"/>
              <a:buFont typeface="Arial"/>
              <a:buChar char="•"/>
            </a:pPr>
            <a:r>
              <a:rPr lang="en-US"/>
              <a:t>The guiding principle of the socialist view is equality: </a:t>
            </a:r>
            <a:r>
              <a:rPr lang="en-US" i="1"/>
              <a:t>the wealth of society should be shared by all.</a:t>
            </a:r>
            <a:endParaRPr/>
          </a:p>
          <a:p>
            <a:pPr marL="342900" lvl="0" indent="-342900" algn="l" rtl="0">
              <a:lnSpc>
                <a:spcPct val="100000"/>
              </a:lnSpc>
              <a:spcBef>
                <a:spcPts val="1200"/>
              </a:spcBef>
              <a:spcAft>
                <a:spcPts val="0"/>
              </a:spcAft>
              <a:buClr>
                <a:schemeClr val="dk1"/>
              </a:buClr>
              <a:buSzPts val="2400"/>
              <a:buFont typeface="Arial"/>
              <a:buChar char="•"/>
            </a:pPr>
            <a:r>
              <a:rPr lang="en-US"/>
              <a:t>The ideal distribution of goods usually follows Marx’s classic formula: </a:t>
            </a:r>
            <a:r>
              <a:rPr lang="en-US" i="1"/>
              <a:t>“From each according to his ability, to each according to his needs.” </a:t>
            </a:r>
            <a:r>
              <a:rPr lang="en-US"/>
              <a:t>People should do work that fits their abilities, and they should reap rewards that match their needs.</a:t>
            </a:r>
            <a:endParaRPr/>
          </a:p>
          <a:p>
            <a:pPr marL="342900" lvl="0" indent="-304800" algn="l" rtl="0">
              <a:lnSpc>
                <a:spcPct val="100000"/>
              </a:lnSpc>
              <a:spcBef>
                <a:spcPts val="1200"/>
              </a:spcBef>
              <a:spcAft>
                <a:spcPts val="0"/>
              </a:spcAft>
              <a:buSzPts val="1800"/>
              <a:buChar char="•"/>
            </a:pPr>
            <a:r>
              <a:rPr lang="en-US"/>
              <a:t>Cohen’s camping trip</a:t>
            </a:r>
            <a:endParaRP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6"/>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81" name="Google Shape;181;p26"/>
          <p:cNvSpPr txBox="1">
            <a:spLocks noGrp="1"/>
          </p:cNvSpPr>
          <p:nvPr>
            <p:ph type="body" idx="1"/>
          </p:nvPr>
        </p:nvSpPr>
        <p:spPr>
          <a:xfrm>
            <a:off x="1559859" y="1075765"/>
            <a:ext cx="7216500" cy="540570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rgbClr val="00FFFF"/>
              </a:buClr>
              <a:buSzPts val="2400"/>
              <a:buFont typeface="Arial"/>
              <a:buNone/>
            </a:pPr>
            <a:r>
              <a:rPr lang="en-US" b="1"/>
              <a:t>Socialist Theories</a:t>
            </a:r>
            <a:endParaRPr b="1">
              <a:solidFill>
                <a:srgbClr val="00CC00"/>
              </a:solidFill>
            </a:endParaRPr>
          </a:p>
          <a:p>
            <a:pPr marL="342900" lvl="0" indent="-190500" algn="l" rtl="0">
              <a:lnSpc>
                <a:spcPct val="100000"/>
              </a:lnSpc>
              <a:spcBef>
                <a:spcPts val="0"/>
              </a:spcBef>
              <a:spcAft>
                <a:spcPts val="0"/>
              </a:spcAft>
              <a:buClr>
                <a:schemeClr val="dk1"/>
              </a:buClr>
              <a:buSzPts val="2400"/>
              <a:buFont typeface="Noto Sans Symbols"/>
              <a:buNone/>
            </a:pPr>
            <a:endParaRPr b="1"/>
          </a:p>
          <a:p>
            <a:pPr marL="342900" lvl="0" indent="-304800" algn="l" rtl="0">
              <a:lnSpc>
                <a:spcPct val="100000"/>
              </a:lnSpc>
              <a:spcBef>
                <a:spcPts val="1200"/>
              </a:spcBef>
              <a:spcAft>
                <a:spcPts val="0"/>
              </a:spcAft>
              <a:buSzPts val="1800"/>
              <a:buChar char="•"/>
            </a:pPr>
            <a:r>
              <a:rPr lang="en-US"/>
              <a:t>Socialism does not entail that the government must be in control of the economy. It also does not entail that individuals won’t have rights and freedoms like:</a:t>
            </a:r>
            <a:endParaRPr/>
          </a:p>
          <a:p>
            <a:pPr marL="914400" lvl="1" indent="-342900" algn="l" rtl="0">
              <a:lnSpc>
                <a:spcPct val="100000"/>
              </a:lnSpc>
              <a:spcBef>
                <a:spcPts val="1200"/>
              </a:spcBef>
              <a:spcAft>
                <a:spcPts val="0"/>
              </a:spcAft>
              <a:buSzPts val="1800"/>
              <a:buChar char="⮚"/>
            </a:pPr>
            <a:r>
              <a:rPr lang="en-US"/>
              <a:t>The right to free speech</a:t>
            </a:r>
            <a:endParaRPr/>
          </a:p>
          <a:p>
            <a:pPr marL="914400" lvl="1" indent="-342900" algn="l" rtl="0">
              <a:lnSpc>
                <a:spcPct val="100000"/>
              </a:lnSpc>
              <a:spcBef>
                <a:spcPts val="1200"/>
              </a:spcBef>
              <a:spcAft>
                <a:spcPts val="0"/>
              </a:spcAft>
              <a:buSzPts val="1800"/>
              <a:buChar char="⮚"/>
            </a:pPr>
            <a:r>
              <a:rPr lang="en-US"/>
              <a:t>The right to own a firearm</a:t>
            </a:r>
            <a:endParaRPr/>
          </a:p>
          <a:p>
            <a:pPr marL="914400" lvl="1" indent="-342900" algn="l" rtl="0">
              <a:lnSpc>
                <a:spcPct val="100000"/>
              </a:lnSpc>
              <a:spcBef>
                <a:spcPts val="1200"/>
              </a:spcBef>
              <a:spcAft>
                <a:spcPts val="0"/>
              </a:spcAft>
              <a:buSzPts val="1800"/>
              <a:buChar char="⮚"/>
            </a:pPr>
            <a:r>
              <a:rPr lang="en-US"/>
              <a:t>The right to own property</a:t>
            </a:r>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7"/>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88" name="Google Shape;188;p27"/>
          <p:cNvSpPr txBox="1">
            <a:spLocks noGrp="1"/>
          </p:cNvSpPr>
          <p:nvPr>
            <p:ph type="body" idx="1"/>
          </p:nvPr>
        </p:nvSpPr>
        <p:spPr>
          <a:xfrm>
            <a:off x="1559859" y="1075765"/>
            <a:ext cx="7216500" cy="540570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rgbClr val="00FFFF"/>
              </a:buClr>
              <a:buSzPts val="2400"/>
              <a:buFont typeface="Arial"/>
              <a:buNone/>
            </a:pPr>
            <a:r>
              <a:rPr lang="en-US" b="1"/>
              <a:t>Socialist Theories</a:t>
            </a:r>
            <a:endParaRPr b="1">
              <a:solidFill>
                <a:srgbClr val="00CC00"/>
              </a:solidFill>
            </a:endParaRPr>
          </a:p>
          <a:p>
            <a:pPr marL="342900" lvl="0" indent="-190500" algn="l" rtl="0">
              <a:lnSpc>
                <a:spcPct val="100000"/>
              </a:lnSpc>
              <a:spcBef>
                <a:spcPts val="0"/>
              </a:spcBef>
              <a:spcAft>
                <a:spcPts val="0"/>
              </a:spcAft>
              <a:buClr>
                <a:schemeClr val="dk1"/>
              </a:buClr>
              <a:buSzPts val="2400"/>
              <a:buFont typeface="Noto Sans Symbols"/>
              <a:buNone/>
            </a:pPr>
            <a:endParaRPr b="1"/>
          </a:p>
          <a:p>
            <a:pPr marL="342900" lvl="0" indent="-304800" algn="l" rtl="0">
              <a:lnSpc>
                <a:spcPct val="100000"/>
              </a:lnSpc>
              <a:spcBef>
                <a:spcPts val="1200"/>
              </a:spcBef>
              <a:spcAft>
                <a:spcPts val="0"/>
              </a:spcAft>
              <a:buSzPts val="1800"/>
              <a:buChar char="•"/>
            </a:pPr>
            <a:r>
              <a:rPr lang="en-US"/>
              <a:t>Socialist thinkers have emphasized that economic production is primarily oriented to profit rather than to the satisfaction of human needs. As a result workers get dominated, alienated, and exploited by the capitalist class, under whose direction they must toil. </a:t>
            </a:r>
            <a:endParaRP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8"/>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95" name="Google Shape;195;p28"/>
          <p:cNvSpPr txBox="1">
            <a:spLocks noGrp="1"/>
          </p:cNvSpPr>
          <p:nvPr>
            <p:ph type="body" idx="1"/>
          </p:nvPr>
        </p:nvSpPr>
        <p:spPr>
          <a:xfrm>
            <a:off x="1559859" y="1075765"/>
            <a:ext cx="7216500" cy="540570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rgbClr val="00FFFF"/>
              </a:buClr>
              <a:buSzPts val="2400"/>
              <a:buFont typeface="Arial"/>
              <a:buNone/>
            </a:pPr>
            <a:r>
              <a:rPr lang="en-US" b="1"/>
              <a:t>Socialism in Action</a:t>
            </a:r>
            <a:endParaRPr b="1">
              <a:solidFill>
                <a:srgbClr val="00CC00"/>
              </a:solidFill>
            </a:endParaRPr>
          </a:p>
          <a:p>
            <a:pPr marL="342900" lvl="0" indent="-190500" algn="l" rtl="0">
              <a:lnSpc>
                <a:spcPct val="100000"/>
              </a:lnSpc>
              <a:spcBef>
                <a:spcPts val="0"/>
              </a:spcBef>
              <a:spcAft>
                <a:spcPts val="0"/>
              </a:spcAft>
              <a:buClr>
                <a:schemeClr val="dk1"/>
              </a:buClr>
              <a:buSzPts val="2400"/>
              <a:buFont typeface="Noto Sans Symbols"/>
              <a:buNone/>
            </a:pPr>
            <a:endParaRPr b="1"/>
          </a:p>
          <a:p>
            <a:pPr marL="342900" lvl="0" indent="-304800" algn="l" rtl="0">
              <a:lnSpc>
                <a:spcPct val="100000"/>
              </a:lnSpc>
              <a:spcBef>
                <a:spcPts val="1200"/>
              </a:spcBef>
              <a:spcAft>
                <a:spcPts val="0"/>
              </a:spcAft>
              <a:buSzPts val="1800"/>
              <a:buChar char="•"/>
            </a:pPr>
            <a:r>
              <a:rPr lang="en-US"/>
              <a:t>Contemporary socialist congresswoman Alexandria Ocasio-Cortez, for instance, has argued that it would be better if corporations like Amazon were </a:t>
            </a:r>
            <a:r>
              <a:rPr lang="en-US" i="1"/>
              <a:t>worker cooperatives</a:t>
            </a:r>
            <a:r>
              <a:rPr lang="en-US"/>
              <a:t>, organizations where the workers themselves make decisions about what they will be paid, how their workplace will function, and so on. </a:t>
            </a:r>
            <a:endParaRPr/>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9"/>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202" name="Google Shape;202;p29"/>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rgbClr val="00FFFF"/>
              </a:buClr>
              <a:buSzPts val="2400"/>
              <a:buFont typeface="Arial"/>
              <a:buNone/>
            </a:pPr>
            <a:r>
              <a:rPr lang="en-US" b="1"/>
              <a:t>Socialist Theories</a:t>
            </a:r>
            <a:endParaRPr b="1">
              <a:solidFill>
                <a:srgbClr val="00CC00"/>
              </a:solidFill>
            </a:endParaRPr>
          </a:p>
          <a:p>
            <a:pPr marL="342900" lvl="0" indent="-190500" algn="l" rtl="0">
              <a:lnSpc>
                <a:spcPct val="100000"/>
              </a:lnSpc>
              <a:spcBef>
                <a:spcPts val="0"/>
              </a:spcBef>
              <a:spcAft>
                <a:spcPts val="0"/>
              </a:spcAft>
              <a:buClr>
                <a:schemeClr val="dk1"/>
              </a:buClr>
              <a:buSzPts val="2400"/>
              <a:buFont typeface="Noto Sans Symbols"/>
              <a:buNone/>
            </a:pPr>
            <a:endParaRPr b="1"/>
          </a:p>
          <a:p>
            <a:pPr marL="0" lvl="0" indent="0" algn="l" rtl="0">
              <a:lnSpc>
                <a:spcPct val="100000"/>
              </a:lnSpc>
              <a:spcBef>
                <a:spcPts val="1200"/>
              </a:spcBef>
              <a:spcAft>
                <a:spcPts val="0"/>
              </a:spcAft>
              <a:buClr>
                <a:schemeClr val="dk1"/>
              </a:buClr>
              <a:buSzPts val="2400"/>
              <a:buFont typeface="Arial"/>
              <a:buNone/>
            </a:pPr>
            <a:r>
              <a:rPr lang="en-US" b="1"/>
              <a:t>Criticisms of Socialism:</a:t>
            </a:r>
            <a:endParaRPr/>
          </a:p>
          <a:p>
            <a:pPr marL="342900" lvl="0" indent="-342900" algn="l" rtl="0">
              <a:lnSpc>
                <a:spcPct val="100000"/>
              </a:lnSpc>
              <a:spcBef>
                <a:spcPts val="1200"/>
              </a:spcBef>
              <a:spcAft>
                <a:spcPts val="0"/>
              </a:spcAft>
              <a:buClr>
                <a:schemeClr val="dk1"/>
              </a:buClr>
              <a:buSzPts val="2400"/>
              <a:buFont typeface="Arial"/>
              <a:buChar char="•"/>
            </a:pPr>
            <a:r>
              <a:rPr lang="en-US"/>
              <a:t>Distribution of goods according to needs and abilities would require coercion by the state. (Is this actually true?)</a:t>
            </a:r>
            <a:endParaRPr/>
          </a:p>
          <a:p>
            <a:pPr marL="342900" lvl="0" indent="-342900" algn="l" rtl="0">
              <a:lnSpc>
                <a:spcPct val="100000"/>
              </a:lnSpc>
              <a:spcBef>
                <a:spcPts val="1200"/>
              </a:spcBef>
              <a:spcAft>
                <a:spcPts val="0"/>
              </a:spcAft>
              <a:buClr>
                <a:schemeClr val="dk1"/>
              </a:buClr>
              <a:buSzPts val="2400"/>
              <a:buFont typeface="Arial"/>
              <a:buChar char="•"/>
            </a:pPr>
            <a:r>
              <a:rPr lang="en-US"/>
              <a:t>Socialist systems provide no incentive for people to excel at their jobs. Under socialism, people are rewarded according to their needs, not by how well or how hard they work. (Is this actually true?)</a:t>
            </a:r>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0"/>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209" name="Google Shape;209;p30"/>
          <p:cNvSpPr txBox="1">
            <a:spLocks noGrp="1"/>
          </p:cNvSpPr>
          <p:nvPr>
            <p:ph type="body" idx="1"/>
          </p:nvPr>
        </p:nvSpPr>
        <p:spPr>
          <a:xfrm>
            <a:off x="1559859" y="1075765"/>
            <a:ext cx="7216500" cy="5405700"/>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rgbClr val="00FFFF"/>
              </a:buClr>
              <a:buSzPts val="2400"/>
              <a:buFont typeface="Arial"/>
              <a:buNone/>
            </a:pPr>
            <a:r>
              <a:rPr lang="en-US" b="1"/>
              <a:t>Capitalist Theories</a:t>
            </a:r>
            <a:endParaRPr b="1">
              <a:solidFill>
                <a:srgbClr val="00CC00"/>
              </a:solidFill>
            </a:endParaRPr>
          </a:p>
          <a:p>
            <a:pPr marL="342900" lvl="0" indent="-190500" algn="l" rtl="0">
              <a:lnSpc>
                <a:spcPct val="100000"/>
              </a:lnSpc>
              <a:spcBef>
                <a:spcPts val="0"/>
              </a:spcBef>
              <a:spcAft>
                <a:spcPts val="0"/>
              </a:spcAft>
              <a:buClr>
                <a:schemeClr val="dk1"/>
              </a:buClr>
              <a:buSzPts val="2400"/>
              <a:buFont typeface="Noto Sans Symbols"/>
              <a:buNone/>
            </a:pPr>
            <a:endParaRPr b="1"/>
          </a:p>
          <a:p>
            <a:pPr marL="0" lvl="0" indent="0" algn="l" rtl="0">
              <a:lnSpc>
                <a:spcPct val="100000"/>
              </a:lnSpc>
              <a:spcBef>
                <a:spcPts val="1200"/>
              </a:spcBef>
              <a:spcAft>
                <a:spcPts val="0"/>
              </a:spcAft>
              <a:buClr>
                <a:schemeClr val="dk1"/>
              </a:buClr>
              <a:buSzPts val="2400"/>
              <a:buFont typeface="Arial"/>
              <a:buNone/>
            </a:pPr>
            <a:r>
              <a:rPr lang="en-US" b="1"/>
              <a:t>Criticisms of Capitalism:</a:t>
            </a:r>
            <a:endParaRPr/>
          </a:p>
          <a:p>
            <a:pPr marL="342900" lvl="0" indent="-342900" algn="l" rtl="0">
              <a:lnSpc>
                <a:spcPct val="100000"/>
              </a:lnSpc>
              <a:spcBef>
                <a:spcPts val="1200"/>
              </a:spcBef>
              <a:spcAft>
                <a:spcPts val="0"/>
              </a:spcAft>
              <a:buClr>
                <a:schemeClr val="dk1"/>
              </a:buClr>
              <a:buSzPts val="2400"/>
              <a:buFont typeface="Arial"/>
              <a:buChar char="•"/>
            </a:pPr>
            <a:r>
              <a:rPr lang="en-US"/>
              <a:t>All of the means of production end up in the hands of a few people. </a:t>
            </a:r>
            <a:endParaRPr/>
          </a:p>
          <a:p>
            <a:pPr marL="342900" lvl="0" indent="-342900" algn="l" rtl="0">
              <a:lnSpc>
                <a:spcPct val="100000"/>
              </a:lnSpc>
              <a:spcBef>
                <a:spcPts val="1200"/>
              </a:spcBef>
              <a:spcAft>
                <a:spcPts val="0"/>
              </a:spcAft>
              <a:buClr>
                <a:schemeClr val="dk1"/>
              </a:buClr>
              <a:buSzPts val="2400"/>
              <a:buFont typeface="Arial"/>
              <a:buChar char="•"/>
            </a:pPr>
            <a:r>
              <a:rPr lang="en-US"/>
              <a:t>Workers are exploited and have no real bargaining power. </a:t>
            </a:r>
            <a:endParaRPr/>
          </a:p>
          <a:p>
            <a:pPr marL="342900" lvl="0" indent="-304800" algn="l" rtl="0">
              <a:lnSpc>
                <a:spcPct val="100000"/>
              </a:lnSpc>
              <a:spcBef>
                <a:spcPts val="1200"/>
              </a:spcBef>
              <a:spcAft>
                <a:spcPts val="0"/>
              </a:spcAft>
              <a:buSzPts val="1800"/>
              <a:buChar char="•"/>
            </a:pPr>
            <a:r>
              <a:rPr lang="en-US"/>
              <a:t>Capitalism is at odds with democracy. </a:t>
            </a:r>
            <a:endParaRPr/>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97" name="Google Shape;97;p14"/>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342900" lvl="0" indent="-342900" algn="ctr" rtl="0">
              <a:lnSpc>
                <a:spcPct val="100000"/>
              </a:lnSpc>
              <a:spcBef>
                <a:spcPts val="0"/>
              </a:spcBef>
              <a:spcAft>
                <a:spcPts val="0"/>
              </a:spcAft>
              <a:buClr>
                <a:schemeClr val="dk1"/>
              </a:buClr>
              <a:buSzPts val="3200"/>
              <a:buFont typeface="Arial"/>
              <a:buNone/>
            </a:pPr>
            <a:r>
              <a:rPr lang="en-US" sz="3200" b="1">
                <a:solidFill>
                  <a:schemeClr val="dk1"/>
                </a:solidFill>
              </a:rPr>
              <a:t>Distributive Justice</a:t>
            </a:r>
            <a:endParaRPr/>
          </a:p>
          <a:p>
            <a:pPr marL="342900" lvl="0" indent="-342900" algn="l" rtl="0">
              <a:lnSpc>
                <a:spcPct val="100000"/>
              </a:lnSpc>
              <a:spcBef>
                <a:spcPts val="2200"/>
              </a:spcBef>
              <a:spcAft>
                <a:spcPts val="0"/>
              </a:spcAft>
              <a:buClr>
                <a:schemeClr val="dk1"/>
              </a:buClr>
              <a:buSzPts val="3200"/>
              <a:buFont typeface="Arial"/>
              <a:buNone/>
            </a:pPr>
            <a:r>
              <a:rPr lang="en-US" sz="3200"/>
              <a:t>Distribution according to:</a:t>
            </a:r>
            <a:endParaRPr/>
          </a:p>
          <a:p>
            <a:pPr marL="803275" lvl="0" indent="-341313" algn="l" rtl="0">
              <a:lnSpc>
                <a:spcPct val="100000"/>
              </a:lnSpc>
              <a:spcBef>
                <a:spcPts val="2200"/>
              </a:spcBef>
              <a:spcAft>
                <a:spcPts val="0"/>
              </a:spcAft>
              <a:buClr>
                <a:schemeClr val="dk1"/>
              </a:buClr>
              <a:buSzPts val="3200"/>
              <a:buFont typeface="Arial"/>
              <a:buChar char="•"/>
            </a:pPr>
            <a:r>
              <a:rPr lang="en-US" sz="3200"/>
              <a:t>Utility</a:t>
            </a:r>
            <a:endParaRPr/>
          </a:p>
          <a:p>
            <a:pPr marL="803275" lvl="0" indent="-341313" algn="l" rtl="0">
              <a:lnSpc>
                <a:spcPct val="100000"/>
              </a:lnSpc>
              <a:spcBef>
                <a:spcPts val="2200"/>
              </a:spcBef>
              <a:spcAft>
                <a:spcPts val="0"/>
              </a:spcAft>
              <a:buClr>
                <a:schemeClr val="dk1"/>
              </a:buClr>
              <a:buSzPts val="3200"/>
              <a:buFont typeface="Arial"/>
              <a:buChar char="•"/>
            </a:pPr>
            <a:r>
              <a:rPr lang="en-US" sz="3200"/>
              <a:t>Merit (desert)</a:t>
            </a:r>
            <a:endParaRPr/>
          </a:p>
          <a:p>
            <a:pPr marL="803275" lvl="0" indent="-341312" algn="l" rtl="0">
              <a:lnSpc>
                <a:spcPct val="100000"/>
              </a:lnSpc>
              <a:spcBef>
                <a:spcPts val="2200"/>
              </a:spcBef>
              <a:spcAft>
                <a:spcPts val="0"/>
              </a:spcAft>
              <a:buClr>
                <a:schemeClr val="dk1"/>
              </a:buClr>
              <a:buSzPts val="3200"/>
              <a:buFont typeface="Arial"/>
              <a:buChar char="•"/>
            </a:pPr>
            <a:r>
              <a:rPr lang="en-US" sz="3200"/>
              <a:t>Equality</a:t>
            </a:r>
            <a:endParaRPr/>
          </a:p>
          <a:p>
            <a:pPr marL="342900" lvl="0" indent="-342900" algn="l" rtl="0">
              <a:lnSpc>
                <a:spcPct val="100000"/>
              </a:lnSpc>
              <a:spcBef>
                <a:spcPts val="2200"/>
              </a:spcBef>
              <a:spcAft>
                <a:spcPts val="0"/>
              </a:spcAft>
              <a:buClr>
                <a:schemeClr val="dk1"/>
              </a:buClr>
              <a:buSzPts val="3200"/>
              <a:buFont typeface="Arial"/>
              <a:buNone/>
            </a:pPr>
            <a:endParaRPr sz="3200" b="1">
              <a:solidFill>
                <a:schemeClr val="dk1"/>
              </a:solidFill>
            </a:endParaRPr>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5"/>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04" name="Google Shape;104;p15"/>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342900" lvl="0" indent="-342900" algn="ctr" rtl="0">
              <a:lnSpc>
                <a:spcPct val="100000"/>
              </a:lnSpc>
              <a:spcBef>
                <a:spcPts val="0"/>
              </a:spcBef>
              <a:spcAft>
                <a:spcPts val="0"/>
              </a:spcAft>
              <a:buClr>
                <a:schemeClr val="dk1"/>
              </a:buClr>
              <a:buSzPts val="2400"/>
              <a:buFont typeface="Arial"/>
              <a:buNone/>
            </a:pPr>
            <a:r>
              <a:rPr lang="en-US" b="1">
                <a:solidFill>
                  <a:schemeClr val="dk1"/>
                </a:solidFill>
              </a:rPr>
              <a:t>Plato’s Theory</a:t>
            </a:r>
            <a:endParaRPr/>
          </a:p>
          <a:p>
            <a:pPr marL="342900" lvl="0" indent="-342900" algn="l" rtl="0">
              <a:lnSpc>
                <a:spcPct val="100000"/>
              </a:lnSpc>
              <a:spcBef>
                <a:spcPts val="1900"/>
              </a:spcBef>
              <a:spcAft>
                <a:spcPts val="0"/>
              </a:spcAft>
              <a:buClr>
                <a:schemeClr val="dk1"/>
              </a:buClr>
              <a:buSzPts val="2600"/>
              <a:buFont typeface="Arial"/>
              <a:buChar char="•"/>
            </a:pPr>
            <a:r>
              <a:rPr lang="en-US" sz="2600"/>
              <a:t>The just society is a meritocracy.</a:t>
            </a:r>
            <a:endParaRPr/>
          </a:p>
          <a:p>
            <a:pPr marL="342900" lvl="0" indent="-342900" algn="l" rtl="0">
              <a:lnSpc>
                <a:spcPct val="100000"/>
              </a:lnSpc>
              <a:spcBef>
                <a:spcPts val="1900"/>
              </a:spcBef>
              <a:spcAft>
                <a:spcPts val="0"/>
              </a:spcAft>
              <a:buClr>
                <a:schemeClr val="dk1"/>
              </a:buClr>
              <a:buSzPts val="2600"/>
              <a:buFont typeface="Arial"/>
              <a:buChar char="•"/>
            </a:pPr>
            <a:r>
              <a:rPr lang="en-US" sz="2600"/>
              <a:t>Democracy is rule by the mob.</a:t>
            </a:r>
            <a:endParaRPr/>
          </a:p>
          <a:p>
            <a:pPr marL="342900" lvl="0" indent="-342900" algn="l" rtl="0">
              <a:lnSpc>
                <a:spcPct val="100000"/>
              </a:lnSpc>
              <a:spcBef>
                <a:spcPts val="1900"/>
              </a:spcBef>
              <a:spcAft>
                <a:spcPts val="0"/>
              </a:spcAft>
              <a:buClr>
                <a:schemeClr val="dk1"/>
              </a:buClr>
              <a:buSzPts val="2600"/>
              <a:buFont typeface="Arial"/>
              <a:buChar char="•"/>
            </a:pPr>
            <a:r>
              <a:rPr lang="en-US" sz="2600"/>
              <a:t>Those who are moved by reason are the political leaders (or philosopher-kings); they wield all the political power by virtue of their greater talents and intelligence.</a:t>
            </a:r>
            <a:endParaRPr/>
          </a:p>
          <a:p>
            <a:pPr marL="342900" lvl="0" indent="-177800" algn="l" rtl="0">
              <a:lnSpc>
                <a:spcPct val="100000"/>
              </a:lnSpc>
              <a:spcBef>
                <a:spcPts val="1900"/>
              </a:spcBef>
              <a:spcAft>
                <a:spcPts val="0"/>
              </a:spcAft>
              <a:buClr>
                <a:schemeClr val="dk1"/>
              </a:buClr>
              <a:buSzPts val="2600"/>
              <a:buFont typeface="Arial"/>
              <a:buNone/>
            </a:pPr>
            <a:endParaRPr sz="2600"/>
          </a:p>
          <a:p>
            <a:pPr marL="342900" lvl="0" indent="-139700" algn="l" rtl="0">
              <a:lnSpc>
                <a:spcPct val="100000"/>
              </a:lnSpc>
              <a:spcBef>
                <a:spcPts val="1600"/>
              </a:spcBef>
              <a:spcAft>
                <a:spcPts val="0"/>
              </a:spcAft>
              <a:buClr>
                <a:schemeClr val="dk1"/>
              </a:buClr>
              <a:buSzPts val="3200"/>
              <a:buFont typeface="Arial"/>
              <a:buNone/>
            </a:pPr>
            <a:endParaRPr sz="3200" b="1"/>
          </a:p>
          <a:p>
            <a:pPr marL="342900" lvl="0" indent="-342900" algn="l" rtl="0">
              <a:lnSpc>
                <a:spcPct val="100000"/>
              </a:lnSpc>
              <a:spcBef>
                <a:spcPts val="2200"/>
              </a:spcBef>
              <a:spcAft>
                <a:spcPts val="0"/>
              </a:spcAft>
              <a:buClr>
                <a:schemeClr val="dk1"/>
              </a:buClr>
              <a:buSzPts val="3200"/>
              <a:buFont typeface="Arial"/>
              <a:buNone/>
            </a:pPr>
            <a:endParaRPr sz="3200" b="1">
              <a:solidFill>
                <a:schemeClr val="dk1"/>
              </a:solidFill>
            </a:endParaRPr>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6"/>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11" name="Google Shape;111;p16"/>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342900" lvl="0" indent="-342900" algn="ctr" rtl="0">
              <a:lnSpc>
                <a:spcPct val="100000"/>
              </a:lnSpc>
              <a:spcBef>
                <a:spcPts val="0"/>
              </a:spcBef>
              <a:spcAft>
                <a:spcPts val="0"/>
              </a:spcAft>
              <a:buClr>
                <a:schemeClr val="dk1"/>
              </a:buClr>
              <a:buSzPts val="2400"/>
              <a:buFont typeface="Arial"/>
              <a:buNone/>
            </a:pPr>
            <a:r>
              <a:rPr lang="en-US" b="1"/>
              <a:t>Social Contract Theory</a:t>
            </a:r>
            <a:endParaRPr/>
          </a:p>
          <a:p>
            <a:pPr marL="231775" lvl="0" indent="0" algn="l" rtl="0">
              <a:lnSpc>
                <a:spcPct val="100000"/>
              </a:lnSpc>
              <a:spcBef>
                <a:spcPts val="3000"/>
              </a:spcBef>
              <a:spcAft>
                <a:spcPts val="0"/>
              </a:spcAft>
              <a:buClr>
                <a:schemeClr val="dk1"/>
              </a:buClr>
              <a:buSzPts val="2600"/>
              <a:buFont typeface="Arial"/>
              <a:buNone/>
            </a:pPr>
            <a:r>
              <a:rPr lang="en-US" sz="2600"/>
              <a:t>What legitimizes the existence of government?</a:t>
            </a:r>
            <a:endParaRPr/>
          </a:p>
          <a:p>
            <a:pPr marL="231775" lvl="0" indent="0" algn="l" rtl="0">
              <a:lnSpc>
                <a:spcPct val="100000"/>
              </a:lnSpc>
              <a:spcBef>
                <a:spcPts val="2400"/>
              </a:spcBef>
              <a:spcAft>
                <a:spcPts val="0"/>
              </a:spcAft>
              <a:buClr>
                <a:schemeClr val="dk1"/>
              </a:buClr>
              <a:buSzPts val="2600"/>
              <a:buFont typeface="Arial"/>
              <a:buNone/>
            </a:pPr>
            <a:r>
              <a:rPr lang="en-US" sz="2600"/>
              <a:t>Social Contract Theory: the view that justice is secured, and the state is made legitimate, through an agreement among citizens of the state or between the citizens and the rulers of the state.</a:t>
            </a:r>
            <a:endParaRPr/>
          </a:p>
          <a:p>
            <a:pPr marL="342900" lvl="0" indent="-342900" algn="l" rtl="0">
              <a:lnSpc>
                <a:spcPct val="100000"/>
              </a:lnSpc>
              <a:spcBef>
                <a:spcPts val="1600"/>
              </a:spcBef>
              <a:spcAft>
                <a:spcPts val="0"/>
              </a:spcAft>
              <a:buClr>
                <a:schemeClr val="dk1"/>
              </a:buClr>
              <a:buSzPts val="3200"/>
              <a:buFont typeface="Arial"/>
              <a:buNone/>
            </a:pPr>
            <a:endParaRPr sz="3200" b="1">
              <a:solidFill>
                <a:schemeClr val="dk1"/>
              </a:solidFill>
            </a:endParaRPr>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18" name="Google Shape;118;p17"/>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342900" lvl="0" indent="-342900" algn="ctr" rtl="0">
              <a:lnSpc>
                <a:spcPct val="100000"/>
              </a:lnSpc>
              <a:spcBef>
                <a:spcPts val="0"/>
              </a:spcBef>
              <a:spcAft>
                <a:spcPts val="0"/>
              </a:spcAft>
              <a:buClr>
                <a:schemeClr val="dk1"/>
              </a:buClr>
              <a:buSzPts val="2400"/>
              <a:buFont typeface="Arial"/>
              <a:buNone/>
            </a:pPr>
            <a:r>
              <a:rPr lang="en-US" b="1"/>
              <a:t>Thomas Hobbes (1588-1679) </a:t>
            </a:r>
            <a:endParaRPr/>
          </a:p>
          <a:p>
            <a:pPr marL="342900" lvl="0" indent="-342900" algn="ctr" rtl="0">
              <a:lnSpc>
                <a:spcPct val="100000"/>
              </a:lnSpc>
              <a:spcBef>
                <a:spcPts val="0"/>
              </a:spcBef>
              <a:spcAft>
                <a:spcPts val="0"/>
              </a:spcAft>
              <a:buClr>
                <a:schemeClr val="dk1"/>
              </a:buClr>
              <a:buSzPts val="2400"/>
              <a:buFont typeface="Arial"/>
              <a:buNone/>
            </a:pPr>
            <a:endParaRPr b="1"/>
          </a:p>
          <a:p>
            <a:pPr marL="342900" lvl="0" indent="-342900" algn="l" rtl="0">
              <a:lnSpc>
                <a:spcPct val="100000"/>
              </a:lnSpc>
              <a:spcBef>
                <a:spcPts val="0"/>
              </a:spcBef>
              <a:spcAft>
                <a:spcPts val="0"/>
              </a:spcAft>
              <a:buClr>
                <a:schemeClr val="dk1"/>
              </a:buClr>
              <a:buSzPts val="2400"/>
              <a:buFont typeface="Arial"/>
              <a:buNone/>
            </a:pPr>
            <a:r>
              <a:rPr lang="en-US" b="1"/>
              <a:t>Hobbes's View</a:t>
            </a:r>
            <a:endParaRPr/>
          </a:p>
          <a:p>
            <a:pPr marL="342900" lvl="0" indent="-1588" algn="l" rtl="0">
              <a:lnSpc>
                <a:spcPct val="100000"/>
              </a:lnSpc>
              <a:spcBef>
                <a:spcPts val="2400"/>
              </a:spcBef>
              <a:spcAft>
                <a:spcPts val="0"/>
              </a:spcAft>
              <a:buClr>
                <a:schemeClr val="dk1"/>
              </a:buClr>
              <a:buSzPts val="2600"/>
              <a:buFont typeface="Arial"/>
              <a:buNone/>
            </a:pPr>
            <a:r>
              <a:rPr lang="en-US" sz="2600"/>
              <a:t>Hobbes argues that </a:t>
            </a:r>
            <a:r>
              <a:rPr lang="en-US" sz="2600" i="1"/>
              <a:t>people are all egoists who always act in their own self-interest</a:t>
            </a:r>
            <a:r>
              <a:rPr lang="en-US" sz="2600"/>
              <a:t>, to obtain gratification and avoid harm.</a:t>
            </a:r>
            <a:endParaRPr sz="2600">
              <a:solidFill>
                <a:srgbClr val="00CC00"/>
              </a:solidFill>
            </a:endParaRPr>
          </a:p>
          <a:p>
            <a:pPr marL="342900" lvl="0" indent="-342900" algn="l" rtl="0">
              <a:lnSpc>
                <a:spcPct val="100000"/>
              </a:lnSpc>
              <a:spcBef>
                <a:spcPts val="1800"/>
              </a:spcBef>
              <a:spcAft>
                <a:spcPts val="0"/>
              </a:spcAft>
              <a:buClr>
                <a:schemeClr val="dk1"/>
              </a:buClr>
              <a:buSzPts val="2400"/>
              <a:buFont typeface="Arial"/>
              <a:buNone/>
            </a:pPr>
            <a:endParaRPr b="1">
              <a:solidFill>
                <a:schemeClr val="dk1"/>
              </a:solidFill>
            </a:endParaRPr>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25" name="Google Shape;125;p18"/>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342900" lvl="0" indent="-342900" algn="ctr" rtl="0">
              <a:lnSpc>
                <a:spcPct val="100000"/>
              </a:lnSpc>
              <a:spcBef>
                <a:spcPts val="0"/>
              </a:spcBef>
              <a:spcAft>
                <a:spcPts val="0"/>
              </a:spcAft>
              <a:buClr>
                <a:schemeClr val="dk1"/>
              </a:buClr>
              <a:buSzPts val="2400"/>
              <a:buFont typeface="Arial"/>
              <a:buNone/>
            </a:pPr>
            <a:r>
              <a:rPr lang="en-US" b="1"/>
              <a:t>Hobbes's View</a:t>
            </a:r>
            <a:endParaRPr/>
          </a:p>
          <a:p>
            <a:pPr marL="633413" lvl="0" indent="-352425" algn="l" rtl="0">
              <a:lnSpc>
                <a:spcPct val="100000"/>
              </a:lnSpc>
              <a:spcBef>
                <a:spcPts val="1200"/>
              </a:spcBef>
              <a:spcAft>
                <a:spcPts val="0"/>
              </a:spcAft>
              <a:buClr>
                <a:schemeClr val="dk1"/>
              </a:buClr>
              <a:buSzPts val="2400"/>
              <a:buFont typeface="Noto Sans Symbols"/>
              <a:buChar char="▪"/>
            </a:pPr>
            <a:r>
              <a:rPr lang="en-US"/>
              <a:t>We cannot obtain any of the basic goods because of the inherent fear of harm and death in the unregulated “state of nature.” </a:t>
            </a:r>
            <a:endParaRPr/>
          </a:p>
          <a:p>
            <a:pPr marL="633413" lvl="0" indent="-352425" algn="l" rtl="0">
              <a:lnSpc>
                <a:spcPct val="100000"/>
              </a:lnSpc>
              <a:spcBef>
                <a:spcPts val="1200"/>
              </a:spcBef>
              <a:spcAft>
                <a:spcPts val="0"/>
              </a:spcAft>
              <a:buClr>
                <a:schemeClr val="dk1"/>
              </a:buClr>
              <a:buSzPts val="2400"/>
              <a:buFont typeface="Noto Sans Symbols"/>
              <a:buChar char="▪"/>
            </a:pPr>
            <a:r>
              <a:rPr lang="en-US"/>
              <a:t>In the state of nature, life is “solitary, poor, nasty, brutish and short.” </a:t>
            </a:r>
            <a:endParaRPr/>
          </a:p>
          <a:p>
            <a:pPr marL="633413" lvl="0" indent="-352425" algn="l" rtl="0">
              <a:lnSpc>
                <a:spcPct val="100000"/>
              </a:lnSpc>
              <a:spcBef>
                <a:spcPts val="1200"/>
              </a:spcBef>
              <a:spcAft>
                <a:spcPts val="0"/>
              </a:spcAft>
              <a:buClr>
                <a:schemeClr val="dk1"/>
              </a:buClr>
              <a:buSzPts val="2400"/>
              <a:buFont typeface="Noto Sans Symbols"/>
              <a:buChar char="▪"/>
            </a:pPr>
            <a:r>
              <a:rPr lang="en-US"/>
              <a:t>The prudent person concludes that it is in all our self-interest to make a contract to keep to a minimal morality of respecting human life, keeping covenants made, and obeying the laws of the society.</a:t>
            </a:r>
            <a:endParaRPr/>
          </a:p>
          <a:p>
            <a:pPr marL="342900" lvl="0" indent="-190500" algn="l" rtl="0">
              <a:lnSpc>
                <a:spcPct val="100000"/>
              </a:lnSpc>
              <a:spcBef>
                <a:spcPts val="1200"/>
              </a:spcBef>
              <a:spcAft>
                <a:spcPts val="0"/>
              </a:spcAft>
              <a:buClr>
                <a:schemeClr val="dk1"/>
              </a:buClr>
              <a:buSzPts val="2400"/>
              <a:buFont typeface="Arial"/>
              <a:buNone/>
            </a:pPr>
            <a:endParaRPr/>
          </a:p>
          <a:p>
            <a:pPr marL="342900" lvl="0" indent="-342900" algn="l" rtl="0">
              <a:lnSpc>
                <a:spcPct val="100000"/>
              </a:lnSpc>
              <a:spcBef>
                <a:spcPts val="1200"/>
              </a:spcBef>
              <a:spcAft>
                <a:spcPts val="0"/>
              </a:spcAft>
              <a:buClr>
                <a:schemeClr val="dk1"/>
              </a:buClr>
              <a:buSzPts val="2400"/>
              <a:buFont typeface="Arial"/>
              <a:buNone/>
            </a:pPr>
            <a:endParaRPr b="1">
              <a:solidFill>
                <a:schemeClr val="dk1"/>
              </a:solidFil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9"/>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32" name="Google Shape;132;p19"/>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342900" lvl="0" indent="-342900" algn="ctr" rtl="0">
              <a:lnSpc>
                <a:spcPct val="100000"/>
              </a:lnSpc>
              <a:spcBef>
                <a:spcPts val="0"/>
              </a:spcBef>
              <a:spcAft>
                <a:spcPts val="0"/>
              </a:spcAft>
              <a:buClr>
                <a:schemeClr val="dk1"/>
              </a:buClr>
              <a:buSzPts val="2400"/>
              <a:buFont typeface="Arial"/>
              <a:buNone/>
            </a:pPr>
            <a:r>
              <a:rPr lang="en-US" b="1"/>
              <a:t>John Locke: The Democratic Answer</a:t>
            </a:r>
            <a:endParaRPr/>
          </a:p>
          <a:p>
            <a:pPr marL="342900" lvl="0" indent="-342900" algn="ctr" rtl="0">
              <a:lnSpc>
                <a:spcPct val="100000"/>
              </a:lnSpc>
              <a:spcBef>
                <a:spcPts val="0"/>
              </a:spcBef>
              <a:spcAft>
                <a:spcPts val="0"/>
              </a:spcAft>
              <a:buClr>
                <a:schemeClr val="dk1"/>
              </a:buClr>
              <a:buSzPts val="2400"/>
              <a:buFont typeface="Arial"/>
              <a:buNone/>
            </a:pPr>
            <a:endParaRPr b="1"/>
          </a:p>
          <a:p>
            <a:pPr marL="461963" lvl="0" indent="-350838" algn="l" rtl="0">
              <a:lnSpc>
                <a:spcPct val="100000"/>
              </a:lnSpc>
              <a:spcBef>
                <a:spcPts val="1200"/>
              </a:spcBef>
              <a:spcAft>
                <a:spcPts val="0"/>
              </a:spcAft>
              <a:buClr>
                <a:schemeClr val="dk1"/>
              </a:buClr>
              <a:buSzPts val="2400"/>
              <a:buFont typeface="Noto Sans Symbols"/>
              <a:buChar char="▪"/>
            </a:pPr>
            <a:r>
              <a:rPr lang="en-US"/>
              <a:t>Locke sees “the state of nature” as an inferior state caused by lack of adequate cooperation and common laws, but still one in which our natural rights are enjoyed. </a:t>
            </a:r>
            <a:endParaRPr/>
          </a:p>
          <a:p>
            <a:pPr marL="461963" lvl="0" indent="-350838" algn="l" rtl="0">
              <a:lnSpc>
                <a:spcPct val="100000"/>
              </a:lnSpc>
              <a:spcBef>
                <a:spcPts val="1200"/>
              </a:spcBef>
              <a:spcAft>
                <a:spcPts val="0"/>
              </a:spcAft>
              <a:buClr>
                <a:schemeClr val="dk1"/>
              </a:buClr>
              <a:buSzPts val="2400"/>
              <a:buFont typeface="Noto Sans Symbols"/>
              <a:buChar char="▪"/>
            </a:pPr>
            <a:r>
              <a:rPr lang="en-US"/>
              <a:t>Locke thought that we have moral rights that are prior to our legal rights. </a:t>
            </a:r>
            <a:endParaRPr/>
          </a:p>
          <a:p>
            <a:pPr marL="461963" lvl="0" indent="-350838" algn="l" rtl="0">
              <a:lnSpc>
                <a:spcPct val="100000"/>
              </a:lnSpc>
              <a:spcBef>
                <a:spcPts val="1200"/>
              </a:spcBef>
              <a:spcAft>
                <a:spcPts val="0"/>
              </a:spcAft>
              <a:buClr>
                <a:schemeClr val="dk1"/>
              </a:buClr>
              <a:buSzPts val="2400"/>
              <a:buFont typeface="Noto Sans Symbols"/>
              <a:buChar char="▪"/>
            </a:pPr>
            <a:r>
              <a:rPr lang="en-US"/>
              <a:t>Humans are not all as egoistic or innately cruel as Thomas Hobbes would make out. </a:t>
            </a:r>
            <a:endParaRPr/>
          </a:p>
          <a:p>
            <a:pPr marL="461963" lvl="0" indent="-198436" algn="l" rtl="0">
              <a:lnSpc>
                <a:spcPct val="100000"/>
              </a:lnSpc>
              <a:spcBef>
                <a:spcPts val="1200"/>
              </a:spcBef>
              <a:spcAft>
                <a:spcPts val="0"/>
              </a:spcAft>
              <a:buClr>
                <a:schemeClr val="dk1"/>
              </a:buClr>
              <a:buSzPts val="2400"/>
              <a:buFont typeface="Noto Sans Symbols"/>
              <a:buNone/>
            </a:pPr>
            <a:endParaRPr/>
          </a:p>
          <a:p>
            <a:pPr marL="461963" lvl="0" indent="-198436" algn="l" rtl="0">
              <a:lnSpc>
                <a:spcPct val="100000"/>
              </a:lnSpc>
              <a:spcBef>
                <a:spcPts val="1200"/>
              </a:spcBef>
              <a:spcAft>
                <a:spcPts val="0"/>
              </a:spcAft>
              <a:buClr>
                <a:schemeClr val="dk1"/>
              </a:buClr>
              <a:buSzPts val="2400"/>
              <a:buFont typeface="Noto Sans Symbols"/>
              <a:buNone/>
            </a:pPr>
            <a:endParaRPr/>
          </a:p>
          <a:p>
            <a:pPr marL="342900" lvl="0" indent="-342900" algn="l" rtl="0">
              <a:lnSpc>
                <a:spcPct val="100000"/>
              </a:lnSpc>
              <a:spcBef>
                <a:spcPts val="1000"/>
              </a:spcBef>
              <a:spcAft>
                <a:spcPts val="0"/>
              </a:spcAft>
              <a:buClr>
                <a:schemeClr val="dk1"/>
              </a:buClr>
              <a:buSzPts val="2000"/>
              <a:buFont typeface="Arial"/>
              <a:buNone/>
            </a:pPr>
            <a:endParaRPr sz="2000" b="1">
              <a:solidFill>
                <a:schemeClr val="dk1"/>
              </a:solidFil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39" name="Google Shape;139;p20"/>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SzPts val="1800"/>
              <a:buNone/>
            </a:pPr>
            <a:endParaRPr/>
          </a:p>
          <a:p>
            <a:pPr marL="342900" lvl="0" indent="-342900" algn="l" rtl="0">
              <a:lnSpc>
                <a:spcPct val="100000"/>
              </a:lnSpc>
              <a:spcBef>
                <a:spcPts val="1200"/>
              </a:spcBef>
              <a:spcAft>
                <a:spcPts val="0"/>
              </a:spcAft>
              <a:buClr>
                <a:schemeClr val="dk1"/>
              </a:buClr>
              <a:buSzPts val="2400"/>
              <a:buFont typeface="Arial"/>
              <a:buChar char="•"/>
            </a:pPr>
            <a:r>
              <a:rPr lang="en-US" b="1"/>
              <a:t>Classical liberalism </a:t>
            </a:r>
            <a:r>
              <a:rPr lang="en-US"/>
              <a:t>is the view that the state should protect personal freedoms as well as the right to pursue one’s own social and economic well-being in a free market without interference from others.</a:t>
            </a:r>
            <a:endParaRPr/>
          </a:p>
          <a:p>
            <a:pPr marL="342900" lvl="0" indent="-342900" algn="l" rtl="0">
              <a:lnSpc>
                <a:spcPct val="100000"/>
              </a:lnSpc>
              <a:spcBef>
                <a:spcPts val="1200"/>
              </a:spcBef>
              <a:spcAft>
                <a:spcPts val="0"/>
              </a:spcAft>
              <a:buClr>
                <a:schemeClr val="dk1"/>
              </a:buClr>
              <a:buSzPts val="2400"/>
              <a:buFont typeface="Arial"/>
              <a:buChar char="•"/>
            </a:pPr>
            <a:r>
              <a:rPr lang="en-US" b="1"/>
              <a:t>Libertarianism </a:t>
            </a:r>
            <a:r>
              <a:rPr lang="en-US"/>
              <a:t>(political) is the view that government should be small and limited to night-watchman functions.</a:t>
            </a:r>
            <a:endParaRPr b="1">
              <a:solidFill>
                <a:schemeClr val="dk1"/>
              </a:solidFil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1752600" y="304800"/>
            <a:ext cx="7010400" cy="838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2800"/>
              <a:t>Chapter 8: The Just Society</a:t>
            </a:r>
            <a:endParaRPr/>
          </a:p>
        </p:txBody>
      </p:sp>
      <p:sp>
        <p:nvSpPr>
          <p:cNvPr id="146" name="Google Shape;146;p21"/>
          <p:cNvSpPr txBox="1">
            <a:spLocks noGrp="1"/>
          </p:cNvSpPr>
          <p:nvPr>
            <p:ph type="body" idx="1"/>
          </p:nvPr>
        </p:nvSpPr>
        <p:spPr>
          <a:xfrm>
            <a:off x="1559859" y="1075765"/>
            <a:ext cx="7216588" cy="5405717"/>
          </a:xfrm>
          <a:prstGeom prst="rect">
            <a:avLst/>
          </a:prstGeom>
          <a:noFill/>
          <a:ln>
            <a:noFill/>
          </a:ln>
        </p:spPr>
        <p:txBody>
          <a:bodyPr spcFirstLastPara="1" wrap="square" lIns="91425" tIns="45700" rIns="91425" bIns="45700" anchor="t" anchorCtr="0">
            <a:noAutofit/>
          </a:bodyPr>
          <a:lstStyle/>
          <a:p>
            <a:pPr marL="342900" lvl="0" indent="-342900" algn="ctr" rtl="0">
              <a:lnSpc>
                <a:spcPct val="100000"/>
              </a:lnSpc>
              <a:spcBef>
                <a:spcPts val="0"/>
              </a:spcBef>
              <a:spcAft>
                <a:spcPts val="0"/>
              </a:spcAft>
              <a:buClr>
                <a:schemeClr val="dk1"/>
              </a:buClr>
              <a:buSzPts val="2400"/>
              <a:buFont typeface="Arial"/>
              <a:buNone/>
            </a:pPr>
            <a:r>
              <a:rPr lang="en-US" b="1"/>
              <a:t>John Rawls: The Contemporary Liberal Answer</a:t>
            </a:r>
            <a:endParaRPr/>
          </a:p>
          <a:p>
            <a:pPr marL="342900" lvl="0" indent="-342900" algn="l" rtl="0">
              <a:lnSpc>
                <a:spcPct val="100000"/>
              </a:lnSpc>
              <a:spcBef>
                <a:spcPts val="0"/>
              </a:spcBef>
              <a:spcAft>
                <a:spcPts val="0"/>
              </a:spcAft>
              <a:buClr>
                <a:schemeClr val="dk1"/>
              </a:buClr>
              <a:buSzPts val="2400"/>
              <a:buFont typeface="Arial"/>
              <a:buNone/>
            </a:pPr>
            <a:endParaRPr b="1"/>
          </a:p>
          <a:p>
            <a:pPr marL="342900" lvl="0" indent="-342900" algn="l" rtl="0">
              <a:lnSpc>
                <a:spcPct val="100000"/>
              </a:lnSpc>
              <a:spcBef>
                <a:spcPts val="1200"/>
              </a:spcBef>
              <a:spcAft>
                <a:spcPts val="0"/>
              </a:spcAft>
              <a:buClr>
                <a:schemeClr val="dk1"/>
              </a:buClr>
              <a:buSzPts val="2400"/>
              <a:buFont typeface="Noto Sans Symbols"/>
              <a:buChar char="▪"/>
            </a:pPr>
            <a:r>
              <a:rPr lang="en-US"/>
              <a:t>Rawls sets forth a contract theory in which the hypothetical bargainers go behind a “veil of ignorance” in order to devise a set of fundamental agreements that will govern society. </a:t>
            </a:r>
            <a:endParaRPr/>
          </a:p>
          <a:p>
            <a:pPr marL="342900" lvl="0" indent="-342900" algn="l" rtl="0">
              <a:lnSpc>
                <a:spcPct val="100000"/>
              </a:lnSpc>
              <a:spcBef>
                <a:spcPts val="2160"/>
              </a:spcBef>
              <a:spcAft>
                <a:spcPts val="0"/>
              </a:spcAft>
              <a:buClr>
                <a:schemeClr val="dk1"/>
              </a:buClr>
              <a:buSzPts val="2400"/>
              <a:buFont typeface="Noto Sans Symbols"/>
              <a:buChar char="▪"/>
            </a:pPr>
            <a:r>
              <a:rPr lang="en-US"/>
              <a:t>No one knows his or her place in society, class position or social status, fortune in the distribution of natural assets and abilities, or even intelligence. Rawls calls this situation the “original position.” </a:t>
            </a:r>
            <a:endParaRPr/>
          </a:p>
          <a:p>
            <a:pPr marL="342900" lvl="0" indent="-342900" algn="l" rtl="0">
              <a:lnSpc>
                <a:spcPct val="100000"/>
              </a:lnSpc>
              <a:spcBef>
                <a:spcPts val="960"/>
              </a:spcBef>
              <a:spcAft>
                <a:spcPts val="0"/>
              </a:spcAft>
              <a:buClr>
                <a:schemeClr val="dk1"/>
              </a:buClr>
              <a:buSzPts val="2400"/>
              <a:buFont typeface="Arial"/>
              <a:buNone/>
            </a:pPr>
            <a:endParaRPr b="1"/>
          </a:p>
        </p:txBody>
      </p:sp>
    </p:spTree>
  </p:cSld>
  <p:clrMapOvr>
    <a:masterClrMapping/>
  </p:clrMapOvr>
  <p:transition>
    <p:fade thruBlk="1"/>
  </p:transition>
</p:sld>
</file>

<file path=ppt/theme/theme1.xml><?xml version="1.0" encoding="utf-8"?>
<a:theme xmlns:a="http://schemas.openxmlformats.org/drawingml/2006/main" name="Classroom expectations">
  <a:themeElements>
    <a:clrScheme name="1844_Classroom Expectations_Copyedite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1184</Words>
  <Application>Microsoft Office PowerPoint</Application>
  <PresentationFormat>On-screen Show (4:3)</PresentationFormat>
  <Paragraphs>116</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Tahoma</vt:lpstr>
      <vt:lpstr>Noto Sans Symbols</vt:lpstr>
      <vt:lpstr>Arial</vt:lpstr>
      <vt:lpstr>Classroom expectations</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lpstr>Chapter 8: The Just Society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 The Just Society</dc:title>
  <dc:creator>Gema Lacayo</dc:creator>
  <cp:lastModifiedBy>Gema.Lacayo001</cp:lastModifiedBy>
  <cp:revision>1</cp:revision>
  <dcterms:modified xsi:type="dcterms:W3CDTF">2020-08-13T00:29:59Z</dcterms:modified>
</cp:coreProperties>
</file>