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86704" y="294640"/>
            <a:ext cx="7170590" cy="9886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13662" y="1897379"/>
            <a:ext cx="5916675" cy="36042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9220" y="1999932"/>
            <a:ext cx="4751070" cy="132461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96570" marR="5080" indent="-484505">
              <a:lnSpc>
                <a:spcPts val="5200"/>
              </a:lnSpc>
            </a:pPr>
            <a:r>
              <a:rPr dirty="0" sz="4400" spc="-5">
                <a:solidFill>
                  <a:srgbClr val="000000"/>
                </a:solidFill>
                <a:latin typeface="Calibri"/>
                <a:cs typeface="Calibri"/>
              </a:rPr>
              <a:t>Managing</a:t>
            </a:r>
            <a:r>
              <a:rPr dirty="0" sz="440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4400" spc="-5">
                <a:solidFill>
                  <a:srgbClr val="000000"/>
                </a:solidFill>
                <a:latin typeface="Calibri"/>
                <a:cs typeface="Calibri"/>
              </a:rPr>
              <a:t>Employee  </a:t>
            </a:r>
            <a:r>
              <a:rPr dirty="0" sz="4400" spc="-5">
                <a:solidFill>
                  <a:srgbClr val="000000"/>
                </a:solidFill>
                <a:latin typeface="Calibri"/>
                <a:cs typeface="Calibri"/>
              </a:rPr>
              <a:t>Performance</a:t>
            </a:r>
            <a:r>
              <a:rPr dirty="0" sz="4400" spc="-8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4400" spc="-5">
                <a:solidFill>
                  <a:srgbClr val="000000"/>
                </a:solidFill>
                <a:latin typeface="Calibri"/>
                <a:cs typeface="Calibri"/>
              </a:rPr>
              <a:t>(3)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5760720"/>
            <a:ext cx="1981200" cy="991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820"/>
              </a:lnSpc>
            </a:pPr>
            <a:r>
              <a:rPr dirty="0" sz="3200" spc="-5">
                <a:latin typeface="Calibri"/>
                <a:cs typeface="Calibri"/>
              </a:rPr>
              <a:t>HRMT650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ts val="3820"/>
              </a:lnSpc>
            </a:pPr>
            <a:r>
              <a:rPr dirty="0" sz="3200" spc="-5">
                <a:latin typeface="Calibri"/>
                <a:cs typeface="Calibri"/>
              </a:rPr>
              <a:t>Spring</a:t>
            </a:r>
            <a:r>
              <a:rPr dirty="0" sz="3200" spc="-7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2016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26739" y="5781040"/>
            <a:ext cx="5622290" cy="970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3800"/>
              </a:lnSpc>
            </a:pPr>
            <a:r>
              <a:rPr dirty="0" sz="3200">
                <a:latin typeface="Calibri"/>
                <a:cs typeface="Calibri"/>
              </a:rPr>
              <a:t>Managing </a:t>
            </a:r>
            <a:r>
              <a:rPr dirty="0" sz="3200" spc="-5">
                <a:latin typeface="Calibri"/>
                <a:cs typeface="Calibri"/>
              </a:rPr>
              <a:t>Employee Performance  </a:t>
            </a:r>
            <a:r>
              <a:rPr dirty="0" sz="3200" spc="-5">
                <a:latin typeface="Calibri"/>
                <a:cs typeface="Calibri"/>
              </a:rPr>
              <a:t>Dr. Arno</a:t>
            </a:r>
            <a:r>
              <a:rPr dirty="0" sz="3200" spc="-4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Haslberger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44550" y="260350"/>
            <a:ext cx="7518400" cy="13684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3489124"/>
            <a:ext cx="9144000" cy="2209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86969" y="1358470"/>
            <a:ext cx="6046255" cy="55122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574103" y="2301240"/>
            <a:ext cx="4078604" cy="27533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065" marR="5080" indent="62865">
              <a:lnSpc>
                <a:spcPct val="100000"/>
              </a:lnSpc>
            </a:pPr>
            <a:r>
              <a:rPr dirty="0" sz="1800" spc="-5">
                <a:latin typeface="Arial"/>
                <a:cs typeface="Arial"/>
              </a:rPr>
              <a:t>‘K</a:t>
            </a:r>
            <a:r>
              <a:rPr dirty="0" sz="2000" spc="-5">
                <a:latin typeface="Arial"/>
                <a:cs typeface="Arial"/>
              </a:rPr>
              <a:t>eep </a:t>
            </a:r>
            <a:r>
              <a:rPr dirty="0" sz="2000">
                <a:latin typeface="Arial"/>
                <a:cs typeface="Arial"/>
              </a:rPr>
              <a:t>it </a:t>
            </a:r>
            <a:r>
              <a:rPr dirty="0" sz="2000" spc="-30">
                <a:latin typeface="Arial"/>
                <a:cs typeface="Arial"/>
              </a:rPr>
              <a:t>very, </a:t>
            </a:r>
            <a:r>
              <a:rPr dirty="0" sz="2000">
                <a:latin typeface="Arial"/>
                <a:cs typeface="Arial"/>
              </a:rPr>
              <a:t>very simple, be able  </a:t>
            </a:r>
            <a:r>
              <a:rPr dirty="0" sz="2000">
                <a:latin typeface="Arial"/>
                <a:cs typeface="Arial"/>
              </a:rPr>
              <a:t>to translate strategy to individual  goals and give people a clear</a:t>
            </a:r>
            <a:r>
              <a:rPr dirty="0" sz="2000" spc="-9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line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of  sight. Ensure all people managers  </a:t>
            </a:r>
            <a:r>
              <a:rPr dirty="0" sz="2000">
                <a:latin typeface="Arial"/>
                <a:cs typeface="Arial"/>
              </a:rPr>
              <a:t>are capable to deliver performance  management, ie have a  performance dialogue (this is the  key!) at any time and not just at the  annual</a:t>
            </a:r>
            <a:r>
              <a:rPr dirty="0" sz="2000" spc="-95">
                <a:latin typeface="Arial"/>
                <a:cs typeface="Arial"/>
              </a:rPr>
              <a:t> </a:t>
            </a:r>
            <a:r>
              <a:rPr dirty="0" sz="2000" spc="-15">
                <a:latin typeface="Arial"/>
                <a:cs typeface="Arial"/>
              </a:rPr>
              <a:t>review.’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66263" y="274320"/>
            <a:ext cx="7816850" cy="64071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2840"/>
              </a:lnSpc>
            </a:pPr>
            <a:r>
              <a:rPr dirty="0">
                <a:solidFill>
                  <a:srgbClr val="000000"/>
                </a:solidFill>
              </a:rPr>
              <a:t>How to deal with performance management issues</a:t>
            </a:r>
            <a:r>
              <a:rPr dirty="0" spc="-12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(2)</a:t>
            </a:r>
          </a:p>
          <a:p>
            <a:pPr algn="ctr">
              <a:lnSpc>
                <a:spcPts val="2120"/>
              </a:lnSpc>
            </a:pPr>
            <a:r>
              <a:rPr dirty="0" sz="1800">
                <a:solidFill>
                  <a:srgbClr val="000000"/>
                </a:solidFill>
              </a:rPr>
              <a:t>As recommended by a respondent to the 2014 e-reward</a:t>
            </a:r>
            <a:r>
              <a:rPr dirty="0" sz="1800" spc="-114">
                <a:solidFill>
                  <a:srgbClr val="000000"/>
                </a:solidFill>
              </a:rPr>
              <a:t> </a:t>
            </a:r>
            <a:r>
              <a:rPr dirty="0" sz="1800">
                <a:solidFill>
                  <a:srgbClr val="000000"/>
                </a:solidFill>
              </a:rPr>
              <a:t>survey</a:t>
            </a:r>
            <a:endParaRPr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450339" y="1875007"/>
            <a:ext cx="1734185" cy="1720850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3975">
              <a:lnSpc>
                <a:spcPts val="1900"/>
              </a:lnSpc>
              <a:spcBef>
                <a:spcPts val="75"/>
              </a:spcBef>
            </a:pPr>
            <a:r>
              <a:rPr dirty="0" sz="1600">
                <a:latin typeface="Calibri"/>
                <a:cs typeface="Calibri"/>
              </a:rPr>
              <a:t>‘Focus on the  </a:t>
            </a:r>
            <a:r>
              <a:rPr dirty="0" sz="1600" spc="-5">
                <a:latin typeface="Calibri"/>
                <a:cs typeface="Calibri"/>
              </a:rPr>
              <a:t>positives, </a:t>
            </a:r>
            <a:r>
              <a:rPr dirty="0" sz="1600">
                <a:latin typeface="Calibri"/>
                <a:cs typeface="Calibri"/>
              </a:rPr>
              <a:t>create a  </a:t>
            </a:r>
            <a:r>
              <a:rPr dirty="0" sz="1600">
                <a:latin typeface="Calibri"/>
                <a:cs typeface="Calibri"/>
              </a:rPr>
              <a:t>culture of </a:t>
            </a:r>
            <a:r>
              <a:rPr dirty="0" sz="1600" spc="-5">
                <a:latin typeface="Calibri"/>
                <a:cs typeface="Calibri"/>
              </a:rPr>
              <a:t>continual  </a:t>
            </a:r>
            <a:r>
              <a:rPr dirty="0" sz="1600">
                <a:latin typeface="Calibri"/>
                <a:cs typeface="Calibri"/>
              </a:rPr>
              <a:t>performance  management</a:t>
            </a:r>
            <a:r>
              <a:rPr dirty="0" sz="1600" spc="-10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rather</a:t>
            </a:r>
            <a:endParaRPr sz="1600">
              <a:latin typeface="Calibri"/>
              <a:cs typeface="Calibri"/>
            </a:endParaRPr>
          </a:p>
          <a:p>
            <a:pPr marL="12700" marR="5080">
              <a:lnSpc>
                <a:spcPts val="1900"/>
              </a:lnSpc>
              <a:spcBef>
                <a:spcPts val="100"/>
              </a:spcBef>
            </a:pPr>
            <a:r>
              <a:rPr dirty="0" sz="1600">
                <a:latin typeface="Calibri"/>
                <a:cs typeface="Calibri"/>
              </a:rPr>
              <a:t>than </a:t>
            </a:r>
            <a:r>
              <a:rPr dirty="0" sz="1600" spc="-5">
                <a:latin typeface="Calibri"/>
                <a:cs typeface="Calibri"/>
              </a:rPr>
              <a:t>restricting </a:t>
            </a:r>
            <a:r>
              <a:rPr dirty="0" sz="1600">
                <a:latin typeface="Calibri"/>
                <a:cs typeface="Calibri"/>
              </a:rPr>
              <a:t>it to  </a:t>
            </a:r>
            <a:r>
              <a:rPr dirty="0" sz="1600">
                <a:latin typeface="Calibri"/>
                <a:cs typeface="Calibri"/>
              </a:rPr>
              <a:t>an annual</a:t>
            </a:r>
            <a:r>
              <a:rPr dirty="0" sz="1600" spc="-10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appraisal.’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08140" y="3855994"/>
            <a:ext cx="1911350" cy="2209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99900"/>
              </a:lnSpc>
            </a:pPr>
            <a:r>
              <a:rPr dirty="0" sz="1200">
                <a:latin typeface="Arial"/>
                <a:cs typeface="Arial"/>
              </a:rPr>
              <a:t>‘</a:t>
            </a:r>
            <a:r>
              <a:rPr dirty="0" sz="1800">
                <a:latin typeface="Calibri"/>
                <a:cs typeface="Calibri"/>
              </a:rPr>
              <a:t>Managers need to  be given the skills</a:t>
            </a:r>
            <a:r>
              <a:rPr dirty="0" sz="1800" spc="-10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to  manage diﬃcult  </a:t>
            </a:r>
            <a:r>
              <a:rPr dirty="0" sz="1800" spc="-5">
                <a:latin typeface="Calibri"/>
                <a:cs typeface="Calibri"/>
              </a:rPr>
              <a:t>conversations </a:t>
            </a:r>
            <a:r>
              <a:rPr dirty="0" sz="1800">
                <a:latin typeface="Calibri"/>
                <a:cs typeface="Calibri"/>
              </a:rPr>
              <a:t>and  </a:t>
            </a:r>
            <a:r>
              <a:rPr dirty="0" sz="1800">
                <a:latin typeface="Calibri"/>
                <a:cs typeface="Calibri"/>
              </a:rPr>
              <a:t>all staﬀ need to  know how to give  and receive  feedback.’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88740" y="4312920"/>
            <a:ext cx="1438910" cy="1291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‘Clear line of</a:t>
            </a:r>
            <a:r>
              <a:rPr dirty="0" sz="1400" spc="-10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sight  </a:t>
            </a:r>
            <a:r>
              <a:rPr dirty="0" sz="1400" spc="-5">
                <a:latin typeface="Arial"/>
                <a:cs typeface="Arial"/>
              </a:rPr>
              <a:t>between  </a:t>
            </a:r>
            <a:r>
              <a:rPr dirty="0" sz="1400">
                <a:latin typeface="Arial"/>
                <a:cs typeface="Arial"/>
              </a:rPr>
              <a:t>objective setting,  </a:t>
            </a:r>
            <a:r>
              <a:rPr dirty="0" sz="1400">
                <a:latin typeface="Arial"/>
                <a:cs typeface="Arial"/>
              </a:rPr>
              <a:t>performance  review and  business</a:t>
            </a:r>
            <a:r>
              <a:rPr dirty="0" sz="1400" spc="-10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goals.’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12540" y="2104826"/>
            <a:ext cx="1897380" cy="857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99200"/>
              </a:lnSpc>
            </a:pPr>
            <a:r>
              <a:rPr dirty="0" sz="1400">
                <a:latin typeface="Arial"/>
                <a:cs typeface="Arial"/>
              </a:rPr>
              <a:t>‘Ensure the</a:t>
            </a:r>
            <a:r>
              <a:rPr dirty="0" sz="1400" spc="-7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system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isn't  hampered by  bureaucracy and  tedious</a:t>
            </a:r>
            <a:r>
              <a:rPr dirty="0" sz="1400" spc="-10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paperwork.’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03340" y="1569720"/>
            <a:ext cx="1320165" cy="1291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‘It is the  conversation  </a:t>
            </a:r>
            <a:r>
              <a:rPr dirty="0" sz="1400" spc="-5">
                <a:latin typeface="Arial"/>
                <a:cs typeface="Arial"/>
              </a:rPr>
              <a:t>between </a:t>
            </a:r>
            <a:r>
              <a:rPr dirty="0" sz="1400">
                <a:latin typeface="Arial"/>
                <a:cs typeface="Arial"/>
              </a:rPr>
              <a:t>the  </a:t>
            </a:r>
            <a:r>
              <a:rPr dirty="0" sz="1400">
                <a:latin typeface="Arial"/>
                <a:cs typeface="Arial"/>
              </a:rPr>
              <a:t>manager and  employee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that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is  most</a:t>
            </a:r>
            <a:r>
              <a:rPr dirty="0" sz="1400" spc="-10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important.’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627380" marR="234315">
              <a:lnSpc>
                <a:spcPts val="2800"/>
              </a:lnSpc>
            </a:pPr>
            <a:r>
              <a:rPr dirty="0"/>
              <a:t>How to deal with performance</a:t>
            </a:r>
            <a:r>
              <a:rPr dirty="0" spc="-120"/>
              <a:t> </a:t>
            </a:r>
            <a:r>
              <a:rPr dirty="0"/>
              <a:t>management  </a:t>
            </a:r>
            <a:r>
              <a:rPr dirty="0"/>
              <a:t>issues</a:t>
            </a:r>
            <a:r>
              <a:rPr dirty="0" spc="-100"/>
              <a:t> </a:t>
            </a:r>
            <a:r>
              <a:rPr dirty="0"/>
              <a:t>(3)</a:t>
            </a:r>
          </a:p>
          <a:p>
            <a:pPr algn="ctr" marL="386080">
              <a:lnSpc>
                <a:spcPts val="2100"/>
              </a:lnSpc>
            </a:pPr>
            <a:r>
              <a:rPr dirty="0" sz="1800"/>
              <a:t>As recommended by respondents to the 2014 e-reward</a:t>
            </a:r>
            <a:r>
              <a:rPr dirty="0" sz="1800" spc="-114"/>
              <a:t> </a:t>
            </a:r>
            <a:r>
              <a:rPr dirty="0" sz="1800"/>
              <a:t>survey</a:t>
            </a:r>
            <a:endParaRPr sz="1800"/>
          </a:p>
        </p:txBody>
      </p:sp>
      <p:sp>
        <p:nvSpPr>
          <p:cNvPr id="9" name="object 9"/>
          <p:cNvSpPr txBox="1"/>
          <p:nvPr/>
        </p:nvSpPr>
        <p:spPr>
          <a:xfrm>
            <a:off x="783770" y="4342160"/>
            <a:ext cx="1943100" cy="640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>
              <a:lnSpc>
                <a:spcPct val="98200"/>
              </a:lnSpc>
            </a:pPr>
            <a:r>
              <a:rPr dirty="0" sz="1400">
                <a:latin typeface="Arial"/>
                <a:cs typeface="Arial"/>
              </a:rPr>
              <a:t>‘Make it about good  conversations, not</a:t>
            </a:r>
            <a:r>
              <a:rPr dirty="0" sz="1400" spc="-7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just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  process.’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2314" y="2225357"/>
            <a:ext cx="5125720" cy="132461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003935" marR="5080" indent="-991869">
              <a:lnSpc>
                <a:spcPts val="5200"/>
              </a:lnSpc>
            </a:pPr>
            <a:r>
              <a:rPr dirty="0" sz="4400" spc="-5">
                <a:solidFill>
                  <a:srgbClr val="FFFFFF"/>
                </a:solidFill>
                <a:latin typeface="Calibri"/>
                <a:cs typeface="Calibri"/>
              </a:rPr>
              <a:t>Issues </a:t>
            </a:r>
            <a:r>
              <a:rPr dirty="0" sz="440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dirty="0" sz="4400" spc="-5">
                <a:solidFill>
                  <a:srgbClr val="FFFFFF"/>
                </a:solidFill>
                <a:latin typeface="Calibri"/>
                <a:cs typeface="Calibri"/>
              </a:rPr>
              <a:t>Performance  </a:t>
            </a:r>
            <a:r>
              <a:rPr dirty="0" sz="4400" spc="-5">
                <a:solidFill>
                  <a:srgbClr val="FFFFFF"/>
                </a:solidFill>
                <a:latin typeface="Calibri"/>
                <a:cs typeface="Calibri"/>
              </a:rPr>
              <a:t>Management</a:t>
            </a:r>
            <a:endParaRPr sz="4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900">
              <a:latin typeface="Times New Roman"/>
              <a:cs typeface="Times New Roman"/>
            </a:endParaRPr>
          </a:p>
          <a:p>
            <a:pPr algn="r" marR="536575">
              <a:lnSpc>
                <a:spcPct val="100000"/>
              </a:lnSpc>
            </a:pP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3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690734" y="218440"/>
            <a:ext cx="5767705" cy="83502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589405" marR="5080" indent="-1577340">
              <a:lnSpc>
                <a:spcPts val="3300"/>
              </a:lnSpc>
            </a:pPr>
            <a:r>
              <a:rPr dirty="0" sz="2800" spc="-5">
                <a:solidFill>
                  <a:srgbClr val="FBFF3C"/>
                </a:solidFill>
              </a:rPr>
              <a:t>THE </a:t>
            </a:r>
            <a:r>
              <a:rPr dirty="0" sz="2800" spc="-40">
                <a:solidFill>
                  <a:srgbClr val="FBFF3C"/>
                </a:solidFill>
              </a:rPr>
              <a:t>NATURE </a:t>
            </a:r>
            <a:r>
              <a:rPr dirty="0" sz="2800">
                <a:solidFill>
                  <a:srgbClr val="FBFF3C"/>
                </a:solidFill>
              </a:rPr>
              <a:t>OF </a:t>
            </a:r>
            <a:r>
              <a:rPr dirty="0" sz="2800" spc="-5">
                <a:solidFill>
                  <a:srgbClr val="FBFF3C"/>
                </a:solidFill>
              </a:rPr>
              <a:t>PERFORMANCE  </a:t>
            </a:r>
            <a:r>
              <a:rPr dirty="0" sz="2800">
                <a:solidFill>
                  <a:srgbClr val="FBFF3C"/>
                </a:solidFill>
              </a:rPr>
              <a:t>MANAGEMENT</a:t>
            </a:r>
            <a:endParaRPr sz="2800"/>
          </a:p>
        </p:txBody>
      </p:sp>
      <p:sp>
        <p:nvSpPr>
          <p:cNvPr id="5" name="object 5"/>
          <p:cNvSpPr txBox="1"/>
          <p:nvPr/>
        </p:nvSpPr>
        <p:spPr>
          <a:xfrm>
            <a:off x="1221739" y="1722120"/>
            <a:ext cx="3284854" cy="375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04875" algn="l"/>
              </a:tabLst>
            </a:pPr>
            <a:r>
              <a:rPr dirty="0" sz="2400" spc="225">
                <a:latin typeface="Arial"/>
                <a:cs typeface="Arial"/>
              </a:rPr>
              <a:t>The	</a:t>
            </a:r>
            <a:r>
              <a:rPr dirty="0" sz="2400" spc="310">
                <a:latin typeface="Arial"/>
                <a:cs typeface="Arial"/>
              </a:rPr>
              <a:t>many-faceted</a:t>
            </a:r>
            <a:r>
              <a:rPr dirty="0" sz="2400" spc="-330">
                <a:latin typeface="Arial"/>
                <a:cs typeface="Arial"/>
              </a:rPr>
              <a:t> 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17918" y="1722120"/>
            <a:ext cx="1727835" cy="375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73505" algn="l"/>
              </a:tabLst>
            </a:pPr>
            <a:r>
              <a:rPr dirty="0" sz="2400" spc="280">
                <a:latin typeface="Arial"/>
                <a:cs typeface="Arial"/>
              </a:rPr>
              <a:t>nature	</a:t>
            </a:r>
            <a:r>
              <a:rPr dirty="0" sz="2400" spc="170">
                <a:latin typeface="Arial"/>
                <a:cs typeface="Arial"/>
              </a:rPr>
              <a:t>of</a:t>
            </a:r>
            <a:r>
              <a:rPr dirty="0" sz="2400" spc="-330">
                <a:latin typeface="Arial"/>
                <a:cs typeface="Arial"/>
              </a:rPr>
              <a:t> 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21739" y="2075159"/>
            <a:ext cx="5182235" cy="1727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699"/>
              </a:lnSpc>
            </a:pPr>
            <a:r>
              <a:rPr dirty="0" sz="2400" spc="200">
                <a:latin typeface="Arial"/>
                <a:cs typeface="Arial"/>
              </a:rPr>
              <a:t>performance </a:t>
            </a:r>
            <a:r>
              <a:rPr dirty="0" sz="2400" spc="195">
                <a:latin typeface="Arial"/>
                <a:cs typeface="Arial"/>
              </a:rPr>
              <a:t>management </a:t>
            </a:r>
            <a:r>
              <a:rPr dirty="0" sz="2400" spc="145">
                <a:latin typeface="Arial"/>
                <a:cs typeface="Arial"/>
              </a:rPr>
              <a:t>was  </a:t>
            </a:r>
            <a:r>
              <a:rPr dirty="0" sz="2400">
                <a:latin typeface="Arial"/>
                <a:cs typeface="Arial"/>
              </a:rPr>
              <a:t>commented on as follows by </a:t>
            </a:r>
            <a:r>
              <a:rPr dirty="0" sz="2400" spc="-20">
                <a:latin typeface="Arial"/>
                <a:cs typeface="Arial"/>
              </a:rPr>
              <a:t>Wayne  </a:t>
            </a:r>
            <a:r>
              <a:rPr dirty="0" sz="2400" spc="-5">
                <a:latin typeface="Arial"/>
                <a:cs typeface="Arial"/>
              </a:rPr>
              <a:t>Cascio:</a:t>
            </a:r>
            <a:endParaRPr sz="2400">
              <a:latin typeface="Arial"/>
              <a:cs typeface="Arial"/>
            </a:endParaRPr>
          </a:p>
          <a:p>
            <a:pPr marL="469265" marR="5080">
              <a:lnSpc>
                <a:spcPct val="100000"/>
              </a:lnSpc>
              <a:spcBef>
                <a:spcPts val="20"/>
              </a:spcBef>
              <a:tabLst>
                <a:tab pos="859790" algn="l"/>
                <a:tab pos="1235710" algn="l"/>
                <a:tab pos="1710689" algn="l"/>
                <a:tab pos="2849245" algn="l"/>
                <a:tab pos="3239135" algn="l"/>
                <a:tab pos="4744720" algn="l"/>
              </a:tabLst>
            </a:pPr>
            <a:r>
              <a:rPr dirty="0" sz="2000">
                <a:latin typeface="Arial"/>
                <a:cs typeface="Arial"/>
              </a:rPr>
              <a:t>‘It	is	an	exercise	in	observation	and  judgement, it is a feedback process, it  </a:t>
            </a:r>
            <a:r>
              <a:rPr dirty="0" sz="2000" spc="29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is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78939" y="4097020"/>
            <a:ext cx="4243705" cy="314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67839" algn="l"/>
                <a:tab pos="2857500" algn="l"/>
                <a:tab pos="3324225" algn="l"/>
                <a:tab pos="3961129" algn="l"/>
              </a:tabLst>
            </a:pPr>
            <a:r>
              <a:rPr dirty="0" sz="2000">
                <a:latin typeface="Arial"/>
                <a:cs typeface="Arial"/>
              </a:rPr>
              <a:t>measurement	process	as	well	as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78939" y="3792220"/>
            <a:ext cx="4725035" cy="619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tabLst>
                <a:tab pos="479425" algn="l"/>
                <a:tab pos="2258060" algn="l"/>
                <a:tab pos="3838575" algn="l"/>
                <a:tab pos="4177029" algn="l"/>
                <a:tab pos="4557395" algn="l"/>
              </a:tabLst>
            </a:pPr>
            <a:r>
              <a:rPr dirty="0" sz="2000">
                <a:latin typeface="Arial"/>
                <a:cs typeface="Arial"/>
              </a:rPr>
              <a:t>an	organizational	intervention.	It	is	a</a:t>
            </a:r>
            <a:endParaRPr sz="20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</a:pPr>
            <a:r>
              <a:rPr dirty="0" sz="2000">
                <a:latin typeface="Arial"/>
                <a:cs typeface="Arial"/>
              </a:rPr>
              <a:t>an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78939" y="4401820"/>
            <a:ext cx="4725035" cy="619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000">
                <a:latin typeface="Arial"/>
                <a:cs typeface="Arial"/>
              </a:rPr>
              <a:t>intensely emotional process. Above all, it  is an inexact, human</a:t>
            </a:r>
            <a:r>
              <a:rPr dirty="0" sz="2000" spc="-10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process.’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55809" y="5379720"/>
            <a:ext cx="929640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10" i="1">
                <a:latin typeface="Arial"/>
                <a:cs typeface="Arial"/>
              </a:rPr>
              <a:t>Managing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17346" y="5379720"/>
            <a:ext cx="687705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10" i="1">
                <a:latin typeface="Arial"/>
                <a:cs typeface="Arial"/>
              </a:rPr>
              <a:t>Human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37340" y="5379720"/>
            <a:ext cx="1066800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10" i="1">
                <a:latin typeface="Arial"/>
                <a:cs typeface="Arial"/>
              </a:rPr>
              <a:t>Resources: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21739" y="5379720"/>
            <a:ext cx="2874645" cy="4959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910"/>
              </a:lnSpc>
              <a:tabLst>
                <a:tab pos="857885" algn="l"/>
                <a:tab pos="1209040" algn="l"/>
                <a:tab pos="1492885" algn="l"/>
              </a:tabLst>
            </a:pPr>
            <a:r>
              <a:rPr dirty="0" sz="1600" spc="5">
                <a:latin typeface="Arial"/>
                <a:cs typeface="Arial"/>
              </a:rPr>
              <a:t>Cascio,	</a:t>
            </a:r>
            <a:r>
              <a:rPr dirty="0" sz="1600">
                <a:latin typeface="Arial"/>
                <a:cs typeface="Arial"/>
              </a:rPr>
              <a:t>W	F	</a:t>
            </a:r>
            <a:r>
              <a:rPr dirty="0" sz="1600" spc="5">
                <a:latin typeface="Arial"/>
                <a:cs typeface="Arial"/>
              </a:rPr>
              <a:t>(2010)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910"/>
              </a:lnSpc>
              <a:tabLst>
                <a:tab pos="1310640" algn="l"/>
                <a:tab pos="2082164" algn="l"/>
                <a:tab pos="2417445" algn="l"/>
              </a:tabLst>
            </a:pPr>
            <a:r>
              <a:rPr dirty="0" sz="1600" spc="25" i="1">
                <a:latin typeface="Arial"/>
                <a:cs typeface="Arial"/>
              </a:rPr>
              <a:t>Productivit</a:t>
            </a:r>
            <a:r>
              <a:rPr dirty="0" sz="1600" spc="-90" i="1">
                <a:latin typeface="Arial"/>
                <a:cs typeface="Arial"/>
              </a:rPr>
              <a:t>y</a:t>
            </a:r>
            <a:r>
              <a:rPr dirty="0" sz="1600" i="1">
                <a:latin typeface="Arial"/>
                <a:cs typeface="Arial"/>
              </a:rPr>
              <a:t>,	</a:t>
            </a:r>
            <a:r>
              <a:rPr dirty="0" sz="1600" spc="25" i="1">
                <a:latin typeface="Arial"/>
                <a:cs typeface="Arial"/>
              </a:rPr>
              <a:t>qualit</a:t>
            </a:r>
            <a:r>
              <a:rPr dirty="0" sz="1600" i="1">
                <a:latin typeface="Arial"/>
                <a:cs typeface="Arial"/>
              </a:rPr>
              <a:t>y	</a:t>
            </a:r>
            <a:r>
              <a:rPr dirty="0" sz="1600" spc="25" i="1">
                <a:latin typeface="Arial"/>
                <a:cs typeface="Arial"/>
              </a:rPr>
              <a:t>o</a:t>
            </a:r>
            <a:r>
              <a:rPr dirty="0" sz="1600" i="1">
                <a:latin typeface="Arial"/>
                <a:cs typeface="Arial"/>
              </a:rPr>
              <a:t>f	</a:t>
            </a:r>
            <a:r>
              <a:rPr dirty="0" sz="1600" spc="25" i="1">
                <a:latin typeface="Arial"/>
                <a:cs typeface="Arial"/>
              </a:rPr>
              <a:t>work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28896" y="5621020"/>
            <a:ext cx="360680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25" i="1">
                <a:latin typeface="Arial"/>
                <a:cs typeface="Arial"/>
              </a:rPr>
              <a:t>life,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21941" y="5621020"/>
            <a:ext cx="1681480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09625" algn="l"/>
                <a:tab pos="1261745" algn="l"/>
              </a:tabLst>
            </a:pPr>
            <a:r>
              <a:rPr dirty="0" sz="1600" spc="25" i="1">
                <a:latin typeface="Arial"/>
                <a:cs typeface="Arial"/>
              </a:rPr>
              <a:t>profits</a:t>
            </a:r>
            <a:r>
              <a:rPr dirty="0" sz="1600" i="1">
                <a:latin typeface="Arial"/>
                <a:cs typeface="Arial"/>
              </a:rPr>
              <a:t>,	</a:t>
            </a:r>
            <a:r>
              <a:rPr dirty="0" sz="1600" spc="25">
                <a:latin typeface="Arial"/>
                <a:cs typeface="Arial"/>
              </a:rPr>
              <a:t>8t</a:t>
            </a:r>
            <a:r>
              <a:rPr dirty="0" sz="1600">
                <a:latin typeface="Arial"/>
                <a:cs typeface="Arial"/>
              </a:rPr>
              <a:t>h	</a:t>
            </a:r>
            <a:r>
              <a:rPr dirty="0" sz="1600" spc="25">
                <a:latin typeface="Arial"/>
                <a:cs typeface="Arial"/>
              </a:rPr>
              <a:t>edn</a:t>
            </a:r>
            <a:r>
              <a:rPr dirty="0" sz="1600" i="1">
                <a:latin typeface="Arial"/>
                <a:cs typeface="Arial"/>
              </a:rPr>
              <a:t>,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21739" y="5862320"/>
            <a:ext cx="2588895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>
                <a:latin typeface="Arial"/>
                <a:cs typeface="Arial"/>
              </a:rPr>
              <a:t>McGraw-Hill Irwin, New</a:t>
            </a:r>
            <a:r>
              <a:rPr dirty="0" sz="1600" spc="-125">
                <a:latin typeface="Arial"/>
                <a:cs typeface="Arial"/>
              </a:rPr>
              <a:t> </a:t>
            </a:r>
            <a:r>
              <a:rPr dirty="0" sz="1600" spc="-40">
                <a:latin typeface="Arial"/>
                <a:cs typeface="Arial"/>
              </a:rPr>
              <a:t>York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364739" y="2789651"/>
            <a:ext cx="4374515" cy="2325370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19050" indent="45720">
              <a:lnSpc>
                <a:spcPts val="1900"/>
              </a:lnSpc>
              <a:spcBef>
                <a:spcPts val="75"/>
              </a:spcBef>
            </a:pPr>
            <a:r>
              <a:rPr dirty="0" sz="1600">
                <a:latin typeface="Calibri"/>
                <a:cs typeface="Calibri"/>
              </a:rPr>
              <a:t>‘The problems [of performance management] are</a:t>
            </a:r>
            <a:r>
              <a:rPr dirty="0" sz="1600" spc="-10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…  not of </a:t>
            </a:r>
            <a:r>
              <a:rPr dirty="0" sz="1600" spc="-5">
                <a:latin typeface="Calibri"/>
                <a:cs typeface="Calibri"/>
              </a:rPr>
              <a:t>ambition </a:t>
            </a:r>
            <a:r>
              <a:rPr dirty="0" sz="1600">
                <a:latin typeface="Calibri"/>
                <a:cs typeface="Calibri"/>
              </a:rPr>
              <a:t>or intent, but rather </a:t>
            </a:r>
            <a:r>
              <a:rPr dirty="0" sz="1600" spc="-5">
                <a:latin typeface="Calibri"/>
                <a:cs typeface="Calibri"/>
              </a:rPr>
              <a:t>practice </a:t>
            </a:r>
            <a:r>
              <a:rPr dirty="0" sz="1600">
                <a:latin typeface="Calibri"/>
                <a:cs typeface="Calibri"/>
              </a:rPr>
              <a:t>and  </a:t>
            </a:r>
            <a:r>
              <a:rPr dirty="0" sz="1600">
                <a:latin typeface="Calibri"/>
                <a:cs typeface="Calibri"/>
              </a:rPr>
              <a:t>delivery. Low rates of coverage and even more  frequently low-quality </a:t>
            </a:r>
            <a:r>
              <a:rPr dirty="0" sz="1600" spc="-5">
                <a:latin typeface="Calibri"/>
                <a:cs typeface="Calibri"/>
              </a:rPr>
              <a:t>conversations </a:t>
            </a:r>
            <a:r>
              <a:rPr dirty="0" sz="1600">
                <a:latin typeface="Calibri"/>
                <a:cs typeface="Calibri"/>
              </a:rPr>
              <a:t>and non-  </a:t>
            </a:r>
            <a:r>
              <a:rPr dirty="0" sz="1600">
                <a:latin typeface="Calibri"/>
                <a:cs typeface="Calibri"/>
              </a:rPr>
              <a:t>existent follow-up are commonplace, in the wake</a:t>
            </a:r>
            <a:r>
              <a:rPr dirty="0" sz="1600" spc="-10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of</a:t>
            </a:r>
            <a:endParaRPr sz="1600">
              <a:latin typeface="Calibri"/>
              <a:cs typeface="Calibri"/>
            </a:endParaRPr>
          </a:p>
          <a:p>
            <a:pPr algn="just" marL="12700" marR="5080">
              <a:lnSpc>
                <a:spcPts val="1900"/>
              </a:lnSpc>
              <a:spcBef>
                <a:spcPts val="100"/>
              </a:spcBef>
            </a:pPr>
            <a:r>
              <a:rPr dirty="0" sz="1600" spc="-10">
                <a:latin typeface="Calibri"/>
                <a:cs typeface="Calibri"/>
              </a:rPr>
              <a:t>uncommitted </a:t>
            </a:r>
            <a:r>
              <a:rPr dirty="0" sz="1600">
                <a:latin typeface="Calibri"/>
                <a:cs typeface="Calibri"/>
              </a:rPr>
              <a:t>directors, incompetent line managers,  </a:t>
            </a:r>
            <a:r>
              <a:rPr dirty="0" sz="1600">
                <a:latin typeface="Calibri"/>
                <a:cs typeface="Calibri"/>
              </a:rPr>
              <a:t>uncomprehending employees and hectoring </a:t>
            </a:r>
            <a:r>
              <a:rPr dirty="0" sz="1600" spc="-5">
                <a:latin typeface="Calibri"/>
                <a:cs typeface="Calibri"/>
              </a:rPr>
              <a:t>HR</a:t>
            </a:r>
            <a:r>
              <a:rPr dirty="0" sz="1600" spc="-9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with  </a:t>
            </a:r>
            <a:r>
              <a:rPr dirty="0" sz="1600">
                <a:latin typeface="Calibri"/>
                <a:cs typeface="Calibri"/>
              </a:rPr>
              <a:t>their </a:t>
            </a:r>
            <a:r>
              <a:rPr dirty="0" sz="1600" spc="-5">
                <a:latin typeface="Calibri"/>
                <a:cs typeface="Calibri"/>
              </a:rPr>
              <a:t>still </a:t>
            </a:r>
            <a:r>
              <a:rPr dirty="0" sz="1600">
                <a:latin typeface="Calibri"/>
                <a:cs typeface="Calibri"/>
              </a:rPr>
              <a:t>complex and </a:t>
            </a:r>
            <a:r>
              <a:rPr dirty="0" sz="1600" spc="-5">
                <a:latin typeface="Calibri"/>
                <a:cs typeface="Calibri"/>
              </a:rPr>
              <a:t>bureaucratic HR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processes.’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dirty="0" sz="1600">
                <a:latin typeface="Calibri"/>
                <a:cs typeface="Calibri"/>
              </a:rPr>
              <a:t>Duncan</a:t>
            </a:r>
            <a:r>
              <a:rPr dirty="0" sz="1600" spc="-10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Brown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72961" y="198120"/>
            <a:ext cx="7336790" cy="43624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/>
              <a:t>The problems of performance</a:t>
            </a:r>
            <a:r>
              <a:rPr dirty="0" sz="2800" spc="20"/>
              <a:t> </a:t>
            </a:r>
            <a:r>
              <a:rPr dirty="0" sz="2800" spc="-5"/>
              <a:t>management</a:t>
            </a:r>
            <a:endParaRPr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44700" y="1511300"/>
            <a:ext cx="4444998" cy="38353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454358" y="1678106"/>
            <a:ext cx="1478280" cy="1560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 indent="-635">
              <a:lnSpc>
                <a:spcPct val="99200"/>
              </a:lnSpc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The lack of line  managers</a:t>
            </a:r>
            <a:r>
              <a:rPr dirty="0" sz="14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dirty="0" sz="14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the  skills required to  carry</a:t>
            </a:r>
            <a:r>
              <a:rPr dirty="0" sz="1400" spc="-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out</a:t>
            </a:r>
            <a:endParaRPr sz="1400">
              <a:latin typeface="Arial"/>
              <a:cs typeface="Arial"/>
            </a:endParaRPr>
          </a:p>
          <a:p>
            <a:pPr algn="just" marL="219710" marR="212090" indent="19685">
              <a:lnSpc>
                <a:spcPct val="98200"/>
              </a:lnSpc>
              <a:spcBef>
                <a:spcPts val="50"/>
              </a:spcBef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performance  management 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effectively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34954" y="3436620"/>
            <a:ext cx="1327150" cy="1321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Line managers 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who don't 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discriminate 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sufficiently</a:t>
            </a:r>
            <a:r>
              <a:rPr dirty="0" sz="14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when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assessing 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performance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40106" y="3346886"/>
            <a:ext cx="1202055" cy="1492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>
              <a:lnSpc>
                <a:spcPct val="99200"/>
              </a:lnSpc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Line</a:t>
            </a:r>
            <a:r>
              <a:rPr dirty="0" sz="1400" spc="-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managers  who were  reluctant to  conduct</a:t>
            </a:r>
            <a:endParaRPr sz="1400">
              <a:latin typeface="Arial"/>
              <a:cs typeface="Arial"/>
            </a:endParaRPr>
          </a:p>
          <a:p>
            <a:pPr algn="ctr" marL="81280" marR="73660" indent="-635">
              <a:lnSpc>
                <a:spcPct val="98200"/>
              </a:lnSpc>
              <a:spcBef>
                <a:spcPts val="50"/>
              </a:spcBef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performance  management  reviews.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347729" y="426720"/>
            <a:ext cx="6149340" cy="64071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2840"/>
              </a:lnSpc>
            </a:pPr>
            <a:r>
              <a:rPr dirty="0">
                <a:solidFill>
                  <a:srgbClr val="000000"/>
                </a:solidFill>
              </a:rPr>
              <a:t>Performance management</a:t>
            </a:r>
            <a:r>
              <a:rPr dirty="0" spc="-10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problems</a:t>
            </a:r>
          </a:p>
          <a:p>
            <a:pPr algn="ctr">
              <a:lnSpc>
                <a:spcPts val="2120"/>
              </a:lnSpc>
            </a:pPr>
            <a:r>
              <a:rPr dirty="0" sz="1800">
                <a:solidFill>
                  <a:srgbClr val="000000"/>
                </a:solidFill>
              </a:rPr>
              <a:t>As reported by respondents to the 2014 e-reward</a:t>
            </a:r>
            <a:r>
              <a:rPr dirty="0" sz="1800" spc="-114">
                <a:solidFill>
                  <a:srgbClr val="000000"/>
                </a:solidFill>
              </a:rPr>
              <a:t> </a:t>
            </a:r>
            <a:r>
              <a:rPr dirty="0" sz="1800">
                <a:solidFill>
                  <a:srgbClr val="000000"/>
                </a:solidFill>
              </a:rPr>
              <a:t>survey</a:t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5539" y="1742440"/>
            <a:ext cx="7085330" cy="1816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2800"/>
              </a:lnSpc>
              <a:buAutoNum type="arabicPlain"/>
              <a:tabLst>
                <a:tab pos="261620" algn="l"/>
              </a:tabLst>
            </a:pPr>
            <a:r>
              <a:rPr dirty="0" sz="2400">
                <a:latin typeface="Arial"/>
                <a:cs typeface="Arial"/>
              </a:rPr>
              <a:t>The extent to which the system should be</a:t>
            </a:r>
            <a:r>
              <a:rPr dirty="0" sz="2400" spc="-10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forward-  </a:t>
            </a:r>
            <a:r>
              <a:rPr dirty="0" sz="2400">
                <a:latin typeface="Arial"/>
                <a:cs typeface="Arial"/>
              </a:rPr>
              <a:t>looking.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"/>
              </a:spcBef>
              <a:buFont typeface="Arial"/>
              <a:buAutoNum type="arabicPlain"/>
            </a:pPr>
            <a:endParaRPr sz="2450">
              <a:latin typeface="Times New Roman"/>
              <a:cs typeface="Times New Roman"/>
            </a:endParaRPr>
          </a:p>
          <a:p>
            <a:pPr marL="12700" marR="394335">
              <a:lnSpc>
                <a:spcPct val="100699"/>
              </a:lnSpc>
              <a:buAutoNum type="arabicPlain"/>
              <a:tabLst>
                <a:tab pos="261620" algn="l"/>
              </a:tabLst>
            </a:pPr>
            <a:r>
              <a:rPr dirty="0" sz="2400">
                <a:latin typeface="Arial"/>
                <a:cs typeface="Arial"/>
              </a:rPr>
              <a:t>The extent to which the system should focus</a:t>
            </a:r>
            <a:r>
              <a:rPr dirty="0" sz="2400" spc="-10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on  </a:t>
            </a:r>
            <a:r>
              <a:rPr dirty="0" sz="2400">
                <a:latin typeface="Arial"/>
                <a:cs typeface="Arial"/>
              </a:rPr>
              <a:t>performance</a:t>
            </a:r>
            <a:r>
              <a:rPr dirty="0" sz="2400" spc="-4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enhancement</a:t>
            </a:r>
            <a:r>
              <a:rPr dirty="0" sz="1800" spc="-5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36879" rIns="0" bIns="0" rtlCol="0" vert="horz">
            <a:spAutoFit/>
          </a:bodyPr>
          <a:lstStyle/>
          <a:p>
            <a:pPr marL="2116455">
              <a:lnSpc>
                <a:spcPct val="100000"/>
              </a:lnSpc>
            </a:pPr>
            <a:r>
              <a:rPr dirty="0" sz="2800" spc="-5">
                <a:solidFill>
                  <a:srgbClr val="000000"/>
                </a:solidFill>
              </a:rPr>
              <a:t>Basic </a:t>
            </a:r>
            <a:r>
              <a:rPr dirty="0" sz="2800">
                <a:solidFill>
                  <a:srgbClr val="000000"/>
                </a:solidFill>
              </a:rPr>
              <a:t>design</a:t>
            </a:r>
            <a:r>
              <a:rPr dirty="0" sz="2800" spc="-95">
                <a:solidFill>
                  <a:srgbClr val="000000"/>
                </a:solidFill>
              </a:rPr>
              <a:t> </a:t>
            </a:r>
            <a:r>
              <a:rPr dirty="0" sz="2800">
                <a:solidFill>
                  <a:srgbClr val="000000"/>
                </a:solidFill>
              </a:rPr>
              <a:t>issues</a:t>
            </a:r>
            <a:endParaRPr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31339" y="1666240"/>
            <a:ext cx="6481445" cy="3644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9900" marR="462915" indent="-457200">
              <a:lnSpc>
                <a:spcPts val="2800"/>
              </a:lnSpc>
              <a:buAutoNum type="arabicPeriod"/>
              <a:tabLst>
                <a:tab pos="469900" algn="l"/>
              </a:tabLst>
            </a:pPr>
            <a:r>
              <a:rPr dirty="0" sz="2400">
                <a:latin typeface="Arial"/>
                <a:cs typeface="Arial"/>
              </a:rPr>
              <a:t>The form and content of the</a:t>
            </a:r>
            <a:r>
              <a:rPr dirty="0" sz="2400" spc="-1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performance  </a:t>
            </a:r>
            <a:r>
              <a:rPr dirty="0" sz="2400">
                <a:latin typeface="Arial"/>
                <a:cs typeface="Arial"/>
              </a:rPr>
              <a:t>agreement.</a:t>
            </a:r>
            <a:endParaRPr sz="2400">
              <a:latin typeface="Arial"/>
              <a:cs typeface="Arial"/>
            </a:endParaRPr>
          </a:p>
          <a:p>
            <a:pPr marL="469900" marR="868680" indent="-457200">
              <a:lnSpc>
                <a:spcPts val="2900"/>
              </a:lnSpc>
              <a:spcBef>
                <a:spcPts val="20"/>
              </a:spcBef>
              <a:buAutoNum type="arabicPeriod"/>
              <a:tabLst>
                <a:tab pos="469900" algn="l"/>
              </a:tabLst>
            </a:pPr>
            <a:r>
              <a:rPr dirty="0" sz="2400">
                <a:latin typeface="Arial"/>
                <a:cs typeface="Arial"/>
              </a:rPr>
              <a:t>The problem of aligning individual</a:t>
            </a:r>
            <a:r>
              <a:rPr dirty="0" sz="2400" spc="-10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and  </a:t>
            </a:r>
            <a:r>
              <a:rPr dirty="0" sz="2400">
                <a:latin typeface="Arial"/>
                <a:cs typeface="Arial"/>
              </a:rPr>
              <a:t>organizational</a:t>
            </a:r>
            <a:r>
              <a:rPr dirty="0" sz="2400" spc="-10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goals.</a:t>
            </a:r>
            <a:endParaRPr sz="2400">
              <a:latin typeface="Arial"/>
              <a:cs typeface="Arial"/>
            </a:endParaRPr>
          </a:p>
          <a:p>
            <a:pPr marL="469900" marR="5080" indent="-457200">
              <a:lnSpc>
                <a:spcPts val="2900"/>
              </a:lnSpc>
              <a:buAutoNum type="arabicPeriod"/>
              <a:tabLst>
                <a:tab pos="469900" algn="l"/>
              </a:tabLst>
            </a:pPr>
            <a:r>
              <a:rPr dirty="0" sz="2400" spc="-5">
                <a:latin typeface="Arial"/>
                <a:cs typeface="Arial"/>
              </a:rPr>
              <a:t>Whether </a:t>
            </a:r>
            <a:r>
              <a:rPr dirty="0" sz="2400">
                <a:latin typeface="Arial"/>
                <a:cs typeface="Arial"/>
              </a:rPr>
              <a:t>or not ratings should be used and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if  </a:t>
            </a:r>
            <a:r>
              <a:rPr dirty="0" sz="2400">
                <a:latin typeface="Arial"/>
                <a:cs typeface="Arial"/>
              </a:rPr>
              <a:t>so, in what</a:t>
            </a:r>
            <a:r>
              <a:rPr dirty="0" sz="2400" spc="-1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form.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ts val="2700"/>
              </a:lnSpc>
              <a:buAutoNum type="arabicPeriod"/>
              <a:tabLst>
                <a:tab pos="469900" algn="l"/>
              </a:tabLst>
            </a:pPr>
            <a:r>
              <a:rPr dirty="0" sz="2400">
                <a:latin typeface="Arial"/>
                <a:cs typeface="Arial"/>
              </a:rPr>
              <a:t>The link between performance</a:t>
            </a:r>
            <a:r>
              <a:rPr dirty="0" sz="2400" spc="-10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management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20"/>
              </a:spcBef>
            </a:pPr>
            <a:r>
              <a:rPr dirty="0" sz="2400">
                <a:latin typeface="Arial"/>
                <a:cs typeface="Arial"/>
              </a:rPr>
              <a:t>and performance</a:t>
            </a:r>
            <a:r>
              <a:rPr dirty="0" sz="2400" spc="-100">
                <a:latin typeface="Arial"/>
                <a:cs typeface="Arial"/>
              </a:rPr>
              <a:t> </a:t>
            </a:r>
            <a:r>
              <a:rPr dirty="0" sz="2400" spc="-45">
                <a:latin typeface="Arial"/>
                <a:cs typeface="Arial"/>
              </a:rPr>
              <a:t>pay.</a:t>
            </a:r>
            <a:endParaRPr sz="2400">
              <a:latin typeface="Arial"/>
              <a:cs typeface="Arial"/>
            </a:endParaRPr>
          </a:p>
          <a:p>
            <a:pPr marL="469900" marR="327025" indent="-457200">
              <a:lnSpc>
                <a:spcPct val="100699"/>
              </a:lnSpc>
              <a:buAutoNum type="arabicPeriod" startAt="5"/>
              <a:tabLst>
                <a:tab pos="469900" algn="l"/>
              </a:tabLst>
            </a:pPr>
            <a:r>
              <a:rPr dirty="0" sz="2400">
                <a:latin typeface="Arial"/>
                <a:cs typeface="Arial"/>
              </a:rPr>
              <a:t>How performance management should</a:t>
            </a:r>
            <a:r>
              <a:rPr dirty="0" sz="2400" spc="-10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be  </a:t>
            </a:r>
            <a:r>
              <a:rPr dirty="0" sz="2400">
                <a:latin typeface="Arial"/>
                <a:cs typeface="Arial"/>
              </a:rPr>
              <a:t>documented.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08279" rIns="0" bIns="0" rtlCol="0" vert="horz">
            <a:spAutoFit/>
          </a:bodyPr>
          <a:lstStyle/>
          <a:p>
            <a:pPr marL="2734945">
              <a:lnSpc>
                <a:spcPct val="100000"/>
              </a:lnSpc>
            </a:pPr>
            <a:r>
              <a:rPr dirty="0" sz="2800" spc="-5">
                <a:solidFill>
                  <a:srgbClr val="000000"/>
                </a:solidFill>
              </a:rPr>
              <a:t>Design</a:t>
            </a:r>
            <a:r>
              <a:rPr dirty="0" sz="2800" spc="-90">
                <a:solidFill>
                  <a:srgbClr val="000000"/>
                </a:solidFill>
              </a:rPr>
              <a:t> </a:t>
            </a:r>
            <a:r>
              <a:rPr dirty="0" sz="2800">
                <a:solidFill>
                  <a:srgbClr val="000000"/>
                </a:solidFill>
              </a:rPr>
              <a:t>issues</a:t>
            </a:r>
            <a:endParaRPr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73300" y="1739900"/>
            <a:ext cx="4521196" cy="29636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653283" y="2303525"/>
            <a:ext cx="0" cy="2020570"/>
          </a:xfrm>
          <a:custGeom>
            <a:avLst/>
            <a:gdLst/>
            <a:ahLst/>
            <a:cxnLst/>
            <a:rect l="l" t="t" r="r" b="b"/>
            <a:pathLst>
              <a:path w="0" h="2020570">
                <a:moveTo>
                  <a:pt x="0" y="0"/>
                </a:moveTo>
                <a:lnTo>
                  <a:pt x="0" y="2020062"/>
                </a:lnTo>
              </a:path>
            </a:pathLst>
          </a:custGeom>
          <a:ln w="25399">
            <a:solidFill>
              <a:srgbClr val="4771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759209" y="2307335"/>
            <a:ext cx="3738245" cy="1838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Performance management can  be modelled convincingly as a  system but in practice the</a:t>
            </a:r>
            <a:r>
              <a:rPr dirty="0" sz="20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acts</a:t>
            </a: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failures to act of fallible human  beings prejudice the 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effectiveness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of the</a:t>
            </a:r>
            <a:r>
              <a:rPr dirty="0" sz="20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system.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36879" rIns="0" bIns="0" rtlCol="0" vert="horz">
            <a:spAutoFit/>
          </a:bodyPr>
          <a:lstStyle/>
          <a:p>
            <a:pPr marL="1882139">
              <a:lnSpc>
                <a:spcPct val="100000"/>
              </a:lnSpc>
            </a:pPr>
            <a:r>
              <a:rPr dirty="0" sz="2800" spc="-5">
                <a:solidFill>
                  <a:srgbClr val="000000"/>
                </a:solidFill>
              </a:rPr>
              <a:t>Operational</a:t>
            </a:r>
            <a:r>
              <a:rPr dirty="0" sz="2800" spc="-40">
                <a:solidFill>
                  <a:srgbClr val="000000"/>
                </a:solidFill>
              </a:rPr>
              <a:t> </a:t>
            </a:r>
            <a:r>
              <a:rPr dirty="0" sz="2800" spc="-5">
                <a:solidFill>
                  <a:srgbClr val="000000"/>
                </a:solidFill>
              </a:rPr>
              <a:t>issues</a:t>
            </a:r>
            <a:endParaRPr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48588" y="1129850"/>
            <a:ext cx="8104015" cy="57408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22275">
              <a:lnSpc>
                <a:spcPts val="2130"/>
              </a:lnSpc>
              <a:buChar char="•"/>
              <a:tabLst>
                <a:tab pos="626110" algn="l"/>
              </a:tabLst>
            </a:pPr>
            <a:r>
              <a:rPr dirty="0" spc="-15"/>
              <a:t>Train,</a:t>
            </a:r>
            <a:r>
              <a:rPr dirty="0" spc="-85"/>
              <a:t> </a:t>
            </a:r>
            <a:r>
              <a:rPr dirty="0"/>
              <a:t>communicate;</a:t>
            </a:r>
          </a:p>
          <a:p>
            <a:pPr marL="422275" marR="805180">
              <a:lnSpc>
                <a:spcPts val="2200"/>
              </a:lnSpc>
              <a:spcBef>
                <a:spcPts val="10"/>
              </a:spcBef>
              <a:buChar char="•"/>
              <a:tabLst>
                <a:tab pos="630555" algn="l"/>
              </a:tabLst>
            </a:pPr>
            <a:r>
              <a:rPr dirty="0"/>
              <a:t>Evaluate performance management</a:t>
            </a:r>
            <a:r>
              <a:rPr dirty="0" spc="-105"/>
              <a:t> </a:t>
            </a:r>
            <a:r>
              <a:rPr dirty="0"/>
              <a:t>through  </a:t>
            </a:r>
            <a:r>
              <a:rPr dirty="0"/>
              <a:t>employee engagement</a:t>
            </a:r>
            <a:r>
              <a:rPr dirty="0" spc="-105"/>
              <a:t> </a:t>
            </a:r>
            <a:r>
              <a:rPr dirty="0"/>
              <a:t>surveys;</a:t>
            </a:r>
          </a:p>
          <a:p>
            <a:pPr marL="629285" indent="-207010">
              <a:lnSpc>
                <a:spcPts val="2020"/>
              </a:lnSpc>
              <a:buChar char="•"/>
              <a:tabLst>
                <a:tab pos="630555" algn="l"/>
              </a:tabLst>
            </a:pPr>
            <a:r>
              <a:rPr dirty="0"/>
              <a:t>Have HR business partners work with</a:t>
            </a:r>
            <a:r>
              <a:rPr dirty="0" spc="-100"/>
              <a:t> </a:t>
            </a:r>
            <a:r>
              <a:rPr dirty="0"/>
              <a:t>line</a:t>
            </a:r>
          </a:p>
          <a:p>
            <a:pPr marL="422275">
              <a:lnSpc>
                <a:spcPts val="2130"/>
              </a:lnSpc>
              <a:spcBef>
                <a:spcPts val="40"/>
              </a:spcBef>
            </a:pPr>
            <a:r>
              <a:rPr dirty="0"/>
              <a:t>managers;</a:t>
            </a:r>
          </a:p>
          <a:p>
            <a:pPr marL="629285" indent="-207010">
              <a:lnSpc>
                <a:spcPts val="2130"/>
              </a:lnSpc>
              <a:buChar char="•"/>
              <a:tabLst>
                <a:tab pos="630555" algn="l"/>
              </a:tabLst>
            </a:pPr>
            <a:r>
              <a:rPr dirty="0"/>
              <a:t>Organize round tables</a:t>
            </a:r>
            <a:r>
              <a:rPr dirty="0" spc="-100"/>
              <a:t> </a:t>
            </a:r>
            <a:r>
              <a:rPr dirty="0"/>
              <a:t>(calibration);</a:t>
            </a:r>
          </a:p>
          <a:p>
            <a:pPr marL="422275" marR="195580">
              <a:lnSpc>
                <a:spcPts val="2200"/>
              </a:lnSpc>
              <a:spcBef>
                <a:spcPts val="80"/>
              </a:spcBef>
              <a:buChar char="•"/>
              <a:tabLst>
                <a:tab pos="630555" algn="l"/>
              </a:tabLst>
            </a:pPr>
            <a:r>
              <a:rPr dirty="0"/>
              <a:t>Provide details of expected competency levels</a:t>
            </a:r>
            <a:r>
              <a:rPr dirty="0" spc="-105"/>
              <a:t> </a:t>
            </a:r>
            <a:r>
              <a:rPr dirty="0"/>
              <a:t>per  </a:t>
            </a:r>
            <a:r>
              <a:rPr dirty="0"/>
              <a:t>job</a:t>
            </a:r>
            <a:r>
              <a:rPr dirty="0" spc="-100"/>
              <a:t> </a:t>
            </a:r>
            <a:r>
              <a:rPr dirty="0"/>
              <a:t>type/level;</a:t>
            </a:r>
          </a:p>
          <a:p>
            <a:pPr marL="629285" indent="-207010">
              <a:lnSpc>
                <a:spcPts val="2020"/>
              </a:lnSpc>
              <a:buChar char="•"/>
              <a:tabLst>
                <a:tab pos="630555" algn="l"/>
              </a:tabLst>
            </a:pPr>
            <a:r>
              <a:rPr dirty="0"/>
              <a:t>Clarify that good is acceptable (not everyone can</a:t>
            </a:r>
            <a:r>
              <a:rPr dirty="0" spc="-110"/>
              <a:t> </a:t>
            </a:r>
            <a:r>
              <a:rPr dirty="0"/>
              <a:t>be</a:t>
            </a:r>
          </a:p>
          <a:p>
            <a:pPr marL="422275">
              <a:lnSpc>
                <a:spcPct val="100000"/>
              </a:lnSpc>
              <a:spcBef>
                <a:spcPts val="40"/>
              </a:spcBef>
            </a:pPr>
            <a:r>
              <a:rPr dirty="0"/>
              <a:t>a</a:t>
            </a:r>
            <a:r>
              <a:rPr dirty="0" spc="-100"/>
              <a:t> </a:t>
            </a:r>
            <a:r>
              <a:rPr dirty="0"/>
              <a:t>star);</a:t>
            </a:r>
          </a:p>
          <a:p>
            <a:pPr marL="422275" marR="88265">
              <a:lnSpc>
                <a:spcPct val="99500"/>
              </a:lnSpc>
              <a:spcBef>
                <a:spcPts val="50"/>
              </a:spcBef>
              <a:buChar char="•"/>
              <a:tabLst>
                <a:tab pos="694055" algn="l"/>
              </a:tabLst>
            </a:pPr>
            <a:r>
              <a:rPr dirty="0"/>
              <a:t>Encourage ongoing performance management,</a:t>
            </a:r>
            <a:r>
              <a:rPr dirty="0" spc="-105"/>
              <a:t> </a:t>
            </a:r>
            <a:r>
              <a:rPr dirty="0"/>
              <a:t>it's  </a:t>
            </a:r>
            <a:r>
              <a:rPr dirty="0"/>
              <a:t>more than just an annual administrative hoop – it's a  powerful management</a:t>
            </a:r>
            <a:r>
              <a:rPr dirty="0" spc="-85"/>
              <a:t> </a:t>
            </a:r>
            <a:r>
              <a:rPr dirty="0" spc="-5"/>
              <a:t>tool</a:t>
            </a:r>
            <a:r>
              <a:rPr dirty="0" sz="2000" spc="-5"/>
              <a:t>.</a:t>
            </a:r>
            <a:endParaRPr sz="200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18663" y="45719"/>
            <a:ext cx="7816850" cy="64071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2840"/>
              </a:lnSpc>
            </a:pPr>
            <a:r>
              <a:rPr dirty="0">
                <a:solidFill>
                  <a:srgbClr val="000000"/>
                </a:solidFill>
              </a:rPr>
              <a:t>How to deal with performance management issues</a:t>
            </a:r>
            <a:r>
              <a:rPr dirty="0" spc="-12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(1)</a:t>
            </a:r>
          </a:p>
          <a:p>
            <a:pPr algn="ctr">
              <a:lnSpc>
                <a:spcPts val="2120"/>
              </a:lnSpc>
            </a:pPr>
            <a:r>
              <a:rPr dirty="0" sz="1800">
                <a:solidFill>
                  <a:srgbClr val="000000"/>
                </a:solidFill>
              </a:rPr>
              <a:t>As recommended by a respondent to the 2014 e-reward</a:t>
            </a:r>
            <a:r>
              <a:rPr dirty="0" sz="1800" spc="-114">
                <a:solidFill>
                  <a:srgbClr val="000000"/>
                </a:solidFill>
              </a:rPr>
              <a:t> </a:t>
            </a:r>
            <a:r>
              <a:rPr dirty="0" sz="1800">
                <a:solidFill>
                  <a:srgbClr val="000000"/>
                </a:solidFill>
              </a:rPr>
              <a:t>survey</a:t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2016-02-01T07:21:48Z</dcterms:created>
  <dcterms:modified xsi:type="dcterms:W3CDTF">2016-02-01T07:21:48Z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2016-02-01T00:00:00Z</vt:filetime>
  </property>
</Properties>
</file>