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ink/ink1.xml" ContentType="application/inkml+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71" r:id="rId3"/>
    <p:sldId id="257" r:id="rId4"/>
    <p:sldId id="276" r:id="rId5"/>
    <p:sldId id="278" r:id="rId6"/>
    <p:sldId id="258" r:id="rId7"/>
    <p:sldId id="277" r:id="rId8"/>
    <p:sldId id="259" r:id="rId9"/>
    <p:sldId id="261" r:id="rId10"/>
    <p:sldId id="263" r:id="rId11"/>
    <p:sldId id="265" r:id="rId12"/>
    <p:sldId id="275" r:id="rId13"/>
    <p:sldId id="267" r:id="rId14"/>
    <p:sldId id="269" r:id="rId15"/>
    <p:sldId id="273" r:id="rId16"/>
    <p:sldId id="270" r:id="rId17"/>
    <p:sldId id="279" r:id="rId18"/>
    <p:sldId id="28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95" autoAdjust="0"/>
    <p:restoredTop sz="94660"/>
  </p:normalViewPr>
  <p:slideViewPr>
    <p:cSldViewPr snapToGrid="0">
      <p:cViewPr varScale="1">
        <p:scale>
          <a:sx n="68" d="100"/>
          <a:sy n="68" d="100"/>
        </p:scale>
        <p:origin x="-810"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notesMaster" Target="notesMasters/notesMaster1.xml"/>
  <Relationship Id="rId21" Type="http://schemas.openxmlformats.org/officeDocument/2006/relationships/presProps" Target="presProps.xml"/>
  <Relationship Id="rId22" Type="http://schemas.openxmlformats.org/officeDocument/2006/relationships/viewProps" Target="viewProps.xml"/>
  <Relationship Id="rId23" Type="http://schemas.openxmlformats.org/officeDocument/2006/relationships/theme" Target="theme/theme1.xml"/>
  <Relationship Id="rId24"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harts/_rels/chart1.xml.rels><?xml version="1.0" encoding="UTF-8"?>

<Relationships xmlns="http://schemas.openxmlformats.org/package/2006/relationships">
  <Relationship Id="rId1" Type="http://schemas.openxmlformats.org/officeDocument/2006/relationships/oleObject" TargetMode="External" Target="Book2"/>
  <Relationship Id="rId2" Type="http://schemas.microsoft.com/office/2011/relationships/chartColorStyle" Target="colors1.xml"/>
  <Relationship Id="rId3" Type="http://schemas.microsoft.com/office/2011/relationships/chartStyle" Target="style1.xml"/>
</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600" b="1" i="0" u="none" strike="noStrike" kern="1200" spc="100" baseline="0" dirty="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Population of Princeton, New Jersey </a:t>
            </a:r>
          </a:p>
          <a:p>
            <a:pPr>
              <a:defRPr sz="1600" b="1" i="0" u="none" strike="noStrike" kern="1200" spc="100" baseline="0" dirty="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(United States Census Bureau, </a:t>
            </a:r>
            <a:r>
              <a:rPr lang="en-US" dirty="0" err="1"/>
              <a:t>n.d.</a:t>
            </a:r>
            <a:r>
              <a:rPr lang="en-US"/>
              <a:t>) </a:t>
            </a:r>
          </a:p>
          <a:p>
            <a:pPr>
              <a:defRPr sz="1600" b="1" i="0" u="none" strike="noStrike" kern="1200" spc="100" baseline="0" dirty="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dirty="0"/>
          </a:p>
        </c:rich>
      </c:tx>
      <c:layout/>
      <c:spPr>
        <a:noFill/>
        <a:ln>
          <a:noFill/>
        </a:ln>
        <a:effectLst/>
      </c:spPr>
    </c:title>
    <c:plotArea>
      <c:layout/>
      <c:pieChart>
        <c:varyColors val="1"/>
        <c:ser>
          <c:idx val="0"/>
          <c:order val="0"/>
          <c:dPt>
            <c:idx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1-3402-483E-9BA1-817797BAB07B}"/>
              </c:ext>
            </c:extLst>
          </c:dPt>
          <c:dPt>
            <c:idx val="1"/>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3-3402-483E-9BA1-817797BAB07B}"/>
              </c:ext>
            </c:extLst>
          </c:dPt>
          <c:dPt>
            <c:idx val="2"/>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5-3402-483E-9BA1-817797BAB07B}"/>
              </c:ext>
            </c:extLst>
          </c:dPt>
          <c:dPt>
            <c:idx val="3"/>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7-3402-483E-9BA1-817797BAB07B}"/>
              </c:ext>
            </c:extLst>
          </c:dPt>
          <c:dPt>
            <c:idx val="4"/>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9-3402-483E-9BA1-817797BAB07B}"/>
              </c:ext>
            </c:extLst>
          </c:dPt>
          <c:dLbls>
            <c:spPr>
              <a:noFill/>
              <a:ln>
                <a:noFill/>
              </a:ln>
              <a:effectLst/>
            </c:spPr>
            <c:txPr>
              <a:bodyPr rot="0" spcFirstLastPara="1" vertOverflow="ellipsis" vert="horz" wrap="square" anchor="ctr" anchorCtr="1"/>
              <a:lstStyle/>
              <a:p>
                <a:pPr>
                  <a:defRPr sz="900" b="0" i="0" u="none" strike="noStrike" kern="1200" baseline="0" dirty="0">
                    <a:solidFill>
                      <a:schemeClr val="lt1">
                        <a:lumMod val="85000"/>
                      </a:schemeClr>
                    </a:solidFill>
                    <a:latin typeface="+mn-lt"/>
                    <a:ea typeface="+mn-ea"/>
                    <a:cs typeface="+mn-cs"/>
                  </a:defRPr>
                </a:pPr>
                <a:endParaRPr lang="en-US"/>
              </a:p>
            </c:txPr>
            <c:dLblPos val="inEnd"/>
            <c:showPercent val="1"/>
            <c:showLeaderLines val="1"/>
            <c:leaderLines>
              <c:spPr>
                <a:ln w="9525">
                  <a:solidFill>
                    <a:schemeClr val="lt1">
                      <a:lumMod val="95000"/>
                      <a:alpha val="54000"/>
                    </a:schemeClr>
                  </a:solidFill>
                </a:ln>
                <a:effectLst/>
              </c:spPr>
            </c:leaderLines>
            <c:extLst xmlns:c16r2="http://schemas.microsoft.com/office/drawing/2015/06/chart">
              <c:ext xmlns:c15="http://schemas.microsoft.com/office/drawing/2012/chart" uri="{CE6537A1-D6FC-4f65-9D91-7224C49458BB}"/>
            </c:extLst>
          </c:dLbls>
          <c:cat>
            <c:strRef>
              <c:f>Sheet1!$A$1:$A$5</c:f>
              <c:strCache>
                <c:ptCount val="5"/>
                <c:pt idx="0">
                  <c:v>White</c:v>
                </c:pt>
                <c:pt idx="1">
                  <c:v>Black</c:v>
                </c:pt>
                <c:pt idx="2">
                  <c:v>Hispanic/Latino</c:v>
                </c:pt>
                <c:pt idx="3">
                  <c:v>American Indian</c:v>
                </c:pt>
                <c:pt idx="4">
                  <c:v>Asian</c:v>
                </c:pt>
              </c:strCache>
            </c:strRef>
          </c:cat>
          <c:val>
            <c:numRef>
              <c:f>Sheet1!$B$1:$B$5</c:f>
              <c:numCache>
                <c:formatCode>General</c:formatCode>
                <c:ptCount val="5"/>
                <c:pt idx="0">
                  <c:v>72.099999999999994</c:v>
                </c:pt>
                <c:pt idx="1">
                  <c:v>6.4</c:v>
                </c:pt>
                <c:pt idx="2">
                  <c:v>10.3</c:v>
                </c:pt>
                <c:pt idx="3">
                  <c:v>0.2</c:v>
                </c:pt>
                <c:pt idx="4">
                  <c:v>13.5</c:v>
                </c:pt>
              </c:numCache>
            </c:numRef>
          </c:val>
          <c:extLst xmlns:c16r2="http://schemas.microsoft.com/office/drawing/2015/06/chart">
            <c:ext xmlns:c16="http://schemas.microsoft.com/office/drawing/2014/chart" uri="{C3380CC4-5D6E-409C-BE32-E72D297353CC}">
              <c16:uniqueId val="{0000000A-3402-483E-9BA1-817797BAB07B}"/>
            </c:ext>
          </c:extLst>
        </c:ser>
        <c:dLbls>
          <c:showPercent val="1"/>
        </c:dLbls>
        <c:firstSliceAng val="0"/>
      </c:pieChart>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dirty="0">
              <a:solidFill>
                <a:schemeClr val="lt1">
                  <a:lumMod val="85000"/>
                </a:schemeClr>
              </a:solidFill>
              <a:latin typeface="+mn-lt"/>
              <a:ea typeface="+mn-ea"/>
              <a:cs typeface="+mn-cs"/>
            </a:defRPr>
          </a:pPr>
          <a:endParaRPr lang="en-US"/>
        </a:p>
      </c:txPr>
    </c:legend>
    <c:plotVisOnly val="1"/>
    <c:dispBlanksAs val="zero"/>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dirty="0"/>
      </a:pPr>
      <a:endParaRPr lang="en-US"/>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6-11-10T22:30:17.928"/>
    </inkml:context>
    <inkml:brush xml:id="br0">
      <inkml:brushProperty name="width" value="0.025" units="cm"/>
      <inkml:brushProperty name="height" value="0.025" units="cm"/>
    </inkml:brush>
  </inkml:definitions>
  <inkml:traceGroup>
    <inkml:annotationXML>
      <emma:emma xmlns:emma="http://www.w3.org/2003/04/emma" version="1.0">
        <emma:interpretation id="{A1FAB483-DFCD-4734-A17D-4AC88E58B8E9}" emma:medium="tactile" emma:mode="ink">
          <msink:context xmlns:msink="http://schemas.microsoft.com/ink/2010/main" type="writingRegion" rotatedBoundingBox="27508,10344 27662,10344 27662,10390 27508,10390"/>
        </emma:interpretation>
      </emma:emma>
    </inkml:annotationXML>
    <inkml:traceGroup>
      <inkml:annotationXML>
        <emma:emma xmlns:emma="http://www.w3.org/2003/04/emma" version="1.0">
          <emma:interpretation id="{1DAB0ABE-E7E3-43F3-B635-4E97C7D9F609}" emma:medium="tactile" emma:mode="ink">
            <msink:context xmlns:msink="http://schemas.microsoft.com/ink/2010/main" type="paragraph" rotatedBoundingBox="27508,10344 27662,10344 27662,10390 27508,10390" alignmentLevel="1"/>
          </emma:interpretation>
        </emma:emma>
      </inkml:annotationXML>
      <inkml:traceGroup>
        <inkml:annotationXML>
          <emma:emma xmlns:emma="http://www.w3.org/2003/04/emma" version="1.0">
            <emma:interpretation id="{D4083E6E-1961-49D6-85C1-F254D4146947}" emma:medium="tactile" emma:mode="ink">
              <msink:context xmlns:msink="http://schemas.microsoft.com/ink/2010/main" type="line" rotatedBoundingBox="27508,10344 27662,10344 27662,10390 27508,10390"/>
            </emma:interpretation>
          </emma:emma>
        </inkml:annotationXML>
        <inkml:traceGroup>
          <inkml:annotationXML>
            <emma:emma xmlns:emma="http://www.w3.org/2003/04/emma" version="1.0">
              <emma:interpretation id="{713E03BF-2ADF-48E5-9209-33F45F8D5215}" emma:medium="tactile" emma:mode="ink">
                <msink:context xmlns:msink="http://schemas.microsoft.com/ink/2010/main" type="inkWord" rotatedBoundingBox="27508,10344 27662,10344 27662,10390 27508,10390"/>
              </emma:interpretation>
              <emma:one-of disjunction-type="recognition" id="oneOf0">
                <emma:interpretation id="interp0" emma:lang="en-US" emma:confidence="0">
                  <emma:literal>_</emma:literal>
                </emma:interpretation>
                <emma:interpretation id="interp1" emma:lang="en-US" emma:confidence="0">
                  <emma:literal>•</emma:literal>
                </emma:interpretation>
                <emma:interpretation id="interp2" emma:lang="en-US" emma:confidence="0">
                  <emma:literal>-</emma:literal>
                </emma:interpretation>
                <emma:interpretation id="interp3" emma:lang="en-US" emma:confidence="0">
                  <emma:literal>(</emma:literal>
                </emma:interpretation>
                <emma:interpretation id="interp4" emma:lang="en-US" emma:confidence="0">
                  <emma:literal>I</emma:literal>
                </emma:interpretation>
              </emma:one-of>
            </emma:emma>
          </inkml:annotationXML>
          <inkml:trace contextRef="#ctx0" brushRef="#br0">28341 10115 8704,'-15'0'3328,"0"0"-1792,15 0-1792,-16 0-1696,1 0 128,-16 15-768,15-15-128,-15 16 864,16-1 448</inkml:trace>
        </inkml:traceGroup>
      </inkml:traceGroup>
    </inkml:traceGroup>
  </inkml:traceGroup>
</inkml:ink>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0B2DA-2AF2-47F7-9BE5-DC400EA997BB}" type="datetimeFigureOut">
              <a:rPr lang="en-US" smtClean="0"/>
              <a:pPr/>
              <a:t>11/10/2016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2DE3E-8200-4F30-B6A9-5ECB0592F85C}" type="slidenum">
              <a:rPr lang="en-US" smtClean="0"/>
              <a:pPr/>
              <a:t>‹#›</a:t>
            </a:fld>
            <a:endParaRPr lang="en-US" dirty="0"/>
          </a:p>
        </p:txBody>
      </p:sp>
    </p:spTree>
    <p:extLst>
      <p:ext uri="{BB962C8B-B14F-4D97-AF65-F5344CB8AC3E}">
        <p14:creationId xmlns:p14="http://schemas.microsoft.com/office/powerpoint/2010/main" xmlns="" val="2202865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Interstates</a:t>
            </a:r>
            <a:r>
              <a:rPr lang="en-US" baseline="0" dirty="0"/>
              <a:t> near Princeton University: 95, I95, 295, state highways, 1, 29,31 and 130.  Both light rail system and Trenton-Mercer airport.</a:t>
            </a:r>
            <a:endParaRPr lang="en-US" dirty="0"/>
          </a:p>
        </p:txBody>
      </p:sp>
      <p:sp>
        <p:nvSpPr>
          <p:cNvPr id="4" name="Slide Number Placeholder 3"/>
          <p:cNvSpPr>
            <a:spLocks noGrp="1"/>
          </p:cNvSpPr>
          <p:nvPr>
            <p:ph type="sldNum" sz="quarter" idx="10"/>
          </p:nvPr>
        </p:nvSpPr>
        <p:spPr/>
        <p:txBody>
          <a:bodyPr/>
          <a:lstStyle/>
          <a:p>
            <a:fld id="{7FF2DE3E-8200-4F30-B6A9-5ECB0592F85C}" type="slidenum">
              <a:rPr lang="en-US" smtClean="0"/>
              <a:pPr/>
              <a:t>6</a:t>
            </a:fld>
            <a:endParaRPr lang="en-US" dirty="0"/>
          </a:p>
        </p:txBody>
      </p:sp>
    </p:spTree>
    <p:extLst>
      <p:ext uri="{BB962C8B-B14F-4D97-AF65-F5344CB8AC3E}">
        <p14:creationId xmlns:p14="http://schemas.microsoft.com/office/powerpoint/2010/main" xmlns="" val="357641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Observation to determine clinical performance.</a:t>
            </a:r>
            <a:r>
              <a:rPr lang="en-US" baseline="0" dirty="0"/>
              <a:t>  Oral communication, sharing and transferring information through interviews, presentations and conferences.</a:t>
            </a:r>
            <a:endParaRPr lang="en-US" dirty="0"/>
          </a:p>
        </p:txBody>
      </p:sp>
      <p:sp>
        <p:nvSpPr>
          <p:cNvPr id="4" name="Slide Number Placeholder 3"/>
          <p:cNvSpPr>
            <a:spLocks noGrp="1"/>
          </p:cNvSpPr>
          <p:nvPr>
            <p:ph type="sldNum" sz="quarter" idx="10"/>
          </p:nvPr>
        </p:nvSpPr>
        <p:spPr/>
        <p:txBody>
          <a:bodyPr/>
          <a:lstStyle/>
          <a:p>
            <a:fld id="{7FF2DE3E-8200-4F30-B6A9-5ECB0592F85C}" type="slidenum">
              <a:rPr lang="en-US" smtClean="0"/>
              <a:pPr/>
              <a:t>16</a:t>
            </a:fld>
            <a:endParaRPr lang="en-US" dirty="0"/>
          </a:p>
        </p:txBody>
      </p:sp>
    </p:spTree>
    <p:extLst>
      <p:ext uri="{BB962C8B-B14F-4D97-AF65-F5344CB8AC3E}">
        <p14:creationId xmlns:p14="http://schemas.microsoft.com/office/powerpoint/2010/main" xmlns="" val="3518131546"/>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3.png"/>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pPr/>
              <a:t>11/10/2016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pPr/>
              <a:t>11/10/2016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pPr/>
              <a:t>11/10/2016</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pPr/>
              <a:t>11/10/2016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pPr/>
              <a:t>11/10/2016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pPr/>
              <a:t>11/10/2016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theme" Target="../theme/theme1.xml"/>
  <Relationship Id="rId19"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pPr/>
              <a:t>11/10/2016</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customXml" Target="../ink/ink1.xml"/>
  <Relationship Id="rId3" Type="http://schemas.openxmlformats.org/officeDocument/2006/relationships/image" Target="../media/image5.png"/>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6.jpeg"/>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7.jpeg"/>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hyperlink" TargetMode="External" Target="http://www.princetonnj.gov/P-profile.html"/>
  <Relationship Id="rId3" Type="http://schemas.openxmlformats.org/officeDocument/2006/relationships/hyperlink" TargetMode="External" Target="https://www.princeton.edu/main/about/facts/"/>
  <Relationship Id="rId4" Type="http://schemas.openxmlformats.org/officeDocument/2006/relationships/hyperlink" TargetMode="External" Target="http://factfinder.census.gov/faces.tableservices/jsf/pages/productview.xhtml?src=bkmk"/>
  <Relationship Id="rId5" Type="http://schemas.openxmlformats.org/officeDocument/2006/relationships/hyperlink" TargetMode="External" Target="http://www.census.gov/quickfacts/table/PST045215/3460900"/>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4.pn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chart" Target="../charts/chart1.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Princeton University</a:t>
            </a:r>
          </a:p>
        </p:txBody>
      </p:sp>
      <p:sp>
        <p:nvSpPr>
          <p:cNvPr id="3" name="Subtitle 2"/>
          <p:cNvSpPr>
            <a:spLocks noGrp="1"/>
          </p:cNvSpPr>
          <p:nvPr>
            <p:ph type="subTitle" idx="1"/>
          </p:nvPr>
        </p:nvSpPr>
        <p:spPr>
          <a:xfrm>
            <a:off x="772851" y="1411353"/>
            <a:ext cx="8144134" cy="1117687"/>
          </a:xfrm>
        </p:spPr>
        <p:txBody>
          <a:bodyPr/>
          <a:lstStyle/>
          <a:p>
            <a:r>
              <a:rPr lang="en-US" dirty="0"/>
              <a:t>School of Nursing </a:t>
            </a:r>
          </a:p>
          <a:p>
            <a:r>
              <a:rPr lang="en-US" dirty="0"/>
              <a:t>Prelicensure BSN Program</a:t>
            </a:r>
          </a:p>
        </p:txBody>
      </p:sp>
      <p:sp>
        <p:nvSpPr>
          <p:cNvPr id="4" name="TextBox 3"/>
          <p:cNvSpPr txBox="1"/>
          <p:nvPr/>
        </p:nvSpPr>
        <p:spPr>
          <a:xfrm>
            <a:off x="680322" y="4256314"/>
            <a:ext cx="9873343" cy="2031325"/>
          </a:xfrm>
          <a:prstGeom prst="rect">
            <a:avLst/>
          </a:prstGeom>
          <a:noFill/>
        </p:spPr>
        <p:txBody>
          <a:bodyPr wrap="square" rtlCol="0">
            <a:spAutoFit/>
          </a:bodyPr>
          <a:lstStyle/>
          <a:p>
            <a:r>
              <a:rPr lang="en-US" dirty="0"/>
              <a:t>Ellen Black-Kurzrok</a:t>
            </a:r>
          </a:p>
          <a:p>
            <a:r>
              <a:rPr lang="en-US" dirty="0"/>
              <a:t>Tiffany Gibson</a:t>
            </a:r>
          </a:p>
          <a:p>
            <a:r>
              <a:rPr lang="en-US" dirty="0"/>
              <a:t>Samantha Hickson</a:t>
            </a:r>
          </a:p>
          <a:p>
            <a:r>
              <a:rPr lang="en-US" dirty="0"/>
              <a:t>Pattyann Romanik</a:t>
            </a:r>
          </a:p>
          <a:p>
            <a:r>
              <a:rPr lang="en-US" dirty="0"/>
              <a:t>Kelly Ryan</a:t>
            </a:r>
          </a:p>
          <a:p>
            <a:endParaRPr lang="en-US" dirty="0"/>
          </a:p>
          <a:p>
            <a:r>
              <a:rPr lang="en-US" dirty="0"/>
              <a:t>NURS 6321 Curriculum Development, Assessment and Evaluation</a:t>
            </a:r>
          </a:p>
        </p:txBody>
      </p:sp>
    </p:spTree>
    <p:extLst>
      <p:ext uri="{BB962C8B-B14F-4D97-AF65-F5344CB8AC3E}">
        <p14:creationId xmlns:p14="http://schemas.microsoft.com/office/powerpoint/2010/main" xmlns="" val="1773460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Overarching Theories and Frameworks</a:t>
            </a:r>
          </a:p>
        </p:txBody>
      </p:sp>
      <p:sp>
        <p:nvSpPr>
          <p:cNvPr id="3" name="Content Placeholder 2"/>
          <p:cNvSpPr>
            <a:spLocks noGrp="1"/>
          </p:cNvSpPr>
          <p:nvPr>
            <p:ph idx="1"/>
          </p:nvPr>
        </p:nvSpPr>
        <p:spPr>
          <a:xfrm>
            <a:off x="171796" y="2065204"/>
            <a:ext cx="10122386" cy="3714912"/>
          </a:xfrm>
        </p:spPr>
        <p:txBody>
          <a:bodyPr>
            <a:normAutofit fontScale="62500" lnSpcReduction="20000"/>
          </a:bodyPr>
          <a:lstStyle/>
          <a:p>
            <a:r>
              <a:rPr lang="en-US" sz="3800" dirty="0"/>
              <a:t>Deep learning theory </a:t>
            </a:r>
          </a:p>
          <a:p>
            <a:pPr lvl="1">
              <a:lnSpc>
                <a:spcPct val="210000"/>
              </a:lnSpc>
            </a:pPr>
            <a:r>
              <a:rPr lang="en-US" sz="3000" dirty="0"/>
              <a:t>Allows for the nursing student to obtain facts and apply those concepts in the clinical setting. </a:t>
            </a:r>
          </a:p>
          <a:p>
            <a:pPr lvl="1">
              <a:lnSpc>
                <a:spcPct val="210000"/>
              </a:lnSpc>
            </a:pPr>
            <a:r>
              <a:rPr lang="en-US" sz="3000" dirty="0"/>
              <a:t>Students would also be able to receive a more conceptual understanding of information and relate meaning and relevance (Billings &amp; Halstead, 2016).</a:t>
            </a:r>
          </a:p>
          <a:p>
            <a:pPr lvl="1">
              <a:lnSpc>
                <a:spcPct val="210000"/>
              </a:lnSpc>
            </a:pPr>
            <a:r>
              <a:rPr lang="en-US" sz="3000" dirty="0"/>
              <a:t>Closely related to the cognitive learning theory (Billings &amp; Halstead, 2016).</a:t>
            </a:r>
          </a:p>
          <a:p>
            <a:pPr marL="0" indent="0">
              <a:buNone/>
            </a:pPr>
            <a:r>
              <a:rPr lang="en-US" dirty="0"/>
              <a:t>          </a:t>
            </a:r>
          </a:p>
        </p:txBody>
      </p:sp>
      <p:sp>
        <p:nvSpPr>
          <p:cNvPr id="4" name="AutoShape 2" descr="Image result for college lecture hall princeton"/>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231862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Overarching Theories and Framework</a:t>
            </a:r>
          </a:p>
        </p:txBody>
      </p:sp>
      <p:sp>
        <p:nvSpPr>
          <p:cNvPr id="3" name="Content Placeholder 2"/>
          <p:cNvSpPr>
            <a:spLocks noGrp="1"/>
          </p:cNvSpPr>
          <p:nvPr>
            <p:ph idx="1"/>
          </p:nvPr>
        </p:nvSpPr>
        <p:spPr>
          <a:xfrm>
            <a:off x="630444" y="4999975"/>
            <a:ext cx="9613861" cy="3599316"/>
          </a:xfrm>
        </p:spPr>
        <p:txBody>
          <a:bodyPr/>
          <a:lstStyle/>
          <a:p>
            <a:r>
              <a:rPr lang="en-US" sz="1800" dirty="0"/>
              <a:t>Allows for the student to have an active role in his or her learning experience. </a:t>
            </a:r>
          </a:p>
          <a:p>
            <a:r>
              <a:rPr lang="en-US" sz="1800" dirty="0"/>
              <a:t>The student would discover meaning by learning how to think critically rather than memorize information (Billings &amp; Halstead, 2016).</a:t>
            </a:r>
          </a:p>
          <a:p>
            <a:endParaRPr lang="en-US" dirty="0"/>
          </a:p>
        </p:txBody>
      </p:sp>
      <p:sp>
        <p:nvSpPr>
          <p:cNvPr id="4" name="Rectangle 3"/>
          <p:cNvSpPr/>
          <p:nvPr/>
        </p:nvSpPr>
        <p:spPr>
          <a:xfrm>
            <a:off x="144088" y="2064388"/>
            <a:ext cx="8988829" cy="2769989"/>
          </a:xfrm>
          <a:prstGeom prst="rect">
            <a:avLst/>
          </a:prstGeom>
        </p:spPr>
        <p:txBody>
          <a:bodyPr wrap="square">
            <a:spAutoFit/>
          </a:bodyPr>
          <a:lstStyle/>
          <a:p>
            <a:pPr marL="285750" indent="-285750">
              <a:buFont typeface="Arial" panose="020B0604020202020204" pitchFamily="34" charset="0"/>
              <a:buChar char="•"/>
            </a:pPr>
            <a:r>
              <a:rPr lang="en-US" sz="2400" dirty="0"/>
              <a:t>Cognitive learning theory </a:t>
            </a:r>
          </a:p>
          <a:p>
            <a:pPr marL="285750"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dirty="0"/>
              <a:t>Focuses on cognitive processes such as:</a:t>
            </a:r>
          </a:p>
          <a:p>
            <a:pPr marL="1200150" lvl="2" indent="-285750">
              <a:buFont typeface="Arial" panose="020B0604020202020204" pitchFamily="34" charset="0"/>
              <a:buChar char="•"/>
            </a:pPr>
            <a:r>
              <a:rPr lang="en-US" dirty="0"/>
              <a:t> Decision making</a:t>
            </a:r>
          </a:p>
          <a:p>
            <a:pPr marL="1200150" lvl="2" indent="-285750">
              <a:buFont typeface="Arial" panose="020B0604020202020204" pitchFamily="34" charset="0"/>
              <a:buChar char="•"/>
            </a:pPr>
            <a:r>
              <a:rPr lang="en-US" dirty="0"/>
              <a:t> Problem solving</a:t>
            </a:r>
          </a:p>
          <a:p>
            <a:pPr marL="1200150" lvl="2" indent="-285750">
              <a:buFont typeface="Arial" panose="020B0604020202020204" pitchFamily="34" charset="0"/>
              <a:buChar char="•"/>
            </a:pPr>
            <a:r>
              <a:rPr lang="en-US" dirty="0"/>
              <a:t> Synthesizing</a:t>
            </a:r>
          </a:p>
          <a:p>
            <a:pPr marL="1200150" lvl="2" indent="-285750">
              <a:buFont typeface="Arial" panose="020B0604020202020204" pitchFamily="34" charset="0"/>
              <a:buChar char="•"/>
            </a:pPr>
            <a:r>
              <a:rPr lang="en-US" dirty="0"/>
              <a:t> Evaluating.</a:t>
            </a:r>
          </a:p>
          <a:p>
            <a:pPr marL="742950" lvl="1" indent="-285750">
              <a:buFont typeface="Arial" panose="020B0604020202020204" pitchFamily="34" charset="0"/>
              <a:buChar char="•"/>
            </a:pPr>
            <a:r>
              <a:rPr lang="en-US" dirty="0"/>
              <a:t>Keys to learning are learner’s perception, thinking, memory, information processing, and organization (Keating, 2015). </a:t>
            </a:r>
          </a:p>
        </p:txBody>
      </p:sp>
      <mc:AlternateContent xmlns:mc="http://schemas.openxmlformats.org/markup-compatibility/2006">
        <mc:Choice xmlns:p14="http://schemas.microsoft.com/office/powerpoint/2010/main" xmlns="" Requires="p14">
          <p:contentPart p14:bwMode="auto" r:id="rId2">
            <p14:nvContentPartPr>
              <p14:cNvPr id="6" name="Ink 5"/>
              <p14:cNvContentPartPr/>
              <p14:nvPr/>
            </p14:nvContentPartPr>
            <p14:xfrm>
              <a:off x="9903120" y="3723987"/>
              <a:ext cx="55620" cy="16740"/>
            </p14:xfrm>
          </p:contentPart>
        </mc:Choice>
        <mc:Fallback>
          <p:pic>
            <p:nvPicPr>
              <p:cNvPr id="6" name="Ink 5"/>
              <p:cNvPicPr/>
              <p:nvPr/>
            </p:nvPicPr>
            <p:blipFill>
              <a:blip r:embed="rId3"/>
              <a:stretch>
                <a:fillRect/>
              </a:stretch>
            </p:blipFill>
            <p:spPr>
              <a:xfrm>
                <a:off x="9901685" y="3720069"/>
                <a:ext cx="59926" cy="22083"/>
              </a:xfrm>
              <a:prstGeom prst="rect">
                <a:avLst/>
              </a:prstGeom>
            </p:spPr>
          </p:pic>
        </mc:Fallback>
      </mc:AlternateContent>
    </p:spTree>
    <p:extLst>
      <p:ext uri="{BB962C8B-B14F-4D97-AF65-F5344CB8AC3E}">
        <p14:creationId xmlns:p14="http://schemas.microsoft.com/office/powerpoint/2010/main" xmlns="" val="1843942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Curriculum  Design</a:t>
            </a:r>
          </a:p>
        </p:txBody>
      </p:sp>
      <p:sp>
        <p:nvSpPr>
          <p:cNvPr id="3" name="Content Placeholder 2"/>
          <p:cNvSpPr>
            <a:spLocks noGrp="1"/>
          </p:cNvSpPr>
          <p:nvPr>
            <p:ph idx="1"/>
          </p:nvPr>
        </p:nvSpPr>
        <p:spPr/>
        <p:txBody>
          <a:bodyPr>
            <a:normAutofit lnSpcReduction="10000"/>
          </a:bodyPr>
          <a:lstStyle/>
          <a:p>
            <a:endParaRPr lang="en-US" dirty="0"/>
          </a:p>
          <a:p>
            <a:endParaRPr lang="en-US" dirty="0"/>
          </a:p>
          <a:p>
            <a:endParaRPr lang="en-US" dirty="0"/>
          </a:p>
          <a:p>
            <a:endParaRPr lang="en-US" dirty="0"/>
          </a:p>
          <a:p>
            <a:endParaRPr lang="en-US" dirty="0"/>
          </a:p>
          <a:p>
            <a:r>
              <a:rPr lang="en-US" dirty="0"/>
              <a:t>4 Year BSN program</a:t>
            </a:r>
          </a:p>
          <a:p>
            <a:r>
              <a:rPr lang="en-US" dirty="0"/>
              <a:t>140 credits required for program completion. </a:t>
            </a:r>
          </a:p>
          <a:p>
            <a:r>
              <a:rPr lang="en-US" dirty="0"/>
              <a:t>Four classes per semester for a total of 32 classes over 4 years</a:t>
            </a:r>
          </a:p>
          <a:p>
            <a:endParaRPr lang="en-US" dirty="0"/>
          </a:p>
        </p:txBody>
      </p:sp>
      <p:pic>
        <p:nvPicPr>
          <p:cNvPr id="5" name="Picture 4"/>
          <p:cNvPicPr>
            <a:picLocks noChangeAspect="1"/>
          </p:cNvPicPr>
          <p:nvPr/>
        </p:nvPicPr>
        <p:blipFill>
          <a:blip r:embed="rId2"/>
          <a:stretch>
            <a:fillRect/>
          </a:stretch>
        </p:blipFill>
        <p:spPr>
          <a:xfrm>
            <a:off x="4616336" y="1465335"/>
            <a:ext cx="4490690" cy="2988350"/>
          </a:xfrm>
          <a:prstGeom prst="rect">
            <a:avLst/>
          </a:prstGeom>
        </p:spPr>
      </p:pic>
    </p:spTree>
    <p:extLst>
      <p:ext uri="{BB962C8B-B14F-4D97-AF65-F5344CB8AC3E}">
        <p14:creationId xmlns:p14="http://schemas.microsoft.com/office/powerpoint/2010/main" xmlns="" val="1231041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of Study</a:t>
            </a:r>
          </a:p>
        </p:txBody>
      </p:sp>
      <p:graphicFrame>
        <p:nvGraphicFramePr>
          <p:cNvPr id="4" name="Content Placeholder 3"/>
          <p:cNvGraphicFramePr>
            <a:graphicFrameLocks noGrp="1"/>
          </p:cNvGraphicFramePr>
          <p:nvPr>
            <p:ph idx="1"/>
          </p:nvPr>
        </p:nvGraphicFramePr>
        <p:xfrm>
          <a:off x="1735138" y="2769076"/>
          <a:ext cx="7505700" cy="2897188"/>
        </p:xfrm>
        <a:graphic>
          <a:graphicData uri="http://schemas.openxmlformats.org/drawingml/2006/table">
            <a:tbl>
              <a:tblPr>
                <a:tableStyleId>{5C22544A-7EE6-4342-B048-85BDC9FD1C3A}</a:tableStyleId>
              </a:tblPr>
              <a:tblGrid>
                <a:gridCol w="1358900">
                  <a:extLst>
                    <a:ext uri="{9D8B030D-6E8A-4147-A177-3AD203B41FA5}">
                      <a16:colId xmlns:a16="http://schemas.microsoft.com/office/drawing/2014/main" xmlns="" val="2291958954"/>
                    </a:ext>
                  </a:extLst>
                </a:gridCol>
                <a:gridCol w="1701800">
                  <a:extLst>
                    <a:ext uri="{9D8B030D-6E8A-4147-A177-3AD203B41FA5}">
                      <a16:colId xmlns:a16="http://schemas.microsoft.com/office/drawing/2014/main" xmlns="" val="3330629741"/>
                    </a:ext>
                  </a:extLst>
                </a:gridCol>
                <a:gridCol w="1435100">
                  <a:extLst>
                    <a:ext uri="{9D8B030D-6E8A-4147-A177-3AD203B41FA5}">
                      <a16:colId xmlns:a16="http://schemas.microsoft.com/office/drawing/2014/main" xmlns="" val="1132082999"/>
                    </a:ext>
                  </a:extLst>
                </a:gridCol>
                <a:gridCol w="1066800">
                  <a:extLst>
                    <a:ext uri="{9D8B030D-6E8A-4147-A177-3AD203B41FA5}">
                      <a16:colId xmlns:a16="http://schemas.microsoft.com/office/drawing/2014/main" xmlns="" val="3443533064"/>
                    </a:ext>
                  </a:extLst>
                </a:gridCol>
                <a:gridCol w="1181100">
                  <a:extLst>
                    <a:ext uri="{9D8B030D-6E8A-4147-A177-3AD203B41FA5}">
                      <a16:colId xmlns:a16="http://schemas.microsoft.com/office/drawing/2014/main" xmlns="" val="3668275300"/>
                    </a:ext>
                  </a:extLst>
                </a:gridCol>
                <a:gridCol w="762000">
                  <a:extLst>
                    <a:ext uri="{9D8B030D-6E8A-4147-A177-3AD203B41FA5}">
                      <a16:colId xmlns:a16="http://schemas.microsoft.com/office/drawing/2014/main" xmlns="" val="3514616673"/>
                    </a:ext>
                  </a:extLst>
                </a:gridCol>
              </a:tblGrid>
              <a:tr h="190500">
                <a:tc>
                  <a:txBody>
                    <a:bodyPr/>
                    <a:lstStyle/>
                    <a:p>
                      <a:pPr algn="ctr" fontAlgn="ctr"/>
                      <a:r>
                        <a:rPr lang="en-US" sz="1200" u="none" strike="noStrike" dirty="0">
                          <a:effectLst/>
                        </a:rPr>
                        <a:t>Course Number</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Course Name</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Term</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Lecture Hours</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Clinical Hours</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Credits</a:t>
                      </a:r>
                      <a:endParaRPr lang="en-US" sz="1200" b="1" i="0" u="none" strike="noStrike" dirty="0">
                        <a:solidFill>
                          <a:srgbClr val="000000"/>
                        </a:solidFill>
                        <a:effectLst/>
                        <a:latin typeface="Times New Roman" panose="02020603050405020304" pitchFamily="18" charset="0"/>
                      </a:endParaRPr>
                    </a:p>
                  </a:txBody>
                  <a:tcPr marL="4763" marR="4763" marT="4763" marB="0" anchor="ctr"/>
                </a:tc>
                <a:extLst>
                  <a:ext uri="{0D108BD9-81ED-4DB2-BD59-A6C34878D82A}">
                    <a16:rowId xmlns:a16="http://schemas.microsoft.com/office/drawing/2014/main" xmlns="" val="315979730"/>
                  </a:ext>
                </a:extLst>
              </a:tr>
              <a:tr h="391795">
                <a:tc>
                  <a:txBody>
                    <a:bodyPr/>
                    <a:lstStyle/>
                    <a:p>
                      <a:pPr algn="ctr" fontAlgn="ctr"/>
                      <a:r>
                        <a:rPr lang="en-US" sz="1200" u="none" strike="noStrike" dirty="0">
                          <a:effectLst/>
                        </a:rPr>
                        <a:t>NUR 111</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General Nursing Practice Part 3 </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Senior Year/Fall</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2</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2</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4</a:t>
                      </a:r>
                      <a:endParaRPr lang="en-US" sz="1200" b="0" i="0" u="none" strike="noStrike" dirty="0">
                        <a:solidFill>
                          <a:srgbClr val="000000"/>
                        </a:solidFill>
                        <a:effectLst/>
                        <a:latin typeface="Times New Roman" panose="02020603050405020304" pitchFamily="18" charset="0"/>
                      </a:endParaRPr>
                    </a:p>
                  </a:txBody>
                  <a:tcPr marL="4763" marR="4763" marT="4763" marB="0" anchor="ctr"/>
                </a:tc>
                <a:extLst>
                  <a:ext uri="{0D108BD9-81ED-4DB2-BD59-A6C34878D82A}">
                    <a16:rowId xmlns:a16="http://schemas.microsoft.com/office/drawing/2014/main" xmlns="" val="2912163748"/>
                  </a:ext>
                </a:extLst>
              </a:tr>
              <a:tr h="390525">
                <a:tc>
                  <a:txBody>
                    <a:bodyPr/>
                    <a:lstStyle/>
                    <a:p>
                      <a:pPr algn="ctr" fontAlgn="ctr"/>
                      <a:r>
                        <a:rPr lang="en-US" sz="1200" u="none" strike="noStrike" dirty="0">
                          <a:effectLst/>
                        </a:rPr>
                        <a:t>NUR 112</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Nursing Care for Children and Adolescents</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Senior Year/Fall</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2</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 2</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4</a:t>
                      </a:r>
                      <a:endParaRPr lang="en-US" sz="1200" b="0" i="0" u="none" strike="noStrike" dirty="0">
                        <a:solidFill>
                          <a:srgbClr val="000000"/>
                        </a:solidFill>
                        <a:effectLst/>
                        <a:latin typeface="Times New Roman" panose="02020603050405020304" pitchFamily="18" charset="0"/>
                      </a:endParaRPr>
                    </a:p>
                  </a:txBody>
                  <a:tcPr marL="4763" marR="4763" marT="4763" marB="0" anchor="ctr"/>
                </a:tc>
                <a:extLst>
                  <a:ext uri="{0D108BD9-81ED-4DB2-BD59-A6C34878D82A}">
                    <a16:rowId xmlns:a16="http://schemas.microsoft.com/office/drawing/2014/main" xmlns="" val="232135701"/>
                  </a:ext>
                </a:extLst>
              </a:tr>
              <a:tr h="391795">
                <a:tc>
                  <a:txBody>
                    <a:bodyPr/>
                    <a:lstStyle/>
                    <a:p>
                      <a:pPr algn="ctr" fontAlgn="ctr"/>
                      <a:r>
                        <a:rPr lang="en-US" sz="1200" u="none" strike="noStrike" dirty="0">
                          <a:effectLst/>
                        </a:rPr>
                        <a:t>NUR 113</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Nursing leadership/ Professional Practice</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Senior Year/Fall</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4</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4</a:t>
                      </a:r>
                      <a:endParaRPr lang="en-US" sz="1200" b="0" i="0" u="none" strike="noStrike" dirty="0">
                        <a:solidFill>
                          <a:srgbClr val="000000"/>
                        </a:solidFill>
                        <a:effectLst/>
                        <a:latin typeface="Times New Roman" panose="02020603050405020304" pitchFamily="18" charset="0"/>
                      </a:endParaRPr>
                    </a:p>
                  </a:txBody>
                  <a:tcPr marL="4763" marR="4763" marT="4763" marB="0" anchor="ctr"/>
                </a:tc>
                <a:extLst>
                  <a:ext uri="{0D108BD9-81ED-4DB2-BD59-A6C34878D82A}">
                    <a16:rowId xmlns:a16="http://schemas.microsoft.com/office/drawing/2014/main" xmlns="" val="1311152679"/>
                  </a:ext>
                </a:extLst>
              </a:tr>
              <a:tr h="390525">
                <a:tc>
                  <a:txBody>
                    <a:bodyPr/>
                    <a:lstStyle/>
                    <a:p>
                      <a:pPr algn="ctr" fontAlgn="ctr"/>
                      <a:r>
                        <a:rPr lang="en-US" sz="1200" u="none" strike="noStrike" dirty="0">
                          <a:effectLst/>
                        </a:rPr>
                        <a:t>NUR 114</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Community/Public Health Nursing</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Senior Year/Spring</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2</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 2</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4</a:t>
                      </a:r>
                      <a:endParaRPr lang="en-US" sz="1200" b="0" i="0" u="none" strike="noStrike" dirty="0">
                        <a:solidFill>
                          <a:srgbClr val="000000"/>
                        </a:solidFill>
                        <a:effectLst/>
                        <a:latin typeface="Times New Roman" panose="02020603050405020304" pitchFamily="18" charset="0"/>
                      </a:endParaRPr>
                    </a:p>
                  </a:txBody>
                  <a:tcPr marL="4763" marR="4763" marT="4763" marB="0" anchor="ctr"/>
                </a:tc>
                <a:extLst>
                  <a:ext uri="{0D108BD9-81ED-4DB2-BD59-A6C34878D82A}">
                    <a16:rowId xmlns:a16="http://schemas.microsoft.com/office/drawing/2014/main" xmlns="" val="1144696132"/>
                  </a:ext>
                </a:extLst>
              </a:tr>
              <a:tr h="391795">
                <a:tc>
                  <a:txBody>
                    <a:bodyPr/>
                    <a:lstStyle/>
                    <a:p>
                      <a:pPr algn="ctr" fontAlgn="ctr"/>
                      <a:r>
                        <a:rPr lang="en-US" sz="1200" u="none" strike="noStrike" dirty="0">
                          <a:effectLst/>
                        </a:rPr>
                        <a:t>NUR 115</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Nursing Research</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Senior Year/Spring</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4</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4</a:t>
                      </a:r>
                      <a:endParaRPr lang="en-US" sz="1200" b="0" i="0" u="none" strike="noStrike" dirty="0">
                        <a:solidFill>
                          <a:srgbClr val="000000"/>
                        </a:solidFill>
                        <a:effectLst/>
                        <a:latin typeface="Times New Roman" panose="02020603050405020304" pitchFamily="18" charset="0"/>
                      </a:endParaRPr>
                    </a:p>
                  </a:txBody>
                  <a:tcPr marL="4763" marR="4763" marT="4763" marB="0" anchor="ctr"/>
                </a:tc>
                <a:extLst>
                  <a:ext uri="{0D108BD9-81ED-4DB2-BD59-A6C34878D82A}">
                    <a16:rowId xmlns:a16="http://schemas.microsoft.com/office/drawing/2014/main" xmlns="" val="1619025372"/>
                  </a:ext>
                </a:extLst>
              </a:tr>
              <a:tr h="391795">
                <a:tc>
                  <a:txBody>
                    <a:bodyPr/>
                    <a:lstStyle/>
                    <a:p>
                      <a:pPr algn="ctr" fontAlgn="ctr"/>
                      <a:r>
                        <a:rPr lang="en-US" sz="1200" u="none" strike="noStrike" dirty="0">
                          <a:effectLst/>
                        </a:rPr>
                        <a:t>NUR 116</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Maternity Nursing</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Senior Year/Spring</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2</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2</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4</a:t>
                      </a:r>
                      <a:endParaRPr lang="en-US" sz="1200" b="0" i="0" u="none" strike="noStrike" dirty="0">
                        <a:solidFill>
                          <a:srgbClr val="000000"/>
                        </a:solidFill>
                        <a:effectLst/>
                        <a:latin typeface="Times New Roman" panose="02020603050405020304" pitchFamily="18" charset="0"/>
                      </a:endParaRPr>
                    </a:p>
                  </a:txBody>
                  <a:tcPr marL="4763" marR="4763" marT="4763" marB="0" anchor="ctr"/>
                </a:tc>
                <a:extLst>
                  <a:ext uri="{0D108BD9-81ED-4DB2-BD59-A6C34878D82A}">
                    <a16:rowId xmlns:a16="http://schemas.microsoft.com/office/drawing/2014/main" xmlns="" val="1390916525"/>
                  </a:ext>
                </a:extLst>
              </a:tr>
              <a:tr h="195580">
                <a:tc>
                  <a:txBody>
                    <a:bodyPr/>
                    <a:lstStyle/>
                    <a:p>
                      <a:pPr algn="l" fontAlgn="ctr"/>
                      <a:r>
                        <a:rPr lang="en-US" sz="1200" u="none" strike="noStrike" dirty="0">
                          <a:effectLst/>
                        </a:rPr>
                        <a:t> </a:t>
                      </a:r>
                      <a:endParaRPr lang="en-US" sz="1200" b="1"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4763" marR="4763" marT="4763"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4763" marR="4763" marT="4763" marB="0" anchor="ctr"/>
                </a:tc>
                <a:extLst>
                  <a:ext uri="{0D108BD9-81ED-4DB2-BD59-A6C34878D82A}">
                    <a16:rowId xmlns:a16="http://schemas.microsoft.com/office/drawing/2014/main" xmlns="" val="859137412"/>
                  </a:ext>
                </a:extLst>
              </a:tr>
            </a:tbl>
          </a:graphicData>
        </a:graphic>
      </p:graphicFrame>
    </p:spTree>
    <p:extLst>
      <p:ext uri="{BB962C8B-B14F-4D97-AF65-F5344CB8AC3E}">
        <p14:creationId xmlns:p14="http://schemas.microsoft.com/office/powerpoint/2010/main" xmlns="" val="2373945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Master Plan - Evaluation</a:t>
            </a:r>
          </a:p>
        </p:txBody>
      </p:sp>
      <p:graphicFrame>
        <p:nvGraphicFramePr>
          <p:cNvPr id="4" name="Content Placeholder 3"/>
          <p:cNvGraphicFramePr>
            <a:graphicFrameLocks noGrp="1"/>
          </p:cNvGraphicFramePr>
          <p:nvPr>
            <p:ph idx="1"/>
          </p:nvPr>
        </p:nvGraphicFramePr>
        <p:xfrm>
          <a:off x="1690688" y="3000534"/>
          <a:ext cx="7594600" cy="2582228"/>
        </p:xfrm>
        <a:graphic>
          <a:graphicData uri="http://schemas.openxmlformats.org/drawingml/2006/table">
            <a:tbl>
              <a:tblPr firstRow="1" firstCol="1" bandRow="1">
                <a:tableStyleId>{5C22544A-7EE6-4342-B048-85BDC9FD1C3A}</a:tableStyleId>
              </a:tblPr>
              <a:tblGrid>
                <a:gridCol w="977900">
                  <a:extLst>
                    <a:ext uri="{9D8B030D-6E8A-4147-A177-3AD203B41FA5}">
                      <a16:colId xmlns:a16="http://schemas.microsoft.com/office/drawing/2014/main" xmlns="" val="2508531189"/>
                    </a:ext>
                  </a:extLst>
                </a:gridCol>
                <a:gridCol w="1651000">
                  <a:extLst>
                    <a:ext uri="{9D8B030D-6E8A-4147-A177-3AD203B41FA5}">
                      <a16:colId xmlns:a16="http://schemas.microsoft.com/office/drawing/2014/main" xmlns="" val="3498794733"/>
                    </a:ext>
                  </a:extLst>
                </a:gridCol>
                <a:gridCol w="1739900">
                  <a:extLst>
                    <a:ext uri="{9D8B030D-6E8A-4147-A177-3AD203B41FA5}">
                      <a16:colId xmlns:a16="http://schemas.microsoft.com/office/drawing/2014/main" xmlns="" val="413257264"/>
                    </a:ext>
                  </a:extLst>
                </a:gridCol>
                <a:gridCol w="1524000">
                  <a:extLst>
                    <a:ext uri="{9D8B030D-6E8A-4147-A177-3AD203B41FA5}">
                      <a16:colId xmlns:a16="http://schemas.microsoft.com/office/drawing/2014/main" xmlns="" val="1889996464"/>
                    </a:ext>
                  </a:extLst>
                </a:gridCol>
                <a:gridCol w="1701800">
                  <a:extLst>
                    <a:ext uri="{9D8B030D-6E8A-4147-A177-3AD203B41FA5}">
                      <a16:colId xmlns:a16="http://schemas.microsoft.com/office/drawing/2014/main" xmlns="" val="2000535828"/>
                    </a:ext>
                  </a:extLst>
                </a:gridCol>
              </a:tblGrid>
              <a:tr h="186055">
                <a:tc>
                  <a:txBody>
                    <a:bodyPr/>
                    <a:lstStyle/>
                    <a:p>
                      <a:pPr marL="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100" dirty="0">
                          <a:effectLst/>
                        </a:rPr>
                        <a:t>Responsible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100" dirty="0">
                          <a:effectLst/>
                        </a:rPr>
                        <a:t>When and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100" dirty="0">
                          <a:effectLst/>
                        </a:rPr>
                        <a:t>Evaluation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100" dirty="0">
                          <a:effectLst/>
                        </a:rPr>
                        <a:t>Evaluation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784751637"/>
                  </a:ext>
                </a:extLst>
              </a:tr>
              <a:tr h="186055">
                <a:tc>
                  <a:txBody>
                    <a:bodyPr/>
                    <a:lstStyle/>
                    <a:p>
                      <a:pPr marL="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100" dirty="0">
                          <a:effectLst/>
                        </a:rPr>
                        <a:t>Party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100" dirty="0">
                          <a:effectLst/>
                        </a:rPr>
                        <a:t>How Often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100" dirty="0">
                          <a:effectLst/>
                        </a:rPr>
                        <a:t>Models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100" dirty="0">
                          <a:effectLst/>
                        </a:rPr>
                        <a:t>Strategies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337388334"/>
                  </a:ext>
                </a:extLst>
              </a:tr>
              <a:tr h="595630">
                <a:tc>
                  <a:txBody>
                    <a:bodyPr/>
                    <a:lstStyle/>
                    <a:p>
                      <a:pPr marL="0" marR="0" algn="ctr">
                        <a:lnSpc>
                          <a:spcPct val="107000"/>
                        </a:lnSpc>
                        <a:spcBef>
                          <a:spcPts val="0"/>
                        </a:spcBef>
                        <a:spcAft>
                          <a:spcPts val="0"/>
                        </a:spcAft>
                      </a:pPr>
                      <a:r>
                        <a:rPr lang="en-US" sz="1100" dirty="0">
                          <a:effectLst/>
                        </a:rPr>
                        <a:t>Mission and Value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Princeton University Faculty, Princeton University Board,                    Students and Dean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Every year in the fall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Formative             Benchmarking  Summative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Observation, oral communication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70228185"/>
                  </a:ext>
                </a:extLst>
              </a:tr>
              <a:tr h="586105">
                <a:tc>
                  <a:txBody>
                    <a:bodyPr/>
                    <a:lstStyle/>
                    <a:p>
                      <a:pPr marL="0" marR="0" algn="ctr">
                        <a:lnSpc>
                          <a:spcPct val="107000"/>
                        </a:lnSpc>
                        <a:spcBef>
                          <a:spcPts val="0"/>
                        </a:spcBef>
                        <a:spcAft>
                          <a:spcPts val="0"/>
                        </a:spcAft>
                      </a:pPr>
                      <a:r>
                        <a:rPr lang="en-US" sz="1100" dirty="0">
                          <a:effectLst/>
                        </a:rPr>
                        <a:t>Individual Courses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Nursing Faculty Members,    Princeton University Administrators and Dean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At conclusion of every course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Formative      Benchmarking   Summative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Student surveys, student test results, faculty focus groups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85559046"/>
                  </a:ext>
                </a:extLst>
              </a:tr>
              <a:tr h="595630">
                <a:tc>
                  <a:txBody>
                    <a:bodyPr/>
                    <a:lstStyle/>
                    <a:p>
                      <a:pPr marL="0" marR="0" algn="ctr">
                        <a:lnSpc>
                          <a:spcPct val="107000"/>
                        </a:lnSpc>
                        <a:spcBef>
                          <a:spcPts val="0"/>
                        </a:spcBef>
                        <a:spcAft>
                          <a:spcPts val="0"/>
                        </a:spcAft>
                      </a:pPr>
                      <a:r>
                        <a:rPr lang="en-US" sz="1100" dirty="0">
                          <a:effectLst/>
                        </a:rPr>
                        <a:t>Institutional Environment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Princeton University Board, Nursing Students and Dean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Every year in the fall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Benchmarking     Formative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100" dirty="0">
                          <a:effectLst/>
                        </a:rPr>
                        <a:t>Faculty focus groups, observation, oral communication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266451029"/>
                  </a:ext>
                </a:extLst>
              </a:tr>
            </a:tbl>
          </a:graphicData>
        </a:graphic>
      </p:graphicFrame>
    </p:spTree>
    <p:extLst>
      <p:ext uri="{BB962C8B-B14F-4D97-AF65-F5344CB8AC3E}">
        <p14:creationId xmlns:p14="http://schemas.microsoft.com/office/powerpoint/2010/main" xmlns="" val="2255217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p:txBody>
          <a:bodyPr/>
          <a:lstStyle/>
          <a:p>
            <a:r>
              <a:rPr lang="en-US" dirty="0"/>
              <a:t>Direct and Indirect Methods</a:t>
            </a:r>
          </a:p>
          <a:p>
            <a:pPr lvl="1"/>
            <a:r>
              <a:rPr lang="en-US" dirty="0"/>
              <a:t>Student surveys</a:t>
            </a:r>
          </a:p>
          <a:p>
            <a:pPr lvl="1"/>
            <a:r>
              <a:rPr lang="en-US" dirty="0"/>
              <a:t>Test Results</a:t>
            </a:r>
          </a:p>
          <a:p>
            <a:pPr lvl="1"/>
            <a:r>
              <a:rPr lang="en-US" dirty="0"/>
              <a:t>Faculty focus groups</a:t>
            </a:r>
          </a:p>
          <a:p>
            <a:pPr lvl="1"/>
            <a:r>
              <a:rPr lang="en-US" dirty="0"/>
              <a:t>Syllabus review</a:t>
            </a:r>
          </a:p>
          <a:p>
            <a:pPr marL="457200" lvl="1" indent="0">
              <a:buNone/>
            </a:pPr>
            <a:endParaRPr lang="en-US" dirty="0"/>
          </a:p>
          <a:p>
            <a:pPr marL="457200" lvl="1" indent="0">
              <a:buNone/>
            </a:pPr>
            <a:endParaRPr lang="en-US" dirty="0"/>
          </a:p>
        </p:txBody>
      </p:sp>
      <p:pic>
        <p:nvPicPr>
          <p:cNvPr id="4" name="Picture 3"/>
          <p:cNvPicPr>
            <a:picLocks noChangeAspect="1"/>
          </p:cNvPicPr>
          <p:nvPr/>
        </p:nvPicPr>
        <p:blipFill>
          <a:blip r:embed="rId2"/>
          <a:stretch>
            <a:fillRect/>
          </a:stretch>
        </p:blipFill>
        <p:spPr>
          <a:xfrm>
            <a:off x="4960889" y="2074460"/>
            <a:ext cx="5180641" cy="3667195"/>
          </a:xfrm>
          <a:prstGeom prst="rect">
            <a:avLst/>
          </a:prstGeom>
        </p:spPr>
      </p:pic>
    </p:spTree>
    <p:extLst>
      <p:ext uri="{BB962C8B-B14F-4D97-AF65-F5344CB8AC3E}">
        <p14:creationId xmlns:p14="http://schemas.microsoft.com/office/powerpoint/2010/main" xmlns="" val="3225684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p:txBody>
          <a:bodyPr>
            <a:normAutofit fontScale="92500" lnSpcReduction="10000"/>
          </a:bodyPr>
          <a:lstStyle/>
          <a:p>
            <a:r>
              <a:rPr lang="en-US" dirty="0"/>
              <a:t>Benchmarking</a:t>
            </a:r>
          </a:p>
          <a:p>
            <a:pPr lvl="1"/>
            <a:r>
              <a:rPr lang="en-US" dirty="0"/>
              <a:t>Program completion rate</a:t>
            </a:r>
          </a:p>
          <a:p>
            <a:pPr lvl="1"/>
            <a:r>
              <a:rPr lang="en-US" dirty="0"/>
              <a:t>NCLEX passage rate</a:t>
            </a:r>
          </a:p>
          <a:p>
            <a:pPr lvl="1"/>
            <a:r>
              <a:rPr lang="en-US" dirty="0"/>
              <a:t>State and national standings</a:t>
            </a:r>
          </a:p>
          <a:p>
            <a:r>
              <a:rPr lang="en-US" dirty="0"/>
              <a:t>Formative</a:t>
            </a:r>
          </a:p>
          <a:p>
            <a:pPr lvl="1"/>
            <a:r>
              <a:rPr lang="en-US" dirty="0"/>
              <a:t>Staff and student satisfaction</a:t>
            </a:r>
          </a:p>
          <a:p>
            <a:pPr lvl="1"/>
            <a:r>
              <a:rPr lang="en-US" dirty="0"/>
              <a:t>Measuring student outcomes</a:t>
            </a:r>
          </a:p>
          <a:p>
            <a:r>
              <a:rPr lang="en-US" dirty="0"/>
              <a:t>Summative</a:t>
            </a:r>
          </a:p>
          <a:p>
            <a:pPr lvl="1"/>
            <a:r>
              <a:rPr lang="en-US" dirty="0"/>
              <a:t>Graduation success rate</a:t>
            </a:r>
          </a:p>
          <a:p>
            <a:pPr lvl="1"/>
            <a:r>
              <a:rPr lang="en-US" dirty="0"/>
              <a:t>Alumni achievements</a:t>
            </a:r>
          </a:p>
          <a:p>
            <a:pPr lvl="1"/>
            <a:r>
              <a:rPr lang="en-US" dirty="0"/>
              <a:t>Graduate satisfaction         </a:t>
            </a:r>
          </a:p>
        </p:txBody>
      </p:sp>
      <p:sp>
        <p:nvSpPr>
          <p:cNvPr id="6" name="AutoShape 6" descr="Image result for Graduation caps in the ai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xmlns="" val="4079989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Rectangle 3"/>
          <p:cNvSpPr/>
          <p:nvPr/>
        </p:nvSpPr>
        <p:spPr>
          <a:xfrm>
            <a:off x="253601" y="2020778"/>
            <a:ext cx="11194473" cy="4832092"/>
          </a:xfrm>
          <a:prstGeom prst="rect">
            <a:avLst/>
          </a:prstGeom>
        </p:spPr>
        <p:txBody>
          <a:bodyPr wrap="square">
            <a:spAutoFit/>
          </a:bodyPr>
          <a:lstStyle/>
          <a:p>
            <a:pPr marL="457200" marR="0" indent="-457200">
              <a:lnSpc>
                <a:spcPct val="200000"/>
              </a:lnSpc>
              <a:spcBef>
                <a:spcPts val="0"/>
              </a:spcBef>
              <a:spcAft>
                <a:spcPts val="80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Billings, D. M., &amp; Halstead, J. A. (2016). </a:t>
            </a:r>
            <a:r>
              <a:rPr 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Teaching in nursing: A guide for faculty</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(5th ed.). St. Louis, MO: Elsevier.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200000"/>
              </a:lnSpc>
              <a:spcBef>
                <a:spcPts val="0"/>
              </a:spcBef>
              <a:spcAft>
                <a:spcPts val="800"/>
              </a:spcAft>
            </a:pPr>
            <a:r>
              <a:rPr lang="en-US" dirty="0">
                <a:solidFill>
                  <a:srgbClr val="262626"/>
                </a:solidFill>
                <a:latin typeface="Times New Roman" panose="02020603050405020304" pitchFamily="18" charset="0"/>
                <a:ea typeface="Calibri" panose="020F0502020204030204" pitchFamily="34" charset="0"/>
                <a:cs typeface="Times New Roman" panose="02020603050405020304" pitchFamily="18" charset="0"/>
              </a:rPr>
              <a:t>Gerolamo, A. M., Overcash, A., McGovern, J., Roemer, G., &amp; Bakewell-Sachs, S. (2014). Who will educate our nurses? A strategy to address the nurse faculty shortage in New Jersey. </a:t>
            </a:r>
            <a:r>
              <a:rPr lang="en-US" i="1" dirty="0">
                <a:solidFill>
                  <a:srgbClr val="262626"/>
                </a:solidFill>
                <a:latin typeface="Times New Roman" panose="02020603050405020304" pitchFamily="18" charset="0"/>
                <a:ea typeface="Calibri" panose="020F0502020204030204" pitchFamily="34" charset="0"/>
                <a:cs typeface="Times New Roman" panose="02020603050405020304" pitchFamily="18" charset="0"/>
              </a:rPr>
              <a:t>Nursing Outlook</a:t>
            </a:r>
            <a:r>
              <a:rPr lang="en-US" dirty="0">
                <a:solidFill>
                  <a:srgbClr val="262626"/>
                </a:solidFill>
                <a:latin typeface="Times New Roman" panose="02020603050405020304" pitchFamily="18" charset="0"/>
                <a:ea typeface="Calibri" panose="020F0502020204030204" pitchFamily="34" charset="0"/>
                <a:cs typeface="Times New Roman" panose="02020603050405020304" pitchFamily="18" charset="0"/>
              </a:rPr>
              <a:t>, </a:t>
            </a:r>
            <a:r>
              <a:rPr lang="en-US" i="1" dirty="0">
                <a:solidFill>
                  <a:srgbClr val="262626"/>
                </a:solidFill>
                <a:latin typeface="Times New Roman" panose="02020603050405020304" pitchFamily="18" charset="0"/>
                <a:ea typeface="Calibri" panose="020F0502020204030204" pitchFamily="34" charset="0"/>
                <a:cs typeface="Times New Roman" panose="02020603050405020304" pitchFamily="18" charset="0"/>
              </a:rPr>
              <a:t>62</a:t>
            </a:r>
            <a:r>
              <a:rPr lang="en-US" dirty="0">
                <a:solidFill>
                  <a:srgbClr val="262626"/>
                </a:solidFill>
                <a:latin typeface="Times New Roman" panose="02020603050405020304" pitchFamily="18" charset="0"/>
                <a:ea typeface="Calibri" panose="020F0502020204030204" pitchFamily="34" charset="0"/>
                <a:cs typeface="Times New Roman" panose="02020603050405020304" pitchFamily="18" charset="0"/>
              </a:rPr>
              <a:t>(4), 275-284. doi:10.1016/j.outlook.2014.04.005</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200000"/>
              </a:lnSpc>
              <a:spcBef>
                <a:spcPts val="0"/>
              </a:spcBef>
              <a:spcAft>
                <a:spcPts val="80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Greater Mercer County Health Partnership. (2012). </a:t>
            </a:r>
            <a:r>
              <a:rPr lang="en-US"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Mercer County: Community Health Assessment report.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Mercer County: Health Resource in Action. Retrieved from http://slrc.org/pdf/gmphpcha.pdf</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200000"/>
              </a:lnSpc>
              <a:spcBef>
                <a:spcPts val="0"/>
              </a:spcBef>
              <a:spcAft>
                <a:spcPts val="800"/>
              </a:spcAft>
            </a:pPr>
            <a:r>
              <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Keating, S. B. (2015). Program Evaluation. In K. S. B, </a:t>
            </a:r>
            <a:r>
              <a:rPr lang="en-US"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Curriculum Development and Evaluation in Nursing</a:t>
            </a:r>
            <a:r>
              <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(3rd ed.). New York: Springer Publishing Company, LLC.</a:t>
            </a:r>
            <a:endParaRPr lang="en-US"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43470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Rectangle 2"/>
          <p:cNvSpPr/>
          <p:nvPr/>
        </p:nvSpPr>
        <p:spPr>
          <a:xfrm>
            <a:off x="205049" y="1961434"/>
            <a:ext cx="11233264" cy="4832092"/>
          </a:xfrm>
          <a:prstGeom prst="rect">
            <a:avLst/>
          </a:prstGeom>
        </p:spPr>
        <p:txBody>
          <a:bodyPr wrap="square">
            <a:spAutoFit/>
          </a:bodyPr>
          <a:lstStyle/>
          <a:p>
            <a:pPr marL="457200" marR="0" indent="-457200">
              <a:lnSpc>
                <a:spcPct val="200000"/>
              </a:lnSpc>
              <a:spcBef>
                <a:spcPts val="0"/>
              </a:spcBef>
              <a:spcAft>
                <a:spcPts val="800"/>
              </a:spcAft>
            </a:pPr>
            <a:r>
              <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New Jersey Hospital Association. (2016, April 8). </a:t>
            </a:r>
            <a:r>
              <a:rPr lang="en-US"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New Jersey Hospitals by County</a:t>
            </a:r>
            <a:r>
              <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Retrieved from New Jersey Hospital Association: http://www.njha.com/media/56359/HospitalListandMap.pdf</a:t>
            </a:r>
            <a:endParaRPr lang="en-US"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200000"/>
              </a:lnSpc>
              <a:spcBef>
                <a:spcPts val="0"/>
              </a:spcBef>
              <a:spcAft>
                <a:spcPts val="800"/>
              </a:spcAft>
            </a:pPr>
            <a:r>
              <a:rPr lang="en-US"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Princeton. (n.d.). Profile of Princeton. Retrieved from </a:t>
            </a:r>
            <a:r>
              <a:rPr lang="en-US"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hlinkClick r:id="rId2"/>
              </a:rPr>
              <a:t>http://www.princetonnj.gov/P-profile.html</a:t>
            </a:r>
            <a:endParaRPr lang="en-US"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200000"/>
              </a:lnSpc>
              <a:spcBef>
                <a:spcPts val="0"/>
              </a:spcBef>
              <a:spcAft>
                <a:spcPts val="800"/>
              </a:spcAft>
            </a:pPr>
            <a:r>
              <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Princeton University. (2015) </a:t>
            </a:r>
            <a:r>
              <a:rPr lang="en-US"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Facts and figures. </a:t>
            </a:r>
            <a:r>
              <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Retrieved from </a:t>
            </a:r>
            <a:r>
              <a:rPr lang="en-US"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hlinkClick r:id="rId3"/>
              </a:rPr>
              <a:t>https://www.princeton.edu/main/about/facts/</a:t>
            </a:r>
            <a:endParaRPr lang="en-US"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200000"/>
              </a:lnSpc>
              <a:spcBef>
                <a:spcPts val="0"/>
              </a:spcBef>
              <a:spcAft>
                <a:spcPts val="0"/>
              </a:spcAft>
            </a:pPr>
            <a:r>
              <a:rPr lang="en-US"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United States Census Bureau. (n.da.). American FactFinder. Retrieved from </a:t>
            </a:r>
            <a:r>
              <a:rPr lang="en-US"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hlinkClick r:id="rId4"/>
              </a:rPr>
              <a:t>http://factfinder.census.gov/faces.tableservices/jsf/pages/productview.xhtml?src=bkmk</a:t>
            </a:r>
            <a:endParaRPr lang="en-US"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200000"/>
              </a:lnSpc>
              <a:spcBef>
                <a:spcPts val="0"/>
              </a:spcBef>
              <a:spcAft>
                <a:spcPts val="0"/>
              </a:spcAft>
            </a:pPr>
            <a:r>
              <a:rPr lang="en-US"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United States Census Bureau. (n.db.). Welcome to QuickFacts: Princeton, New Jersey. Retrieved from</a:t>
            </a:r>
            <a:r>
              <a:rPr lang="en-US"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hlinkClick r:id="rId5"/>
              </a:rPr>
              <a:t>http://www.census.gov/quickfacts/table/PST045215/3460900</a:t>
            </a:r>
            <a:endParaRPr lang="en-US"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254937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pPr marL="0" indent="0">
              <a:buNone/>
            </a:pPr>
            <a:r>
              <a:rPr lang="en-US" dirty="0"/>
              <a:t>Northeast region</a:t>
            </a:r>
          </a:p>
          <a:p>
            <a:endParaRPr lang="en-US" dirty="0"/>
          </a:p>
          <a:p>
            <a:endParaRPr lang="en-US" dirty="0"/>
          </a:p>
          <a:p>
            <a:endParaRPr lang="en-US" dirty="0"/>
          </a:p>
        </p:txBody>
      </p:sp>
      <p:pic>
        <p:nvPicPr>
          <p:cNvPr id="4" name="Picture 3"/>
          <p:cNvPicPr>
            <a:picLocks noChangeAspect="1"/>
          </p:cNvPicPr>
          <p:nvPr/>
        </p:nvPicPr>
        <p:blipFill>
          <a:blip r:embed="rId2"/>
          <a:stretch>
            <a:fillRect/>
          </a:stretch>
        </p:blipFill>
        <p:spPr>
          <a:xfrm>
            <a:off x="3009456" y="2897099"/>
            <a:ext cx="5296750" cy="3887220"/>
          </a:xfrm>
          <a:prstGeom prst="rect">
            <a:avLst/>
          </a:prstGeom>
        </p:spPr>
      </p:pic>
    </p:spTree>
    <p:extLst>
      <p:ext uri="{BB962C8B-B14F-4D97-AF65-F5344CB8AC3E}">
        <p14:creationId xmlns:p14="http://schemas.microsoft.com/office/powerpoint/2010/main" xmlns="" val="2709026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Princeton University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Fourth largest college in the United States – Charted in 1746 </a:t>
            </a:r>
          </a:p>
          <a:p>
            <a:r>
              <a:rPr lang="en-US" dirty="0"/>
              <a:t>Independent, coeducational, nondenominational institution </a:t>
            </a:r>
          </a:p>
          <a:p>
            <a:r>
              <a:rPr lang="en-US" dirty="0"/>
              <a:t>Over 1,100 faculty members and about 5,200 undergraduate and 2,600 graduate students </a:t>
            </a:r>
          </a:p>
          <a:p>
            <a:r>
              <a:rPr lang="en-US" dirty="0"/>
              <a:t>Princeton focuses on the arts and humanities, social sciences, natural sciences, and engineering </a:t>
            </a:r>
          </a:p>
          <a:p>
            <a:r>
              <a:rPr lang="en-US" dirty="0"/>
              <a:t>Private university, member of Ivy League athletic conference </a:t>
            </a:r>
          </a:p>
          <a:p>
            <a:r>
              <a:rPr lang="en-US" dirty="0"/>
              <a:t>Location: Princeton, New Jersey - Size of main campus: 180 buildings on 500 acres </a:t>
            </a:r>
          </a:p>
          <a:p>
            <a:r>
              <a:rPr lang="en-US" dirty="0"/>
              <a:t>Undergraduate student-to-faculty ratio: 5:1 </a:t>
            </a:r>
          </a:p>
          <a:p>
            <a:endParaRPr lang="en-US" dirty="0"/>
          </a:p>
        </p:txBody>
      </p:sp>
    </p:spTree>
    <p:extLst>
      <p:ext uri="{BB962C8B-B14F-4D97-AF65-F5344CB8AC3E}">
        <p14:creationId xmlns:p14="http://schemas.microsoft.com/office/powerpoint/2010/main" xmlns="" val="11200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Princeton University</a:t>
            </a:r>
          </a:p>
        </p:txBody>
      </p:sp>
      <p:sp>
        <p:nvSpPr>
          <p:cNvPr id="3" name="Content Placeholder 2"/>
          <p:cNvSpPr>
            <a:spLocks noGrp="1"/>
          </p:cNvSpPr>
          <p:nvPr>
            <p:ph idx="1"/>
          </p:nvPr>
        </p:nvSpPr>
        <p:spPr/>
        <p:txBody>
          <a:bodyPr/>
          <a:lstStyle/>
          <a:p>
            <a:r>
              <a:rPr lang="en-US" dirty="0"/>
              <a:t>Undergraduate students on financial aid: 60 percent </a:t>
            </a:r>
          </a:p>
          <a:p>
            <a:r>
              <a:rPr lang="en-US" dirty="0"/>
              <a:t>In 2001, Princeton became the first university to offer every aid recipient a financial aid package that replaces loans with grant aid that students do not pay back </a:t>
            </a:r>
          </a:p>
          <a:p>
            <a:r>
              <a:rPr lang="en-US" dirty="0"/>
              <a:t>As of August 2016, total applicants were 29,303, total admits: 1,911 and total enrolled equaled 1,312 </a:t>
            </a:r>
          </a:p>
          <a:p>
            <a:r>
              <a:rPr lang="en-US" dirty="0"/>
              <a:t>Asian Americans make up 20% of the incoming class of 2020 </a:t>
            </a:r>
          </a:p>
          <a:p>
            <a:r>
              <a:rPr lang="en-US" dirty="0"/>
              <a:t>49% of students in the class of 2020 are female and 51% are male </a:t>
            </a:r>
          </a:p>
          <a:p>
            <a:endParaRPr lang="en-US" dirty="0"/>
          </a:p>
        </p:txBody>
      </p:sp>
    </p:spTree>
    <p:extLst>
      <p:ext uri="{BB962C8B-B14F-4D97-AF65-F5344CB8AC3E}">
        <p14:creationId xmlns:p14="http://schemas.microsoft.com/office/powerpoint/2010/main" xmlns="" val="2765748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Princeton, New Jersey- Mercer County</a:t>
            </a:r>
          </a:p>
        </p:txBody>
      </p:sp>
      <p:sp>
        <p:nvSpPr>
          <p:cNvPr id="3" name="Rectangle 2"/>
          <p:cNvSpPr/>
          <p:nvPr/>
        </p:nvSpPr>
        <p:spPr>
          <a:xfrm>
            <a:off x="360216" y="2022430"/>
            <a:ext cx="11471565" cy="4013535"/>
          </a:xfrm>
          <a:prstGeom prst="rect">
            <a:avLst/>
          </a:prstGeom>
        </p:spPr>
        <p:txBody>
          <a:bodyPr wrap="square">
            <a:spAutoFit/>
          </a:bodyPr>
          <a:lstStyle/>
          <a:p>
            <a:pPr>
              <a:lnSpc>
                <a:spcPct val="200000"/>
              </a:lnSpc>
              <a:spcAft>
                <a:spcPts val="1200"/>
              </a:spcAft>
            </a:pPr>
            <a:r>
              <a:rPr lang="en-US" sz="1400" i="1" dirty="0">
                <a:solidFill>
                  <a:srgbClr val="000000"/>
                </a:solidFill>
                <a:latin typeface="+mj-lt"/>
                <a:ea typeface="Times New Roman" panose="02020603050405020304" pitchFamily="18" charset="0"/>
                <a:cs typeface="Times New Roman" panose="02020603050405020304" pitchFamily="18" charset="0"/>
              </a:rPr>
              <a:t>   Mercer county has 4% of the state population and 7% of the state’s medical services; hospitals, acute care facilities and a higher per 	capita rate of acuter care beds then the remainder of the state (Greater Mercer County Health Partnership, 2012).</a:t>
            </a:r>
            <a:endParaRPr lang="en-US" sz="1400" i="1" dirty="0">
              <a:latin typeface="+mj-lt"/>
              <a:ea typeface="Calibri" panose="020F0502020204030204" pitchFamily="34" charset="0"/>
              <a:cs typeface="Times New Roman" panose="02020603050405020304" pitchFamily="18" charset="0"/>
            </a:endParaRPr>
          </a:p>
          <a:p>
            <a:pPr>
              <a:lnSpc>
                <a:spcPct val="200000"/>
              </a:lnSpc>
              <a:spcAft>
                <a:spcPts val="1200"/>
              </a:spcAft>
            </a:pPr>
            <a:r>
              <a:rPr lang="en-US" dirty="0">
                <a:solidFill>
                  <a:srgbClr val="000000"/>
                </a:solidFill>
                <a:latin typeface="+mj-lt"/>
                <a:ea typeface="Times New Roman" panose="02020603050405020304" pitchFamily="18" charset="0"/>
                <a:cs typeface="Times New Roman" panose="02020603050405020304" pitchFamily="18" charset="0"/>
              </a:rPr>
              <a:t>  </a:t>
            </a:r>
            <a:r>
              <a:rPr lang="en-US" b="1" dirty="0">
                <a:solidFill>
                  <a:srgbClr val="000000"/>
                </a:solidFill>
                <a:latin typeface="+mj-lt"/>
                <a:ea typeface="Times New Roman" panose="02020603050405020304" pitchFamily="18" charset="0"/>
                <a:cs typeface="Times New Roman" panose="02020603050405020304" pitchFamily="18" charset="0"/>
              </a:rPr>
              <a:t>General needs of the population </a:t>
            </a:r>
            <a:endParaRPr lang="en-US" sz="1600" dirty="0">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000000"/>
                </a:solidFill>
                <a:latin typeface="+mj-lt"/>
                <a:ea typeface="Times New Roman" panose="02020603050405020304" pitchFamily="18" charset="0"/>
                <a:cs typeface="Times New Roman" panose="02020603050405020304" pitchFamily="18" charset="0"/>
              </a:rPr>
              <a:t>Additional physician/practitioner will be needed by 2020 in order to provide appropriate access for the community.        </a:t>
            </a:r>
            <a:endParaRPr lang="en-US" sz="1600" dirty="0">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000000"/>
                </a:solidFill>
                <a:latin typeface="+mj-lt"/>
                <a:ea typeface="Times New Roman" panose="02020603050405020304" pitchFamily="18" charset="0"/>
                <a:cs typeface="Times New Roman" panose="02020603050405020304" pitchFamily="18" charset="0"/>
              </a:rPr>
              <a:t>Increased health prevention programs to combat obesity, heart disease and diabetes </a:t>
            </a:r>
            <a:endParaRPr lang="en-US" sz="1600" dirty="0">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000000"/>
                </a:solidFill>
                <a:latin typeface="+mj-lt"/>
                <a:ea typeface="Times New Roman" panose="02020603050405020304" pitchFamily="18" charset="0"/>
                <a:cs typeface="Times New Roman" panose="02020603050405020304" pitchFamily="18" charset="0"/>
              </a:rPr>
              <a:t>More screening programs for early intervention and treatment of cancers </a:t>
            </a:r>
            <a:endParaRPr lang="en-US" sz="1600" dirty="0">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000000"/>
                </a:solidFill>
                <a:latin typeface="+mj-lt"/>
                <a:ea typeface="Times New Roman" panose="02020603050405020304" pitchFamily="18" charset="0"/>
                <a:cs typeface="Times New Roman" panose="02020603050405020304" pitchFamily="18" charset="0"/>
              </a:rPr>
              <a:t>Primary school and high school programs to reduce the amount of childhood obesity </a:t>
            </a:r>
            <a:endParaRPr lang="en-US" sz="1600" dirty="0">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rgbClr val="000000"/>
                </a:solidFill>
                <a:latin typeface="+mj-lt"/>
                <a:ea typeface="Times New Roman" panose="02020603050405020304" pitchFamily="18" charset="0"/>
                <a:cs typeface="Times New Roman" panose="02020603050405020304" pitchFamily="18" charset="0"/>
              </a:rPr>
              <a:t>Asthma reduction programs </a:t>
            </a:r>
            <a:endParaRPr lang="en-US" sz="1600" dirty="0">
              <a:latin typeface="+mj-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solidFill>
                  <a:srgbClr val="000000"/>
                </a:solidFill>
                <a:latin typeface="+mj-lt"/>
                <a:ea typeface="Times New Roman" panose="02020603050405020304" pitchFamily="18" charset="0"/>
                <a:cs typeface="Times New Roman" panose="02020603050405020304" pitchFamily="18" charset="0"/>
              </a:rPr>
              <a:t>Increase in prenatal programs and screenings to improve outcomes </a:t>
            </a:r>
            <a:endParaRPr lang="en-US"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700718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Frame Factors</a:t>
            </a:r>
          </a:p>
        </p:txBody>
      </p:sp>
      <p:sp>
        <p:nvSpPr>
          <p:cNvPr id="3" name="Content Placeholder 2"/>
          <p:cNvSpPr>
            <a:spLocks noGrp="1"/>
          </p:cNvSpPr>
          <p:nvPr>
            <p:ph idx="1"/>
          </p:nvPr>
        </p:nvSpPr>
        <p:spPr>
          <a:xfrm>
            <a:off x="0" y="2188029"/>
            <a:ext cx="9802622" cy="4250871"/>
          </a:xfrm>
        </p:spPr>
        <p:txBody>
          <a:bodyPr>
            <a:normAutofit fontScale="92500" lnSpcReduction="10000"/>
          </a:bodyPr>
          <a:lstStyle/>
          <a:p>
            <a:pPr lvl="0" fontAlgn="base"/>
            <a:r>
              <a:rPr lang="en-US" dirty="0"/>
              <a:t>Princeton University has a well established reputation in academics </a:t>
            </a:r>
            <a:endParaRPr lang="en-US" sz="2000" dirty="0"/>
          </a:p>
          <a:p>
            <a:pPr lvl="0" fontAlgn="base"/>
            <a:r>
              <a:rPr lang="en-US" dirty="0"/>
              <a:t>Excellent transportation infrastructure (Greater Mercer County Health Partnership, 2012) </a:t>
            </a:r>
            <a:endParaRPr lang="en-US" sz="2000" dirty="0"/>
          </a:p>
          <a:p>
            <a:pPr lvl="0" fontAlgn="base"/>
            <a:r>
              <a:rPr lang="en-US" dirty="0"/>
              <a:t>The demand for RNs for show a projective growth to 2,897,000 by 2025 which is a 21% increase (Greater Mercer County Health Partnership, 2012).</a:t>
            </a:r>
            <a:endParaRPr lang="en-US" sz="2000" dirty="0"/>
          </a:p>
          <a:p>
            <a:pPr lvl="0" fontAlgn="base"/>
            <a:r>
              <a:rPr lang="en-US" dirty="0"/>
              <a:t>New graduates that enter the workforce continue to grow substantially from 68,000 in 2011 to 150,000 annually in 2012 and 2013 (Greater Mercer County Health Partnership, 2012).</a:t>
            </a:r>
            <a:endParaRPr lang="en-US" sz="2000" dirty="0"/>
          </a:p>
          <a:p>
            <a:pPr lvl="0" fontAlgn="base"/>
            <a:r>
              <a:rPr lang="en-US" dirty="0"/>
              <a:t>8 hospitals are within Mercer County (New Jersey Hospital Association, 2016)</a:t>
            </a:r>
          </a:p>
          <a:p>
            <a:pPr lvl="0" fontAlgn="base"/>
            <a:r>
              <a:rPr lang="en-US" dirty="0"/>
              <a:t>Currently a shortage of qualified nursing faculty in NJ (Gerolamo, Overcash, McGovern, Roemer &amp; Blakewell-Sachs, 2011).</a:t>
            </a:r>
          </a:p>
          <a:p>
            <a:pPr lvl="0" fontAlgn="base"/>
            <a:endParaRPr lang="en-US" sz="2000" dirty="0"/>
          </a:p>
          <a:p>
            <a:endParaRPr lang="en-US" dirty="0"/>
          </a:p>
        </p:txBody>
      </p:sp>
    </p:spTree>
    <p:extLst>
      <p:ext uri="{BB962C8B-B14F-4D97-AF65-F5344CB8AC3E}">
        <p14:creationId xmlns:p14="http://schemas.microsoft.com/office/powerpoint/2010/main" xmlns="" val="3048064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a:t>
            </a:r>
          </a:p>
        </p:txBody>
      </p:sp>
      <p:graphicFrame>
        <p:nvGraphicFramePr>
          <p:cNvPr id="4" name="Content Placeholder 3">
            <a:extLst>
              <a:ext uri="{FF2B5EF4-FFF2-40B4-BE49-F238E27FC236}">
                <a16:creationId xmlns:a16="http://schemas.microsoft.com/office/drawing/2014/main" xmlns="" id="{8BC141C3-577F-46EB-97ED-1B679427FE9A}"/>
              </a:ext>
            </a:extLst>
          </p:cNvPr>
          <p:cNvGraphicFramePr>
            <a:graphicFrameLocks noGrp="1"/>
          </p:cNvGraphicFramePr>
          <p:nvPr>
            <p:ph idx="1"/>
            <p:extLst>
              <p:ext uri="{D42A27DB-BD31-4B8C-83A1-F6EECF244321}">
                <p14:modId xmlns:p14="http://schemas.microsoft.com/office/powerpoint/2010/main" xmlns="" val="1925690868"/>
              </p:ext>
            </p:extLst>
          </p:nvPr>
        </p:nvGraphicFramePr>
        <p:xfrm>
          <a:off x="681038" y="2336800"/>
          <a:ext cx="9613900" cy="35988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161401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Frame Factors</a:t>
            </a:r>
          </a:p>
        </p:txBody>
      </p:sp>
      <p:sp>
        <p:nvSpPr>
          <p:cNvPr id="3" name="Content Placeholder 2"/>
          <p:cNvSpPr>
            <a:spLocks noGrp="1"/>
          </p:cNvSpPr>
          <p:nvPr>
            <p:ph idx="1"/>
          </p:nvPr>
        </p:nvSpPr>
        <p:spPr>
          <a:xfrm>
            <a:off x="680321" y="2336872"/>
            <a:ext cx="10172736" cy="4406827"/>
          </a:xfrm>
        </p:spPr>
        <p:txBody>
          <a:bodyPr>
            <a:normAutofit/>
          </a:bodyPr>
          <a:lstStyle/>
          <a:p>
            <a:pPr lvl="0" fontAlgn="base"/>
            <a:r>
              <a:rPr lang="en-US" dirty="0"/>
              <a:t>Established science curriculum (Princeton University, 2016)</a:t>
            </a:r>
            <a:endParaRPr lang="en-US" sz="2000" dirty="0"/>
          </a:p>
          <a:p>
            <a:pPr lvl="0" fontAlgn="base"/>
            <a:r>
              <a:rPr lang="en-US" dirty="0"/>
              <a:t>Student support services in place</a:t>
            </a:r>
            <a:endParaRPr lang="en-US" sz="2000" dirty="0"/>
          </a:p>
          <a:p>
            <a:pPr lvl="1" fontAlgn="base"/>
            <a:r>
              <a:rPr lang="en-US" dirty="0"/>
              <a:t>Computer/writing labs (Princeton University, 2016)</a:t>
            </a:r>
            <a:endParaRPr lang="en-US" sz="1800" dirty="0"/>
          </a:p>
          <a:p>
            <a:pPr lvl="1" fontAlgn="base"/>
            <a:r>
              <a:rPr lang="en-US" dirty="0"/>
              <a:t>Library (Princeton University, 2016)</a:t>
            </a:r>
            <a:endParaRPr lang="en-US" sz="1800" dirty="0"/>
          </a:p>
          <a:p>
            <a:pPr lvl="1" fontAlgn="base"/>
            <a:r>
              <a:rPr lang="en-US" dirty="0"/>
              <a:t>Research (Princeton University, 2016)</a:t>
            </a:r>
            <a:endParaRPr lang="en-US" sz="1800" dirty="0"/>
          </a:p>
          <a:p>
            <a:pPr lvl="1" fontAlgn="base"/>
            <a:r>
              <a:rPr lang="en-US" dirty="0"/>
              <a:t>Academic advisors (Princeton University, 2016)</a:t>
            </a:r>
            <a:endParaRPr lang="en-US" sz="1800" dirty="0"/>
          </a:p>
          <a:p>
            <a:pPr lvl="0" fontAlgn="base"/>
            <a:r>
              <a:rPr lang="en-US" dirty="0"/>
              <a:t>Reputable financial aid record (Princeton University, 2016)</a:t>
            </a:r>
            <a:endParaRPr lang="en-US" sz="2000" dirty="0"/>
          </a:p>
          <a:p>
            <a:pPr lvl="0" fontAlgn="base"/>
            <a:r>
              <a:rPr lang="en-US" dirty="0"/>
              <a:t>Commuting and on campus accommodations (Princeton University, 2016)</a:t>
            </a:r>
            <a:endParaRPr lang="en-US" sz="2000" dirty="0"/>
          </a:p>
          <a:p>
            <a:pPr lvl="0" fontAlgn="base"/>
            <a:r>
              <a:rPr lang="en-US" dirty="0"/>
              <a:t>Diversity of student population (Princeton University, 2016)</a:t>
            </a:r>
            <a:endParaRPr lang="en-US" sz="2000" dirty="0"/>
          </a:p>
          <a:p>
            <a:endParaRPr lang="en-US" dirty="0"/>
          </a:p>
        </p:txBody>
      </p:sp>
    </p:spTree>
    <p:extLst>
      <p:ext uri="{BB962C8B-B14F-4D97-AF65-F5344CB8AC3E}">
        <p14:creationId xmlns:p14="http://schemas.microsoft.com/office/powerpoint/2010/main" xmlns="" val="508950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Program</a:t>
            </a:r>
          </a:p>
        </p:txBody>
      </p:sp>
      <p:sp>
        <p:nvSpPr>
          <p:cNvPr id="3" name="Content Placeholder 2"/>
          <p:cNvSpPr>
            <a:spLocks noGrp="1"/>
          </p:cNvSpPr>
          <p:nvPr>
            <p:ph idx="1"/>
          </p:nvPr>
        </p:nvSpPr>
        <p:spPr/>
        <p:txBody>
          <a:bodyPr>
            <a:normAutofit fontScale="92500" lnSpcReduction="10000"/>
          </a:bodyPr>
          <a:lstStyle/>
          <a:p>
            <a:r>
              <a:rPr lang="en-US" dirty="0"/>
              <a:t>Four year, traditional Bachelor of Science in Nursing program </a:t>
            </a:r>
          </a:p>
          <a:p>
            <a:r>
              <a:rPr lang="en-US" dirty="0"/>
              <a:t>High caliber program </a:t>
            </a:r>
          </a:p>
          <a:p>
            <a:r>
              <a:rPr lang="en-US" dirty="0"/>
              <a:t>Education in the sciences (Chemistry, Anatomy and Physiology, Microbiology), the foundations of nursing (Health Assessment, Pathophysiology, Pharmacology), and liberal arts education (English, Sociology, Psychology). </a:t>
            </a:r>
          </a:p>
          <a:p>
            <a:r>
              <a:rPr lang="en-US" dirty="0"/>
              <a:t>Education delivered through multiple means including didactic, simulation, online, and clinical experiences. After completing this program, students would be prepared to provide quality nursing care for patients throughout the lifespan, while relying on critical thinking and evidence based care (Keating, 2016). </a:t>
            </a:r>
          </a:p>
          <a:p>
            <a:endParaRPr lang="en-US" dirty="0"/>
          </a:p>
        </p:txBody>
      </p:sp>
    </p:spTree>
    <p:extLst>
      <p:ext uri="{BB962C8B-B14F-4D97-AF65-F5344CB8AC3E}">
        <p14:creationId xmlns:p14="http://schemas.microsoft.com/office/powerpoint/2010/main" xmlns="" val="287975659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991</Words>
  <Application/>
  <PresentationFormat>Custom</PresentationFormat>
  <Paragraphs>195</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Berlin</vt:lpstr>
      <vt:lpstr>Princeton University</vt:lpstr>
      <vt:lpstr>Introduction</vt:lpstr>
      <vt:lpstr>Princeton University  </vt:lpstr>
      <vt:lpstr>Princeton University</vt:lpstr>
      <vt:lpstr>Princeton, New Jersey- Mercer County</vt:lpstr>
      <vt:lpstr>External Frame Factors</vt:lpstr>
      <vt:lpstr>Demographics</vt:lpstr>
      <vt:lpstr>Internal Frame Factors</vt:lpstr>
      <vt:lpstr>Proposed Program</vt:lpstr>
      <vt:lpstr>Overarching Theories and Frameworks</vt:lpstr>
      <vt:lpstr>Overarching Theories and Framework</vt:lpstr>
      <vt:lpstr>Curriculum  Design</vt:lpstr>
      <vt:lpstr>Plan of Study</vt:lpstr>
      <vt:lpstr>Master Plan - Evaluation</vt:lpstr>
      <vt:lpstr>Evaluation</vt:lpstr>
      <vt:lpstr>Evaluation</vt:lpstr>
      <vt:lpstr>References</vt:lpstr>
      <vt:lpstr>References</vt:lpstr>
    </vt:vector>
  </TitlesOfParts>
  <LinksUpToDate>false</LinksUpToDate>
  <SharedDoc>false</SharedDoc>
  <HyperlinksChanged>false</HyperlinksChanged>
  <AppVersion>12.0000</AppVersion>
  <Company/>
  <Manager/>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revision>0</revision>
</coreProperties>
</file>