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263" r:id="rId5"/>
    <p:sldId id="264" r:id="rId6"/>
    <p:sldId id="267" r:id="rId7"/>
    <p:sldId id="258" r:id="rId8"/>
    <p:sldId id="262" r:id="rId9"/>
    <p:sldId id="259" r:id="rId10"/>
    <p:sldId id="265" r:id="rId11"/>
    <p:sldId id="269" r:id="rId12"/>
    <p:sldId id="266" r:id="rId13"/>
    <p:sldId id="268" r:id="rId14"/>
    <p:sldId id="260" r:id="rId15"/>
    <p:sldId id="271" r:id="rId16"/>
    <p:sldId id="270"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52"/>
    <p:restoredTop sz="94589"/>
  </p:normalViewPr>
  <p:slideViewPr>
    <p:cSldViewPr snapToGrid="0" snapToObjects="1">
      <p:cViewPr>
        <p:scale>
          <a:sx n="67" d="100"/>
          <a:sy n="67" d="100"/>
        </p:scale>
        <p:origin x="848" y="448"/>
      </p:cViewPr>
      <p:guideLst/>
    </p:cSldViewPr>
  </p:slideViewPr>
  <p:notesTextViewPr>
    <p:cViewPr>
      <p:scale>
        <a:sx n="1" d="1"/>
        <a:sy n="1" d="1"/>
      </p:scale>
      <p:origin x="0" y="0"/>
    </p:cViewPr>
  </p:notesText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presProps" Target="presProps.xml"/>
  <Relationship Id="rId21" Type="http://schemas.openxmlformats.org/officeDocument/2006/relationships/viewProps" Target="viewProps.xml"/>
  <Relationship Id="rId22" Type="http://schemas.openxmlformats.org/officeDocument/2006/relationships/theme" Target="theme/theme1.xml"/>
  <Relationship Id="rId23"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9154B4-7188-594E-9103-9FA21C088250}" type="datetimeFigureOut">
              <a:rPr lang="en-US" smtClean="0"/>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C6FF4-95CC-A94A-AB5A-9136DD082079}" type="slidenum">
              <a:rPr lang="en-US" smtClean="0"/>
              <a:t>‹#›</a:t>
            </a:fld>
            <a:endParaRPr lang="en-US"/>
          </a:p>
        </p:txBody>
      </p:sp>
    </p:spTree>
    <p:extLst>
      <p:ext uri="{BB962C8B-B14F-4D97-AF65-F5344CB8AC3E}">
        <p14:creationId xmlns:p14="http://schemas.microsoft.com/office/powerpoint/2010/main" val="1114554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9154B4-7188-594E-9103-9FA21C088250}" type="datetimeFigureOut">
              <a:rPr lang="en-US" smtClean="0"/>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C6FF4-95CC-A94A-AB5A-9136DD082079}" type="slidenum">
              <a:rPr lang="en-US" smtClean="0"/>
              <a:t>‹#›</a:t>
            </a:fld>
            <a:endParaRPr lang="en-US"/>
          </a:p>
        </p:txBody>
      </p:sp>
    </p:spTree>
    <p:extLst>
      <p:ext uri="{BB962C8B-B14F-4D97-AF65-F5344CB8AC3E}">
        <p14:creationId xmlns:p14="http://schemas.microsoft.com/office/powerpoint/2010/main" val="1133151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9154B4-7188-594E-9103-9FA21C088250}" type="datetimeFigureOut">
              <a:rPr lang="en-US" smtClean="0"/>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C6FF4-95CC-A94A-AB5A-9136DD082079}" type="slidenum">
              <a:rPr lang="en-US" smtClean="0"/>
              <a:t>‹#›</a:t>
            </a:fld>
            <a:endParaRPr lang="en-US"/>
          </a:p>
        </p:txBody>
      </p:sp>
    </p:spTree>
    <p:extLst>
      <p:ext uri="{BB962C8B-B14F-4D97-AF65-F5344CB8AC3E}">
        <p14:creationId xmlns:p14="http://schemas.microsoft.com/office/powerpoint/2010/main" val="999640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9154B4-7188-594E-9103-9FA21C088250}" type="datetimeFigureOut">
              <a:rPr lang="en-US" smtClean="0"/>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C6FF4-95CC-A94A-AB5A-9136DD082079}" type="slidenum">
              <a:rPr lang="en-US" smtClean="0"/>
              <a:t>‹#›</a:t>
            </a:fld>
            <a:endParaRPr lang="en-US"/>
          </a:p>
        </p:txBody>
      </p:sp>
    </p:spTree>
    <p:extLst>
      <p:ext uri="{BB962C8B-B14F-4D97-AF65-F5344CB8AC3E}">
        <p14:creationId xmlns:p14="http://schemas.microsoft.com/office/powerpoint/2010/main" val="1942893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9154B4-7188-594E-9103-9FA21C088250}" type="datetimeFigureOut">
              <a:rPr lang="en-US" smtClean="0"/>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C6FF4-95CC-A94A-AB5A-9136DD082079}" type="slidenum">
              <a:rPr lang="en-US" smtClean="0"/>
              <a:t>‹#›</a:t>
            </a:fld>
            <a:endParaRPr lang="en-US"/>
          </a:p>
        </p:txBody>
      </p:sp>
    </p:spTree>
    <p:extLst>
      <p:ext uri="{BB962C8B-B14F-4D97-AF65-F5344CB8AC3E}">
        <p14:creationId xmlns:p14="http://schemas.microsoft.com/office/powerpoint/2010/main" val="557642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9154B4-7188-594E-9103-9FA21C088250}" type="datetimeFigureOut">
              <a:rPr lang="en-US" smtClean="0"/>
              <a:t>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C6FF4-95CC-A94A-AB5A-9136DD082079}" type="slidenum">
              <a:rPr lang="en-US" smtClean="0"/>
              <a:t>‹#›</a:t>
            </a:fld>
            <a:endParaRPr lang="en-US"/>
          </a:p>
        </p:txBody>
      </p:sp>
    </p:spTree>
    <p:extLst>
      <p:ext uri="{BB962C8B-B14F-4D97-AF65-F5344CB8AC3E}">
        <p14:creationId xmlns:p14="http://schemas.microsoft.com/office/powerpoint/2010/main" val="677836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9154B4-7188-594E-9103-9FA21C088250}" type="datetimeFigureOut">
              <a:rPr lang="en-US" smtClean="0"/>
              <a:t>11/7/16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1C6FF4-95CC-A94A-AB5A-9136DD082079}" type="slidenum">
              <a:rPr lang="en-US" smtClean="0"/>
              <a:t>‹#›</a:t>
            </a:fld>
            <a:endParaRPr lang="en-US"/>
          </a:p>
        </p:txBody>
      </p:sp>
    </p:spTree>
    <p:extLst>
      <p:ext uri="{BB962C8B-B14F-4D97-AF65-F5344CB8AC3E}">
        <p14:creationId xmlns:p14="http://schemas.microsoft.com/office/powerpoint/2010/main" val="1762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9154B4-7188-594E-9103-9FA21C088250}" type="datetimeFigureOut">
              <a:rPr lang="en-US" smtClean="0"/>
              <a:t>11/7/16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1C6FF4-95CC-A94A-AB5A-9136DD082079}" type="slidenum">
              <a:rPr lang="en-US" smtClean="0"/>
              <a:t>‹#›</a:t>
            </a:fld>
            <a:endParaRPr lang="en-US"/>
          </a:p>
        </p:txBody>
      </p:sp>
    </p:spTree>
    <p:extLst>
      <p:ext uri="{BB962C8B-B14F-4D97-AF65-F5344CB8AC3E}">
        <p14:creationId xmlns:p14="http://schemas.microsoft.com/office/powerpoint/2010/main" val="1696982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154B4-7188-594E-9103-9FA21C088250}" type="datetimeFigureOut">
              <a:rPr lang="en-US" smtClean="0"/>
              <a:t>11/7/16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1C6FF4-95CC-A94A-AB5A-9136DD082079}" type="slidenum">
              <a:rPr lang="en-US" smtClean="0"/>
              <a:t>‹#›</a:t>
            </a:fld>
            <a:endParaRPr lang="en-US"/>
          </a:p>
        </p:txBody>
      </p:sp>
    </p:spTree>
    <p:extLst>
      <p:ext uri="{BB962C8B-B14F-4D97-AF65-F5344CB8AC3E}">
        <p14:creationId xmlns:p14="http://schemas.microsoft.com/office/powerpoint/2010/main" val="45841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9154B4-7188-594E-9103-9FA21C088250}" type="datetimeFigureOut">
              <a:rPr lang="en-US" smtClean="0"/>
              <a:t>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C6FF4-95CC-A94A-AB5A-9136DD082079}" type="slidenum">
              <a:rPr lang="en-US" smtClean="0"/>
              <a:t>‹#›</a:t>
            </a:fld>
            <a:endParaRPr lang="en-US"/>
          </a:p>
        </p:txBody>
      </p:sp>
    </p:spTree>
    <p:extLst>
      <p:ext uri="{BB962C8B-B14F-4D97-AF65-F5344CB8AC3E}">
        <p14:creationId xmlns:p14="http://schemas.microsoft.com/office/powerpoint/2010/main" val="1481364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9154B4-7188-594E-9103-9FA21C088250}" type="datetimeFigureOut">
              <a:rPr lang="en-US" smtClean="0"/>
              <a:t>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C6FF4-95CC-A94A-AB5A-9136DD082079}" type="slidenum">
              <a:rPr lang="en-US" smtClean="0"/>
              <a:t>‹#›</a:t>
            </a:fld>
            <a:endParaRPr lang="en-US"/>
          </a:p>
        </p:txBody>
      </p:sp>
    </p:spTree>
    <p:extLst>
      <p:ext uri="{BB962C8B-B14F-4D97-AF65-F5344CB8AC3E}">
        <p14:creationId xmlns:p14="http://schemas.microsoft.com/office/powerpoint/2010/main" val="1514946110"/>
      </p:ext>
    </p:extLst>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154B4-7188-594E-9103-9FA21C088250}" type="datetimeFigureOut">
              <a:rPr lang="en-US" smtClean="0"/>
              <a:t>11/7/16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C6FF4-95CC-A94A-AB5A-9136DD082079}" type="slidenum">
              <a:rPr lang="en-US" smtClean="0"/>
              <a:t>‹#›</a:t>
            </a:fld>
            <a:endParaRPr lang="en-US"/>
          </a:p>
        </p:txBody>
      </p:sp>
    </p:spTree>
    <p:extLst>
      <p:ext uri="{BB962C8B-B14F-4D97-AF65-F5344CB8AC3E}">
        <p14:creationId xmlns:p14="http://schemas.microsoft.com/office/powerpoint/2010/main" val="3724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1.tiff"/>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81891"/>
            <a:ext cx="9144000" cy="2928072"/>
          </a:xfrm>
        </p:spPr>
        <p:txBody>
          <a:bodyPr>
            <a:normAutofit fontScale="90000"/>
          </a:bodyPr>
          <a:lstStyle/>
          <a:p>
            <a:r>
              <a:rPr lang="en-US" dirty="0" smtClean="0"/>
              <a:t>Style and Cultural Construction</a:t>
            </a:r>
            <a:br>
              <a:rPr lang="en-US" dirty="0" smtClean="0"/>
            </a:br>
            <a:r>
              <a:rPr lang="en-US" dirty="0" smtClean="0"/>
              <a:t/>
            </a:r>
            <a:br>
              <a:rPr lang="en-US" dirty="0" smtClean="0"/>
            </a:br>
            <a:r>
              <a:rPr lang="en-US" dirty="0" smtClean="0"/>
              <a:t> </a:t>
            </a:r>
            <a:br>
              <a:rPr lang="en-US" dirty="0" smtClean="0"/>
            </a:br>
            <a:endParaRPr lang="en-US" dirty="0"/>
          </a:p>
        </p:txBody>
      </p:sp>
      <p:pic>
        <p:nvPicPr>
          <p:cNvPr id="4" name="Picture 3"/>
          <p:cNvPicPr>
            <a:picLocks noChangeAspect="1"/>
          </p:cNvPicPr>
          <p:nvPr/>
        </p:nvPicPr>
        <p:blipFill>
          <a:blip r:embed="rId2"/>
          <a:stretch>
            <a:fillRect/>
          </a:stretch>
        </p:blipFill>
        <p:spPr>
          <a:xfrm>
            <a:off x="2509651" y="1369381"/>
            <a:ext cx="7172698" cy="4784133"/>
          </a:xfrm>
          <a:prstGeom prst="rect">
            <a:avLst/>
          </a:prstGeom>
        </p:spPr>
      </p:pic>
      <p:sp>
        <p:nvSpPr>
          <p:cNvPr id="5" name="TextBox 4"/>
          <p:cNvSpPr txBox="1"/>
          <p:nvPr/>
        </p:nvSpPr>
        <p:spPr>
          <a:xfrm>
            <a:off x="2398816" y="6258296"/>
            <a:ext cx="7283533" cy="369332"/>
          </a:xfrm>
          <a:prstGeom prst="rect">
            <a:avLst/>
          </a:prstGeom>
          <a:noFill/>
        </p:spPr>
        <p:txBody>
          <a:bodyPr wrap="square" rtlCol="0">
            <a:spAutoFit/>
          </a:bodyPr>
          <a:lstStyle/>
          <a:p>
            <a:r>
              <a:rPr lang="en-US" dirty="0" smtClean="0"/>
              <a:t>A </a:t>
            </a:r>
            <a:r>
              <a:rPr lang="en-US" dirty="0" err="1"/>
              <a:t>S</a:t>
            </a:r>
            <a:r>
              <a:rPr lang="en-US" dirty="0" err="1" smtClean="0"/>
              <a:t>apeur</a:t>
            </a:r>
            <a:r>
              <a:rPr lang="en-US" dirty="0" smtClean="0"/>
              <a:t> in Kinshasa. </a:t>
            </a:r>
            <a:endParaRPr lang="en-US" dirty="0"/>
          </a:p>
        </p:txBody>
      </p:sp>
    </p:spTree>
    <p:extLst>
      <p:ext uri="{BB962C8B-B14F-4D97-AF65-F5344CB8AC3E}">
        <p14:creationId xmlns:p14="http://schemas.microsoft.com/office/powerpoint/2010/main" val="1964641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Discourse and Identity.</a:t>
            </a:r>
            <a:endParaRPr lang="en-US" dirty="0"/>
          </a:p>
        </p:txBody>
      </p:sp>
      <p:sp>
        <p:nvSpPr>
          <p:cNvPr id="3" name="Content Placeholder 2"/>
          <p:cNvSpPr>
            <a:spLocks noGrp="1"/>
          </p:cNvSpPr>
          <p:nvPr>
            <p:ph idx="1"/>
          </p:nvPr>
        </p:nvSpPr>
        <p:spPr/>
        <p:txBody>
          <a:bodyPr>
            <a:normAutofit lnSpcReduction="10000"/>
          </a:bodyPr>
          <a:lstStyle/>
          <a:p>
            <a:r>
              <a:rPr lang="en-US" dirty="0" smtClean="0"/>
              <a:t>If discourses define social categories like race and individuals have identity based on membership in social categories, how do people have any</a:t>
            </a:r>
            <a:r>
              <a:rPr lang="en-US" u="sng" dirty="0" smtClean="0"/>
              <a:t> freedom </a:t>
            </a:r>
            <a:r>
              <a:rPr lang="en-US" dirty="0" smtClean="0"/>
              <a:t>to define themselves?</a:t>
            </a:r>
          </a:p>
          <a:p>
            <a:endParaRPr lang="en-US" dirty="0" smtClean="0"/>
          </a:p>
          <a:p>
            <a:r>
              <a:rPr lang="en-US" dirty="0" err="1" smtClean="0"/>
              <a:t>Bucholtz</a:t>
            </a:r>
            <a:r>
              <a:rPr lang="en-US" dirty="0" smtClean="0"/>
              <a:t>: </a:t>
            </a:r>
          </a:p>
          <a:p>
            <a:r>
              <a:rPr lang="en-US" dirty="0" smtClean="0"/>
              <a:t>“Individuals do not passively inhabit identity categories to which they have been assigned.”</a:t>
            </a:r>
          </a:p>
          <a:p>
            <a:endParaRPr lang="en-US" dirty="0"/>
          </a:p>
          <a:p>
            <a:r>
              <a:rPr lang="en-US" dirty="0" smtClean="0"/>
              <a:t>“Identities are not merely a matter of individual psychology. They are fundamentally the outcome of social practice and social interaction.”</a:t>
            </a:r>
          </a:p>
          <a:p>
            <a:endParaRPr lang="en-US" dirty="0"/>
          </a:p>
          <a:p>
            <a:endParaRPr lang="en-US" dirty="0"/>
          </a:p>
        </p:txBody>
      </p:sp>
    </p:spTree>
    <p:extLst>
      <p:ext uri="{BB962C8B-B14F-4D97-AF65-F5344CB8AC3E}">
        <p14:creationId xmlns:p14="http://schemas.microsoft.com/office/powerpoint/2010/main" val="130995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through Interaction</a:t>
            </a:r>
            <a:endParaRPr lang="en-US" dirty="0"/>
          </a:p>
        </p:txBody>
      </p:sp>
      <p:sp>
        <p:nvSpPr>
          <p:cNvPr id="3" name="Content Placeholder 2"/>
          <p:cNvSpPr>
            <a:spLocks noGrp="1"/>
          </p:cNvSpPr>
          <p:nvPr>
            <p:ph idx="1"/>
          </p:nvPr>
        </p:nvSpPr>
        <p:spPr/>
        <p:txBody>
          <a:bodyPr/>
          <a:lstStyle/>
          <a:p>
            <a:r>
              <a:rPr lang="en-US" dirty="0" smtClean="0"/>
              <a:t>What does it mean to say that it is through interaction with others that “identities become evident and consequential, to oneself as well as to others” (p. 2)?</a:t>
            </a:r>
          </a:p>
          <a:p>
            <a:endParaRPr lang="en-US" dirty="0"/>
          </a:p>
          <a:p>
            <a:r>
              <a:rPr lang="en-US" dirty="0" smtClean="0"/>
              <a:t>“An individual’s own identity is shaped by how one interprets the identities of others, and an individual’s self-presentation may be quite different from how she or he is interpreted by others.”</a:t>
            </a:r>
          </a:p>
          <a:p>
            <a:endParaRPr lang="en-US" dirty="0"/>
          </a:p>
          <a:p>
            <a:r>
              <a:rPr lang="en-US" dirty="0" smtClean="0"/>
              <a:t>Why does it matter how other people see us?</a:t>
            </a:r>
            <a:endParaRPr lang="en-US" dirty="0"/>
          </a:p>
        </p:txBody>
      </p:sp>
    </p:spTree>
    <p:extLst>
      <p:ext uri="{BB962C8B-B14F-4D97-AF65-F5344CB8AC3E}">
        <p14:creationId xmlns:p14="http://schemas.microsoft.com/office/powerpoint/2010/main" val="1421755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90000"/>
              </a:lnSpc>
              <a:spcBef>
                <a:spcPct val="0"/>
              </a:spcBef>
            </a:pPr>
            <a:r>
              <a:rPr lang="en-US" sz="4400" dirty="0" smtClean="0"/>
              <a:t>Identity Work</a:t>
            </a:r>
            <a:endParaRPr lang="en-US" sz="4400" dirty="0"/>
          </a:p>
        </p:txBody>
      </p:sp>
      <p:sp>
        <p:nvSpPr>
          <p:cNvPr id="3" name="Content Placeholder 2"/>
          <p:cNvSpPr>
            <a:spLocks noGrp="1"/>
          </p:cNvSpPr>
          <p:nvPr>
            <p:ph idx="1"/>
          </p:nvPr>
        </p:nvSpPr>
        <p:spPr/>
        <p:txBody>
          <a:bodyPr>
            <a:normAutofit lnSpcReduction="10000"/>
          </a:bodyPr>
          <a:lstStyle/>
          <a:p>
            <a:r>
              <a:rPr lang="en-US" dirty="0" smtClean="0"/>
              <a:t>Identity is negotiated in interaction with other people, but always with reference to social categories and discourses. </a:t>
            </a:r>
          </a:p>
          <a:p>
            <a:endParaRPr lang="en-US" dirty="0"/>
          </a:p>
          <a:p>
            <a:r>
              <a:rPr lang="en-US" dirty="0" smtClean="0"/>
              <a:t>Language is the primary means by which we absorb cultural discourses </a:t>
            </a:r>
            <a:r>
              <a:rPr lang="en-US" b="1" dirty="0" smtClean="0"/>
              <a:t>and</a:t>
            </a:r>
            <a:r>
              <a:rPr lang="en-US" dirty="0" smtClean="0"/>
              <a:t> by which we negotiate, navigate and contest them. </a:t>
            </a:r>
          </a:p>
          <a:p>
            <a:endParaRPr lang="en-US" dirty="0"/>
          </a:p>
          <a:p>
            <a:r>
              <a:rPr lang="en-US" dirty="0" smtClean="0"/>
              <a:t>Language </a:t>
            </a:r>
            <a:r>
              <a:rPr lang="en-US" b="1" dirty="0" smtClean="0"/>
              <a:t>both</a:t>
            </a:r>
            <a:r>
              <a:rPr lang="en-US" dirty="0" smtClean="0"/>
              <a:t> constrains our identities and give us the tools to do “identity work”</a:t>
            </a:r>
          </a:p>
          <a:p>
            <a:pPr lvl="1"/>
            <a:r>
              <a:rPr lang="en-US" dirty="0" smtClean="0"/>
              <a:t>E.g. Damien in </a:t>
            </a:r>
            <a:r>
              <a:rPr lang="en-US" dirty="0" err="1" smtClean="0"/>
              <a:t>Bucholtz</a:t>
            </a:r>
            <a:r>
              <a:rPr lang="en-US" dirty="0" smtClean="0"/>
              <a:t>, pp. 1-2: uses silence on the question of his racial identity to gain the freedom to define himself. </a:t>
            </a:r>
          </a:p>
          <a:p>
            <a:endParaRPr lang="en-US" dirty="0" smtClean="0"/>
          </a:p>
          <a:p>
            <a:endParaRPr lang="en-US" dirty="0" smtClean="0"/>
          </a:p>
        </p:txBody>
      </p:sp>
    </p:spTree>
    <p:extLst>
      <p:ext uri="{BB962C8B-B14F-4D97-AF65-F5344CB8AC3E}">
        <p14:creationId xmlns:p14="http://schemas.microsoft.com/office/powerpoint/2010/main" val="780687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Work</a:t>
            </a:r>
            <a:endParaRPr lang="en-US" dirty="0"/>
          </a:p>
        </p:txBody>
      </p:sp>
      <p:sp>
        <p:nvSpPr>
          <p:cNvPr id="3" name="Content Placeholder 2"/>
          <p:cNvSpPr>
            <a:spLocks noGrp="1"/>
          </p:cNvSpPr>
          <p:nvPr>
            <p:ph idx="1"/>
          </p:nvPr>
        </p:nvSpPr>
        <p:spPr/>
        <p:txBody>
          <a:bodyPr/>
          <a:lstStyle/>
          <a:p>
            <a:r>
              <a:rPr lang="en-US" dirty="0" smtClean="0"/>
              <a:t>Hence </a:t>
            </a:r>
            <a:r>
              <a:rPr lang="en-US" dirty="0" err="1" smtClean="0"/>
              <a:t>Bucholtz</a:t>
            </a:r>
            <a:r>
              <a:rPr lang="en-US" dirty="0" smtClean="0"/>
              <a:t> speaks of “doing” rather than “being” identities (p. 7). </a:t>
            </a:r>
          </a:p>
          <a:p>
            <a:endParaRPr lang="en-US" dirty="0" smtClean="0"/>
          </a:p>
          <a:p>
            <a:endParaRPr lang="en-US" dirty="0" smtClean="0"/>
          </a:p>
          <a:p>
            <a:r>
              <a:rPr lang="en-US" dirty="0" smtClean="0"/>
              <a:t>Language “brings the social world into being.”</a:t>
            </a:r>
            <a:endParaRPr lang="en-US" dirty="0"/>
          </a:p>
        </p:txBody>
      </p:sp>
    </p:spTree>
    <p:extLst>
      <p:ext uri="{BB962C8B-B14F-4D97-AF65-F5344CB8AC3E}">
        <p14:creationId xmlns:p14="http://schemas.microsoft.com/office/powerpoint/2010/main" val="1480442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Cultural Construction of Whiteness</a:t>
            </a:r>
            <a:endParaRPr lang="en-US" dirty="0"/>
          </a:p>
        </p:txBody>
      </p:sp>
      <p:sp>
        <p:nvSpPr>
          <p:cNvPr id="3" name="Content Placeholder 2"/>
          <p:cNvSpPr>
            <a:spLocks noGrp="1"/>
          </p:cNvSpPr>
          <p:nvPr>
            <p:ph idx="1"/>
          </p:nvPr>
        </p:nvSpPr>
        <p:spPr/>
        <p:txBody>
          <a:bodyPr/>
          <a:lstStyle/>
          <a:p>
            <a:r>
              <a:rPr lang="en-US" dirty="0" smtClean="0"/>
              <a:t>Do white people have “a race” or “an ethnicity”?</a:t>
            </a:r>
          </a:p>
          <a:p>
            <a:endParaRPr lang="en-US" dirty="0"/>
          </a:p>
          <a:p>
            <a:r>
              <a:rPr lang="en-US" dirty="0" smtClean="0"/>
              <a:t>What does it mean to say that race/ethnicity optional for white people? </a:t>
            </a:r>
          </a:p>
          <a:p>
            <a:endParaRPr lang="en-US" dirty="0"/>
          </a:p>
          <a:p>
            <a:r>
              <a:rPr lang="en-US" dirty="0" err="1" smtClean="0"/>
              <a:t>Bucholtz</a:t>
            </a:r>
            <a:r>
              <a:rPr lang="en-US" dirty="0" smtClean="0"/>
              <a:t>: In a diverse school environment, white kids “confront race and especially their own whiteness... sometimes for the first time in their lives.” </a:t>
            </a:r>
          </a:p>
        </p:txBody>
      </p:sp>
    </p:spTree>
    <p:extLst>
      <p:ext uri="{BB962C8B-B14F-4D97-AF65-F5344CB8AC3E}">
        <p14:creationId xmlns:p14="http://schemas.microsoft.com/office/powerpoint/2010/main" val="1808058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Cultural Construction of Whiteness</a:t>
            </a:r>
            <a:endParaRPr lang="en-US" dirty="0"/>
          </a:p>
        </p:txBody>
      </p:sp>
      <p:sp>
        <p:nvSpPr>
          <p:cNvPr id="3" name="Content Placeholder 2"/>
          <p:cNvSpPr>
            <a:spLocks noGrp="1"/>
          </p:cNvSpPr>
          <p:nvPr>
            <p:ph idx="1"/>
          </p:nvPr>
        </p:nvSpPr>
        <p:spPr/>
        <p:txBody>
          <a:bodyPr/>
          <a:lstStyle/>
          <a:p>
            <a:r>
              <a:rPr lang="en-US" dirty="0" smtClean="0"/>
              <a:t>Race discourse exists all over the world (to varying degrees) but the U.S. version has some distinctive features. </a:t>
            </a:r>
          </a:p>
          <a:p>
            <a:pPr lvl="1"/>
            <a:r>
              <a:rPr lang="en-US" dirty="0" smtClean="0"/>
              <a:t>Race (and ethnicity) are </a:t>
            </a:r>
            <a:r>
              <a:rPr lang="en-US" b="1" dirty="0" smtClean="0">
                <a:solidFill>
                  <a:schemeClr val="accent1">
                    <a:lumMod val="50000"/>
                  </a:schemeClr>
                </a:solidFill>
              </a:rPr>
              <a:t>essentialist</a:t>
            </a:r>
            <a:r>
              <a:rPr lang="en-US" dirty="0" smtClean="0"/>
              <a:t>, meaning </a:t>
            </a:r>
            <a:r>
              <a:rPr lang="en-US" dirty="0"/>
              <a:t>r</a:t>
            </a:r>
            <a:r>
              <a:rPr lang="en-US" dirty="0" smtClean="0"/>
              <a:t>acial/ethnic populations are conceived as:</a:t>
            </a:r>
          </a:p>
          <a:p>
            <a:pPr lvl="2"/>
            <a:r>
              <a:rPr lang="en-US" dirty="0" smtClean="0"/>
              <a:t>Clearly delineated</a:t>
            </a:r>
          </a:p>
          <a:p>
            <a:pPr lvl="2"/>
            <a:r>
              <a:rPr lang="en-US" dirty="0" smtClean="0"/>
              <a:t>Internally homogenous</a:t>
            </a:r>
          </a:p>
          <a:p>
            <a:pPr lvl="2"/>
            <a:r>
              <a:rPr lang="en-US" dirty="0" smtClean="0"/>
              <a:t>Fundamentally different from each other</a:t>
            </a:r>
          </a:p>
          <a:p>
            <a:pPr lvl="1"/>
            <a:endParaRPr lang="en-US" dirty="0"/>
          </a:p>
          <a:p>
            <a:pPr lvl="1"/>
            <a:r>
              <a:rPr lang="en-US" dirty="0" smtClean="0"/>
              <a:t>Race discourse in the U.S. is heavily </a:t>
            </a:r>
            <a:r>
              <a:rPr lang="en-US" b="1" dirty="0" smtClean="0">
                <a:solidFill>
                  <a:schemeClr val="accent1">
                    <a:lumMod val="50000"/>
                  </a:schemeClr>
                </a:solidFill>
              </a:rPr>
              <a:t>binary</a:t>
            </a:r>
            <a:r>
              <a:rPr lang="en-US" dirty="0" smtClean="0"/>
              <a:t>: centers on the contrast between black and white, not on a range of racial categories (as in the Caribbean) or spectrum of degrees of lightness/darkness (as in South Asia). </a:t>
            </a:r>
          </a:p>
          <a:p>
            <a:pPr lvl="2"/>
            <a:endParaRPr lang="en-US" dirty="0"/>
          </a:p>
          <a:p>
            <a:pPr lvl="2"/>
            <a:endParaRPr lang="en-US" dirty="0" smtClean="0"/>
          </a:p>
        </p:txBody>
      </p:sp>
    </p:spTree>
    <p:extLst>
      <p:ext uri="{BB962C8B-B14F-4D97-AF65-F5344CB8AC3E}">
        <p14:creationId xmlns:p14="http://schemas.microsoft.com/office/powerpoint/2010/main" val="898417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Cultural Construction of Whiteness</a:t>
            </a:r>
            <a:endParaRPr lang="en-US" dirty="0"/>
          </a:p>
        </p:txBody>
      </p:sp>
      <p:sp>
        <p:nvSpPr>
          <p:cNvPr id="3" name="Content Placeholder 2"/>
          <p:cNvSpPr>
            <a:spLocks noGrp="1"/>
          </p:cNvSpPr>
          <p:nvPr>
            <p:ph idx="1"/>
          </p:nvPr>
        </p:nvSpPr>
        <p:spPr/>
        <p:txBody>
          <a:bodyPr/>
          <a:lstStyle/>
          <a:p>
            <a:r>
              <a:rPr lang="en-US" dirty="0" smtClean="0"/>
              <a:t>Linguistic marking/</a:t>
            </a:r>
            <a:r>
              <a:rPr lang="en-US" dirty="0" err="1" smtClean="0"/>
              <a:t>markedness</a:t>
            </a:r>
            <a:r>
              <a:rPr lang="en-US" dirty="0" smtClean="0"/>
              <a:t>: </a:t>
            </a:r>
            <a:r>
              <a:rPr lang="en-US" dirty="0" smtClean="0">
                <a:solidFill>
                  <a:schemeClr val="accent1">
                    <a:lumMod val="50000"/>
                  </a:schemeClr>
                </a:solidFill>
              </a:rPr>
              <a:t>marked</a:t>
            </a:r>
            <a:r>
              <a:rPr lang="en-US" dirty="0" smtClean="0"/>
              <a:t> and </a:t>
            </a:r>
            <a:r>
              <a:rPr lang="en-US" dirty="0" smtClean="0">
                <a:solidFill>
                  <a:schemeClr val="accent1">
                    <a:lumMod val="50000"/>
                  </a:schemeClr>
                </a:solidFill>
              </a:rPr>
              <a:t>unmarked</a:t>
            </a:r>
            <a:r>
              <a:rPr lang="en-US" dirty="0" smtClean="0"/>
              <a:t> categories. </a:t>
            </a:r>
          </a:p>
          <a:p>
            <a:pPr lvl="1"/>
            <a:r>
              <a:rPr lang="en-US" dirty="0" smtClean="0"/>
              <a:t>When two terms are conceived of in binary, oppositional fashion, one is generally the marked term and one the unmarked.</a:t>
            </a:r>
            <a:endParaRPr lang="en-US" dirty="0"/>
          </a:p>
          <a:p>
            <a:pPr lvl="2"/>
            <a:r>
              <a:rPr lang="en-US" dirty="0" smtClean="0"/>
              <a:t>The marked term stands out as different or unusual in relation to the marked term. </a:t>
            </a:r>
          </a:p>
          <a:p>
            <a:pPr lvl="1"/>
            <a:endParaRPr lang="en-US" dirty="0"/>
          </a:p>
          <a:p>
            <a:pPr lvl="2"/>
            <a:r>
              <a:rPr lang="en-US" dirty="0" smtClean="0"/>
              <a:t>The unmarked term is conceived as unremarkable, normal and </a:t>
            </a:r>
            <a:r>
              <a:rPr lang="en-US" i="1" dirty="0" smtClean="0"/>
              <a:t>normative</a:t>
            </a:r>
            <a:r>
              <a:rPr lang="en-US" dirty="0" smtClean="0"/>
              <a:t>.</a:t>
            </a:r>
          </a:p>
          <a:p>
            <a:pPr lvl="1"/>
            <a:endParaRPr lang="en-US" dirty="0" smtClean="0"/>
          </a:p>
          <a:p>
            <a:pPr lvl="1"/>
            <a:r>
              <a:rPr lang="en-US" dirty="0" smtClean="0"/>
              <a:t>E.g. </a:t>
            </a:r>
          </a:p>
          <a:p>
            <a:pPr lvl="2"/>
            <a:r>
              <a:rPr lang="en-US" dirty="0" smtClean="0"/>
              <a:t>Male &amp; Female (see also: lion/lioness BUT also cow/bull)</a:t>
            </a:r>
          </a:p>
          <a:p>
            <a:pPr lvl="2"/>
            <a:r>
              <a:rPr lang="en-US" dirty="0" smtClean="0"/>
              <a:t>Fair/unfair, normal/abnormal, happy/unhappy</a:t>
            </a:r>
          </a:p>
          <a:p>
            <a:pPr lvl="2"/>
            <a:r>
              <a:rPr lang="en-US" dirty="0" smtClean="0"/>
              <a:t>Black &amp; White (see </a:t>
            </a:r>
            <a:r>
              <a:rPr lang="en-US" dirty="0" err="1" smtClean="0"/>
              <a:t>markedness</a:t>
            </a:r>
            <a:r>
              <a:rPr lang="en-US" dirty="0" smtClean="0"/>
              <a:t> more in social situations</a:t>
            </a:r>
            <a:r>
              <a:rPr lang="is-IS" dirty="0" smtClean="0"/>
              <a:t>… )</a:t>
            </a:r>
            <a:endParaRPr lang="en-US" dirty="0" smtClean="0"/>
          </a:p>
          <a:p>
            <a:pPr lvl="2"/>
            <a:endParaRPr lang="en-US" dirty="0" smtClean="0"/>
          </a:p>
          <a:p>
            <a:pPr lvl="1"/>
            <a:endParaRPr lang="en-US" dirty="0"/>
          </a:p>
        </p:txBody>
      </p:sp>
    </p:spTree>
    <p:extLst>
      <p:ext uri="{BB962C8B-B14F-4D97-AF65-F5344CB8AC3E}">
        <p14:creationId xmlns:p14="http://schemas.microsoft.com/office/powerpoint/2010/main" val="1496172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Whiteness as Unmarked Category</a:t>
            </a:r>
            <a:endParaRPr lang="en-US" dirty="0"/>
          </a:p>
        </p:txBody>
      </p:sp>
      <p:sp>
        <p:nvSpPr>
          <p:cNvPr id="3" name="Content Placeholder 2"/>
          <p:cNvSpPr>
            <a:spLocks noGrp="1"/>
          </p:cNvSpPr>
          <p:nvPr>
            <p:ph idx="1"/>
          </p:nvPr>
        </p:nvSpPr>
        <p:spPr/>
        <p:txBody>
          <a:bodyPr/>
          <a:lstStyle/>
          <a:p>
            <a:r>
              <a:rPr lang="en-US" dirty="0" smtClean="0"/>
              <a:t>How do we talk about figures of authority/respect? </a:t>
            </a:r>
          </a:p>
          <a:p>
            <a:pPr lvl="1"/>
            <a:r>
              <a:rPr lang="en-US" dirty="0" smtClean="0"/>
              <a:t>“Doctor” vs. “Black doctor” (or “Woman Doctor”)</a:t>
            </a:r>
          </a:p>
          <a:p>
            <a:pPr lvl="1"/>
            <a:r>
              <a:rPr lang="en-US" dirty="0" smtClean="0"/>
              <a:t>“President” vs. “Black President” (or “Woman President”)</a:t>
            </a:r>
          </a:p>
          <a:p>
            <a:pPr lvl="2"/>
            <a:r>
              <a:rPr lang="en-US" dirty="0" smtClean="0"/>
              <a:t>The marked term stands out, is unusual, calls for specification or comment. </a:t>
            </a:r>
          </a:p>
          <a:p>
            <a:pPr lvl="1"/>
            <a:endParaRPr lang="en-US" dirty="0" smtClean="0"/>
          </a:p>
          <a:p>
            <a:pPr lvl="1"/>
            <a:endParaRPr lang="en-US" dirty="0" smtClean="0"/>
          </a:p>
          <a:p>
            <a:pPr lvl="1"/>
            <a:r>
              <a:rPr lang="en-US" dirty="0" smtClean="0"/>
              <a:t>On the other hand: “rapper” vs. ?; “thug” vs. ?</a:t>
            </a:r>
            <a:endParaRPr lang="en-US" dirty="0" smtClean="0"/>
          </a:p>
          <a:p>
            <a:endParaRPr lang="en-US" dirty="0"/>
          </a:p>
          <a:p>
            <a:r>
              <a:rPr lang="en-US" dirty="0" smtClean="0"/>
              <a:t>Whiteness as the norm in society generally, blackness as the exception. </a:t>
            </a:r>
          </a:p>
          <a:p>
            <a:pPr lvl="1"/>
            <a:endParaRPr lang="en-US" dirty="0"/>
          </a:p>
        </p:txBody>
      </p:sp>
    </p:spTree>
    <p:extLst>
      <p:ext uri="{BB962C8B-B14F-4D97-AF65-F5344CB8AC3E}">
        <p14:creationId xmlns:p14="http://schemas.microsoft.com/office/powerpoint/2010/main" val="828602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Cultural Construction of Whiteness</a:t>
            </a:r>
            <a:endParaRPr lang="en-US" dirty="0"/>
          </a:p>
        </p:txBody>
      </p:sp>
      <p:sp>
        <p:nvSpPr>
          <p:cNvPr id="3" name="Content Placeholder 2"/>
          <p:cNvSpPr>
            <a:spLocks noGrp="1"/>
          </p:cNvSpPr>
          <p:nvPr>
            <p:ph idx="1"/>
          </p:nvPr>
        </p:nvSpPr>
        <p:spPr/>
        <p:txBody>
          <a:bodyPr/>
          <a:lstStyle/>
          <a:p>
            <a:r>
              <a:rPr lang="en-US" dirty="0" smtClean="0"/>
              <a:t>The very normalness of whiteness leads to the impression that it has no content, no ethnicity or style of its own. </a:t>
            </a:r>
          </a:p>
          <a:p>
            <a:endParaRPr lang="en-US" dirty="0"/>
          </a:p>
          <a:p>
            <a:r>
              <a:rPr lang="en-US" dirty="0" smtClean="0"/>
              <a:t>In this sense, “blackness is crucial to the formation of whiteness” (p. 13). </a:t>
            </a:r>
          </a:p>
          <a:p>
            <a:pPr lvl="1"/>
            <a:r>
              <a:rPr lang="en-US" dirty="0" smtClean="0"/>
              <a:t>White people can define themselves either in opposition to or through association with blackness or particular features of blackness. </a:t>
            </a:r>
          </a:p>
          <a:p>
            <a:pPr lvl="2"/>
            <a:r>
              <a:rPr lang="en-US" dirty="0" smtClean="0"/>
              <a:t>White kids can be “edgy” or “street-savvy” or “cosmopolitan” through the adoption of black styles. </a:t>
            </a:r>
          </a:p>
          <a:p>
            <a:pPr lvl="3"/>
            <a:r>
              <a:rPr lang="en-US" dirty="0" smtClean="0"/>
              <a:t>White girls can be ”sassy” or “sexy” or “outspoken” by aligning themselves with black figures or using black styles; or can define themselves by avoiding black styles. See: “</a:t>
            </a:r>
            <a:r>
              <a:rPr lang="en-US" b="1" dirty="0" smtClean="0"/>
              <a:t>basic</a:t>
            </a:r>
            <a:r>
              <a:rPr lang="en-US" dirty="0" smtClean="0"/>
              <a:t>.”</a:t>
            </a:r>
          </a:p>
        </p:txBody>
      </p:sp>
    </p:spTree>
    <p:extLst>
      <p:ext uri="{BB962C8B-B14F-4D97-AF65-F5344CB8AC3E}">
        <p14:creationId xmlns:p14="http://schemas.microsoft.com/office/powerpoint/2010/main" val="53036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“Language brings the social world into being.”</a:t>
            </a:r>
            <a:br>
              <a:rPr lang="en-US" dirty="0" smtClean="0"/>
            </a:br>
            <a:r>
              <a:rPr lang="en-US" dirty="0"/>
              <a:t>	</a:t>
            </a:r>
            <a:r>
              <a:rPr lang="en-US" dirty="0" smtClean="0"/>
              <a:t>							</a:t>
            </a:r>
            <a:r>
              <a:rPr lang="en-US" sz="2000" dirty="0" smtClean="0"/>
              <a:t>(</a:t>
            </a:r>
            <a:r>
              <a:rPr lang="en-US" sz="2000" dirty="0" err="1" smtClean="0"/>
              <a:t>Bucholtz</a:t>
            </a:r>
            <a:r>
              <a:rPr lang="en-US" sz="2000" dirty="0" smtClean="0"/>
              <a:t>, p. 2)</a:t>
            </a:r>
            <a:endParaRPr lang="en-US" sz="2000" dirty="0"/>
          </a:p>
        </p:txBody>
      </p:sp>
      <p:sp>
        <p:nvSpPr>
          <p:cNvPr id="3" name="Content Placeholder 2"/>
          <p:cNvSpPr>
            <a:spLocks noGrp="1"/>
          </p:cNvSpPr>
          <p:nvPr>
            <p:ph idx="1"/>
          </p:nvPr>
        </p:nvSpPr>
        <p:spPr/>
        <p:txBody>
          <a:bodyPr/>
          <a:lstStyle/>
          <a:p>
            <a:r>
              <a:rPr lang="en-US" dirty="0" smtClean="0"/>
              <a:t>Social categories like race, ethnicity and gender are </a:t>
            </a:r>
            <a:r>
              <a:rPr lang="en-US" dirty="0" smtClean="0">
                <a:solidFill>
                  <a:schemeClr val="accent1">
                    <a:lumMod val="50000"/>
                  </a:schemeClr>
                </a:solidFill>
              </a:rPr>
              <a:t>cultural constructs</a:t>
            </a:r>
            <a:r>
              <a:rPr lang="en-US" dirty="0" smtClean="0"/>
              <a:t>: their meanings, implications and consequences are a product of how they are defined and used within a particular socio-cultural context. </a:t>
            </a:r>
          </a:p>
          <a:p>
            <a:endParaRPr lang="en-US" dirty="0" smtClean="0"/>
          </a:p>
          <a:p>
            <a:pPr lvl="1"/>
            <a:r>
              <a:rPr lang="en-US" dirty="0" smtClean="0"/>
              <a:t>In the 19</a:t>
            </a:r>
            <a:r>
              <a:rPr lang="en-US" baseline="30000" dirty="0" smtClean="0"/>
              <a:t>th</a:t>
            </a:r>
            <a:r>
              <a:rPr lang="en-US" dirty="0" smtClean="0"/>
              <a:t> Century, there was no one “White Race”– rather there were several white races, some superior to others: Irish, Greeks, Italians &amp; Jews were assigned to the latter category. </a:t>
            </a:r>
          </a:p>
          <a:p>
            <a:pPr lvl="1"/>
            <a:endParaRPr lang="en-US" dirty="0" smtClean="0"/>
          </a:p>
          <a:p>
            <a:pPr lvl="1"/>
            <a:r>
              <a:rPr lang="en-US" dirty="0" smtClean="0"/>
              <a:t>Later, the category of whiteness was homogenized. </a:t>
            </a:r>
            <a:endParaRPr lang="en-US" dirty="0"/>
          </a:p>
        </p:txBody>
      </p:sp>
    </p:spTree>
    <p:extLst>
      <p:ext uri="{BB962C8B-B14F-4D97-AF65-F5344CB8AC3E}">
        <p14:creationId xmlns:p14="http://schemas.microsoft.com/office/powerpoint/2010/main" val="1715226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as Discourse</a:t>
            </a:r>
            <a:endParaRPr lang="en-US" dirty="0"/>
          </a:p>
        </p:txBody>
      </p:sp>
      <p:sp>
        <p:nvSpPr>
          <p:cNvPr id="3" name="Content Placeholder 2"/>
          <p:cNvSpPr>
            <a:spLocks noGrp="1"/>
          </p:cNvSpPr>
          <p:nvPr>
            <p:ph idx="1"/>
          </p:nvPr>
        </p:nvSpPr>
        <p:spPr/>
        <p:txBody>
          <a:bodyPr>
            <a:normAutofit/>
          </a:bodyPr>
          <a:lstStyle/>
          <a:p>
            <a:r>
              <a:rPr lang="en-US" dirty="0" smtClean="0"/>
              <a:t>Discourse: “connected stretches of language” about a particular set of ideas or topics, which may be found across a wide variety of specific contexts. </a:t>
            </a:r>
          </a:p>
          <a:p>
            <a:endParaRPr lang="en-US" dirty="0"/>
          </a:p>
          <a:p>
            <a:r>
              <a:rPr lang="en-US" dirty="0" smtClean="0"/>
              <a:t>Race as a discourse: “includes all talk or writing about race or racialized issues, from everyday conversations to political speeches to discussion on the Internet.”</a:t>
            </a:r>
          </a:p>
        </p:txBody>
      </p:sp>
    </p:spTree>
    <p:extLst>
      <p:ext uri="{BB962C8B-B14F-4D97-AF65-F5344CB8AC3E}">
        <p14:creationId xmlns:p14="http://schemas.microsoft.com/office/powerpoint/2010/main" val="1078992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as Discourse</a:t>
            </a:r>
            <a:endParaRPr lang="en-US" dirty="0"/>
          </a:p>
        </p:txBody>
      </p:sp>
      <p:sp>
        <p:nvSpPr>
          <p:cNvPr id="3" name="Content Placeholder 2"/>
          <p:cNvSpPr>
            <a:spLocks noGrp="1"/>
          </p:cNvSpPr>
          <p:nvPr>
            <p:ph idx="1"/>
          </p:nvPr>
        </p:nvSpPr>
        <p:spPr>
          <a:xfrm>
            <a:off x="838200" y="1825625"/>
            <a:ext cx="10515600" cy="4351338"/>
          </a:xfrm>
        </p:spPr>
        <p:txBody>
          <a:bodyPr>
            <a:normAutofit/>
          </a:bodyPr>
          <a:lstStyle/>
          <a:p>
            <a:pPr marL="0" indent="0">
              <a:lnSpc>
                <a:spcPct val="100000"/>
              </a:lnSpc>
              <a:spcBef>
                <a:spcPts val="0"/>
              </a:spcBef>
              <a:buNone/>
            </a:pPr>
            <a:r>
              <a:rPr lang="en-US" sz="4000" dirty="0" smtClean="0"/>
              <a:t>Discourse analysis “includes both </a:t>
            </a:r>
            <a:r>
              <a:rPr lang="en-US" sz="4000" u="sng" dirty="0" smtClean="0"/>
              <a:t>content</a:t>
            </a:r>
            <a:r>
              <a:rPr lang="en-US" sz="4000" dirty="0" smtClean="0"/>
              <a:t> (what is said) and </a:t>
            </a:r>
            <a:r>
              <a:rPr lang="en-US" sz="4000" u="sng" dirty="0" smtClean="0"/>
              <a:t>structure</a:t>
            </a:r>
            <a:r>
              <a:rPr lang="en-US" sz="4000" dirty="0" smtClean="0"/>
              <a:t> (how it is said), as well as the social context in which such discourse is </a:t>
            </a:r>
            <a:r>
              <a:rPr lang="en-US" sz="4000" i="1" dirty="0" smtClean="0"/>
              <a:t>produced</a:t>
            </a:r>
            <a:r>
              <a:rPr lang="en-US" sz="4000" dirty="0" smtClean="0"/>
              <a:t>, </a:t>
            </a:r>
            <a:r>
              <a:rPr lang="en-US" sz="4000" i="1" dirty="0" smtClean="0"/>
              <a:t>circulated</a:t>
            </a:r>
            <a:r>
              <a:rPr lang="en-US" sz="4000" dirty="0" smtClean="0"/>
              <a:t> and </a:t>
            </a:r>
            <a:r>
              <a:rPr lang="en-US" sz="4000" i="1" dirty="0" smtClean="0"/>
              <a:t>interpreted </a:t>
            </a:r>
            <a:r>
              <a:rPr lang="en-US" sz="4000" dirty="0" smtClean="0"/>
              <a:t>by others” (</a:t>
            </a:r>
            <a:r>
              <a:rPr lang="en-US" sz="4000" dirty="0" err="1" smtClean="0"/>
              <a:t>Bucholtz</a:t>
            </a:r>
            <a:r>
              <a:rPr lang="en-US" sz="4000" dirty="0" smtClean="0"/>
              <a:t> p. 7). </a:t>
            </a:r>
          </a:p>
          <a:p>
            <a:pPr marL="0" marR="0" lvl="0" indent="0" defTabSz="914400" eaLnBrk="1" fontAlgn="auto" latinLnBrk="0" hangingPunct="1">
              <a:lnSpc>
                <a:spcPct val="100000"/>
              </a:lnSpc>
              <a:spcBef>
                <a:spcPts val="0"/>
              </a:spcBef>
              <a:spcAft>
                <a:spcPts val="0"/>
              </a:spcAft>
              <a:buClrTx/>
              <a:buSzTx/>
              <a:buFontTx/>
              <a:buNone/>
              <a:tabLst/>
              <a:defRPr/>
            </a:pPr>
            <a:endParaRPr lang="en-US" sz="4000" dirty="0"/>
          </a:p>
        </p:txBody>
      </p:sp>
    </p:spTree>
    <p:extLst>
      <p:ext uri="{BB962C8B-B14F-4D97-AF65-F5344CB8AC3E}">
        <p14:creationId xmlns:p14="http://schemas.microsoft.com/office/powerpoint/2010/main" val="628768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as Discourse</a:t>
            </a:r>
            <a:endParaRPr lang="en-US" dirty="0"/>
          </a:p>
        </p:txBody>
      </p:sp>
      <p:sp>
        <p:nvSpPr>
          <p:cNvPr id="3" name="Content Placeholder 2"/>
          <p:cNvSpPr>
            <a:spLocks noGrp="1"/>
          </p:cNvSpPr>
          <p:nvPr>
            <p:ph idx="1"/>
          </p:nvPr>
        </p:nvSpPr>
        <p:spPr/>
        <p:txBody>
          <a:bodyPr/>
          <a:lstStyle/>
          <a:p>
            <a:r>
              <a:rPr lang="en-US" dirty="0" smtClean="0"/>
              <a:t>Discourses are internally complex and even contradictory: they include many different ideas, beliefs and positions. </a:t>
            </a:r>
          </a:p>
          <a:p>
            <a:pPr marL="685800" lvl="2">
              <a:spcBef>
                <a:spcPts val="1000"/>
              </a:spcBef>
            </a:pPr>
            <a:r>
              <a:rPr lang="en-US" dirty="0" smtClean="0"/>
              <a:t>Some of these ideas support one another, some are opposed to one another. </a:t>
            </a:r>
          </a:p>
          <a:p>
            <a:endParaRPr lang="en-US" dirty="0"/>
          </a:p>
          <a:p>
            <a:r>
              <a:rPr lang="en-US" dirty="0" smtClean="0"/>
              <a:t>The complexity of race discourse: </a:t>
            </a:r>
          </a:p>
          <a:p>
            <a:pPr lvl="1"/>
            <a:r>
              <a:rPr lang="en-US" dirty="0" smtClean="0"/>
              <a:t>Includes racist and anti-racist positions, scientific claims about race (including “scientific racism”), talk about rights and justice, discussion of symbolic markers of race (like language, clothing and music styles, and divisions of space (e.g. talk about “bad” and “good” neighborhoods)</a:t>
            </a:r>
            <a:r>
              <a:rPr lang="is-IS" dirty="0" smtClean="0"/>
              <a:t>…. </a:t>
            </a:r>
            <a:r>
              <a:rPr lang="en-US" dirty="0" smtClean="0"/>
              <a:t>E</a:t>
            </a:r>
            <a:r>
              <a:rPr lang="is-IS" dirty="0" smtClean="0"/>
              <a:t>tc. </a:t>
            </a:r>
            <a:endParaRPr lang="en-US" dirty="0" smtClean="0"/>
          </a:p>
        </p:txBody>
      </p:sp>
    </p:spTree>
    <p:extLst>
      <p:ext uri="{BB962C8B-B14F-4D97-AF65-F5344CB8AC3E}">
        <p14:creationId xmlns:p14="http://schemas.microsoft.com/office/powerpoint/2010/main" val="1373552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as Discourse</a:t>
            </a:r>
            <a:endParaRPr lang="en-US" dirty="0"/>
          </a:p>
        </p:txBody>
      </p:sp>
      <p:sp>
        <p:nvSpPr>
          <p:cNvPr id="3" name="Content Placeholder 2"/>
          <p:cNvSpPr>
            <a:spLocks noGrp="1"/>
          </p:cNvSpPr>
          <p:nvPr>
            <p:ph idx="1"/>
          </p:nvPr>
        </p:nvSpPr>
        <p:spPr/>
        <p:txBody>
          <a:bodyPr/>
          <a:lstStyle/>
          <a:p>
            <a:r>
              <a:rPr lang="en-US" dirty="0" smtClean="0"/>
              <a:t>Not everyone agrees about what race is, what it means socially, or who belongs in what racial categories. </a:t>
            </a:r>
          </a:p>
          <a:p>
            <a:endParaRPr lang="en-US" dirty="0"/>
          </a:p>
          <a:p>
            <a:r>
              <a:rPr lang="en-US" dirty="0" smtClean="0"/>
              <a:t>However, everyone has access to the same set of ideas, images, stereotypes, etc. </a:t>
            </a:r>
          </a:p>
          <a:p>
            <a:endParaRPr lang="en-US" dirty="0"/>
          </a:p>
          <a:p>
            <a:r>
              <a:rPr lang="en-US" dirty="0" smtClean="0"/>
              <a:t>People orient themselves within that discourse in different ways.  </a:t>
            </a:r>
            <a:endParaRPr lang="en-US" dirty="0"/>
          </a:p>
        </p:txBody>
      </p:sp>
    </p:spTree>
    <p:extLst>
      <p:ext uri="{BB962C8B-B14F-4D97-AF65-F5344CB8AC3E}">
        <p14:creationId xmlns:p14="http://schemas.microsoft.com/office/powerpoint/2010/main" val="450913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Ideology</a:t>
            </a:r>
            <a:endParaRPr lang="en-US" dirty="0"/>
          </a:p>
        </p:txBody>
      </p:sp>
      <p:sp>
        <p:nvSpPr>
          <p:cNvPr id="3" name="Content Placeholder 2"/>
          <p:cNvSpPr>
            <a:spLocks noGrp="1"/>
          </p:cNvSpPr>
          <p:nvPr>
            <p:ph idx="1"/>
          </p:nvPr>
        </p:nvSpPr>
        <p:spPr>
          <a:xfrm>
            <a:off x="838200" y="1845080"/>
            <a:ext cx="10515600" cy="4351338"/>
          </a:xfrm>
        </p:spPr>
        <p:txBody>
          <a:bodyPr>
            <a:normAutofit/>
          </a:bodyPr>
          <a:lstStyle/>
          <a:p>
            <a:r>
              <a:rPr lang="en-US" dirty="0"/>
              <a:t>I</a:t>
            </a:r>
            <a:r>
              <a:rPr lang="en-US" dirty="0" smtClean="0"/>
              <a:t>deas or discourses like race are not neutral: they are </a:t>
            </a:r>
            <a:r>
              <a:rPr lang="en-US" dirty="0" smtClean="0">
                <a:solidFill>
                  <a:schemeClr val="accent1">
                    <a:lumMod val="50000"/>
                  </a:schemeClr>
                </a:solidFill>
              </a:rPr>
              <a:t>ideologies</a:t>
            </a:r>
            <a:r>
              <a:rPr lang="en-US" dirty="0" smtClean="0"/>
              <a:t>. </a:t>
            </a:r>
          </a:p>
          <a:p>
            <a:pPr marL="685800" lvl="2">
              <a:spcBef>
                <a:spcPts val="1000"/>
              </a:spcBef>
            </a:pPr>
            <a:r>
              <a:rPr lang="en-US" dirty="0" smtClean="0"/>
              <a:t>“cultural beliefs that serve the interests of some social groups over those of other groups” (</a:t>
            </a:r>
            <a:r>
              <a:rPr lang="en-US" dirty="0" err="1" smtClean="0"/>
              <a:t>Bucholtz</a:t>
            </a:r>
            <a:r>
              <a:rPr lang="en-US" dirty="0" smtClean="0"/>
              <a:t> p. 5).</a:t>
            </a:r>
          </a:p>
          <a:p>
            <a:endParaRPr lang="en-US" dirty="0"/>
          </a:p>
          <a:p>
            <a:r>
              <a:rPr lang="en-US" dirty="0" smtClean="0"/>
              <a:t>Examples of ideology? </a:t>
            </a:r>
          </a:p>
          <a:p>
            <a:pPr lvl="1"/>
            <a:r>
              <a:rPr lang="en-US" dirty="0" smtClean="0"/>
              <a:t>Marx famously argued that capitalist ideology imagines society as an arena of competition over scarce resources, in which superior individuals succeed. </a:t>
            </a:r>
          </a:p>
          <a:p>
            <a:pPr lvl="2"/>
            <a:r>
              <a:rPr lang="en-US" dirty="0" smtClean="0"/>
              <a:t>Served the interests of the “</a:t>
            </a:r>
            <a:r>
              <a:rPr lang="en-US" dirty="0" err="1" smtClean="0"/>
              <a:t>bourgeousie</a:t>
            </a:r>
            <a:r>
              <a:rPr lang="en-US" dirty="0" smtClean="0"/>
              <a:t>”– the class who own capital, or the means of production</a:t>
            </a:r>
          </a:p>
          <a:p>
            <a:pPr lvl="2"/>
            <a:r>
              <a:rPr lang="en-US" dirty="0" smtClean="0"/>
              <a:t>This way of thinking about society supported by other discourses, e.g. biological discourse of Darwinian natural selection. </a:t>
            </a:r>
          </a:p>
          <a:p>
            <a:pPr lvl="1"/>
            <a:endParaRPr lang="en-US" dirty="0" smtClean="0"/>
          </a:p>
          <a:p>
            <a:pPr lvl="1"/>
            <a:endParaRPr lang="en-US" dirty="0" smtClean="0"/>
          </a:p>
        </p:txBody>
      </p:sp>
    </p:spTree>
    <p:extLst>
      <p:ext uri="{BB962C8B-B14F-4D97-AF65-F5344CB8AC3E}">
        <p14:creationId xmlns:p14="http://schemas.microsoft.com/office/powerpoint/2010/main" val="620244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as Ideology</a:t>
            </a:r>
            <a:endParaRPr lang="en-US" dirty="0"/>
          </a:p>
        </p:txBody>
      </p:sp>
      <p:sp>
        <p:nvSpPr>
          <p:cNvPr id="3" name="Content Placeholder 2"/>
          <p:cNvSpPr>
            <a:spLocks noGrp="1"/>
          </p:cNvSpPr>
          <p:nvPr>
            <p:ph idx="1"/>
          </p:nvPr>
        </p:nvSpPr>
        <p:spPr/>
        <p:txBody>
          <a:bodyPr/>
          <a:lstStyle/>
          <a:p>
            <a:pPr lvl="1"/>
            <a:r>
              <a:rPr lang="en-US" dirty="0" smtClean="0"/>
              <a:t>These ideas, and their association with particular social groups, are not always obvious to people</a:t>
            </a:r>
          </a:p>
          <a:p>
            <a:pPr lvl="2"/>
            <a:r>
              <a:rPr lang="en-US" dirty="0" smtClean="0"/>
              <a:t>they are seen as obvious and natural, “ just the way things are.”</a:t>
            </a:r>
          </a:p>
          <a:p>
            <a:pPr lvl="2"/>
            <a:endParaRPr lang="en-US" dirty="0" smtClean="0"/>
          </a:p>
          <a:p>
            <a:pPr lvl="2"/>
            <a:r>
              <a:rPr lang="en-US" dirty="0" smtClean="0"/>
              <a:t>Therefore ideologies tend to “naturalize” the perspectives and interests of groups in power. </a:t>
            </a:r>
          </a:p>
          <a:p>
            <a:pPr lvl="2"/>
            <a:endParaRPr lang="en-US" dirty="0" smtClean="0"/>
          </a:p>
          <a:p>
            <a:pPr lvl="2"/>
            <a:r>
              <a:rPr lang="en-US" dirty="0" smtClean="0"/>
              <a:t>The idea of race ”naturalizes” social inequalities in a particular way: it claims that inequalities are rooted in essential </a:t>
            </a:r>
            <a:r>
              <a:rPr lang="en-US" u="sng" dirty="0" smtClean="0"/>
              <a:t>biological differences</a:t>
            </a:r>
            <a:r>
              <a:rPr lang="en-US" dirty="0" smtClean="0"/>
              <a:t>. </a:t>
            </a:r>
          </a:p>
          <a:p>
            <a:endParaRPr lang="en-US" dirty="0"/>
          </a:p>
        </p:txBody>
      </p:sp>
    </p:spTree>
    <p:extLst>
      <p:ext uri="{BB962C8B-B14F-4D97-AF65-F5344CB8AC3E}">
        <p14:creationId xmlns:p14="http://schemas.microsoft.com/office/powerpoint/2010/main" val="114243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Ideologies</a:t>
            </a:r>
            <a:endParaRPr lang="en-US" dirty="0"/>
          </a:p>
        </p:txBody>
      </p:sp>
      <p:sp>
        <p:nvSpPr>
          <p:cNvPr id="3" name="Content Placeholder 2"/>
          <p:cNvSpPr>
            <a:spLocks noGrp="1"/>
          </p:cNvSpPr>
          <p:nvPr>
            <p:ph idx="1"/>
          </p:nvPr>
        </p:nvSpPr>
        <p:spPr/>
        <p:txBody>
          <a:bodyPr/>
          <a:lstStyle/>
          <a:p>
            <a:r>
              <a:rPr lang="en-US" dirty="0" smtClean="0"/>
              <a:t>How are ideologies spread and maintained? Largely through language.</a:t>
            </a:r>
          </a:p>
          <a:p>
            <a:endParaRPr lang="en-US" dirty="0" smtClean="0"/>
          </a:p>
          <a:p>
            <a:pPr lvl="1"/>
            <a:r>
              <a:rPr lang="en-US" dirty="0" smtClean="0"/>
              <a:t>Three ways in which language shapes ideas about race and racial identities: </a:t>
            </a:r>
          </a:p>
          <a:p>
            <a:pPr lvl="2"/>
            <a:r>
              <a:rPr lang="en-US" dirty="0" smtClean="0"/>
              <a:t>In the use of racial terms</a:t>
            </a:r>
          </a:p>
          <a:p>
            <a:pPr lvl="2"/>
            <a:endParaRPr lang="en-US" dirty="0" smtClean="0"/>
          </a:p>
          <a:p>
            <a:pPr lvl="2"/>
            <a:r>
              <a:rPr lang="en-US" dirty="0" smtClean="0"/>
              <a:t>In discourse that takes race as its topic</a:t>
            </a:r>
          </a:p>
          <a:p>
            <a:pPr lvl="2"/>
            <a:endParaRPr lang="en-US" dirty="0" smtClean="0"/>
          </a:p>
          <a:p>
            <a:pPr lvl="2"/>
            <a:r>
              <a:rPr lang="en-US" dirty="0" smtClean="0"/>
              <a:t>In the symbolic use of linguistic forms and ways of speaking associated with specific racialized groups. </a:t>
            </a:r>
            <a:endParaRPr lang="en-US" dirty="0"/>
          </a:p>
          <a:p>
            <a:pPr lvl="1"/>
            <a:endParaRPr lang="en-US" dirty="0"/>
          </a:p>
        </p:txBody>
      </p:sp>
    </p:spTree>
    <p:extLst>
      <p:ext uri="{BB962C8B-B14F-4D97-AF65-F5344CB8AC3E}">
        <p14:creationId xmlns:p14="http://schemas.microsoft.com/office/powerpoint/2010/main" val="144054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1330</Words>
  <Application/>
  <PresentationFormat>Widescreen</PresentationFormat>
  <Paragraphs>117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Calibri Light</vt:lpstr>
      <vt:lpstr>Arial</vt:lpstr>
      <vt:lpstr>Office Theme</vt:lpstr>
      <vt:lpstr>Style and Cultural Construction    </vt:lpstr>
      <vt:lpstr>“Language brings the social world into being.”         (Bucholtz, p. 2)</vt:lpstr>
      <vt:lpstr>Race as Discourse</vt:lpstr>
      <vt:lpstr>Race as Discourse</vt:lpstr>
      <vt:lpstr>Race as Discourse</vt:lpstr>
      <vt:lpstr>Race as Discourse</vt:lpstr>
      <vt:lpstr>Ideology</vt:lpstr>
      <vt:lpstr>Race as Ideology</vt:lpstr>
      <vt:lpstr>Ideologies</vt:lpstr>
      <vt:lpstr>Discourse and Identity.</vt:lpstr>
      <vt:lpstr>Identity through Interaction</vt:lpstr>
      <vt:lpstr>Identity Work</vt:lpstr>
      <vt:lpstr>Identity Work</vt:lpstr>
      <vt:lpstr>The Cultural Construction of Whiteness</vt:lpstr>
      <vt:lpstr>The Cultural Construction of Whiteness</vt:lpstr>
      <vt:lpstr>The Cultural Construction of Whiteness</vt:lpstr>
      <vt:lpstr>Whiteness as Unmarked Category</vt:lpstr>
      <vt:lpstr>The Cultural Construction of Whiteness</vt:lpstr>
    </vt:vector>
  </TitlesOfParts>
  <Company/>
  <LinksUpToDate>false</LinksUpToDate>
  <SharedDoc>false</SharedDoc>
  <HyperlinksChanged>false</HyperlinksChanged>
  <AppVersion>15.0023</AppVersion>
  <Template/>
  <Manager/>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revision>0</revision>
</coreProperties>
</file>