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1"/>
  </p:sldMasterIdLst>
  <p:notesMasterIdLst>
    <p:notesMasterId r:id="rId22"/>
  </p:notesMasterIdLst>
  <p:sldIdLst>
    <p:sldId id="256" r:id="rId2"/>
    <p:sldId id="267" r:id="rId3"/>
    <p:sldId id="268" r:id="rId4"/>
    <p:sldId id="259" r:id="rId5"/>
    <p:sldId id="260" r:id="rId6"/>
    <p:sldId id="261" r:id="rId7"/>
    <p:sldId id="262" r:id="rId8"/>
    <p:sldId id="263" r:id="rId9"/>
    <p:sldId id="274" r:id="rId10"/>
    <p:sldId id="269" r:id="rId11"/>
    <p:sldId id="270" r:id="rId12"/>
    <p:sldId id="271" r:id="rId13"/>
    <p:sldId id="257" r:id="rId14"/>
    <p:sldId id="266" r:id="rId15"/>
    <p:sldId id="273" r:id="rId16"/>
    <p:sldId id="272" r:id="rId17"/>
    <p:sldId id="275" r:id="rId18"/>
    <p:sldId id="276" r:id="rId19"/>
    <p:sldId id="264" r:id="rId20"/>
    <p:sldId id="26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15620"/>
    <p:restoredTop sz="85080" autoAdjust="0"/>
  </p:normalViewPr>
  <p:slideViewPr>
    <p:cSldViewPr>
      <p:cViewPr varScale="1">
        <p:scale>
          <a:sx n="74" d="100"/>
          <a:sy n="74" d="100"/>
        </p:scale>
        <p:origin x="-1902" y="-90"/>
      </p:cViewPr>
      <p:guideLst>
        <p:guide orient="horz" pos="2160"/>
        <p:guide pos="2880"/>
      </p:guideLst>
    </p:cSldViewPr>
  </p:slideViewPr>
  <p:notesTextViewPr>
    <p:cViewPr>
      <p:scale>
        <a:sx n="1" d="1"/>
        <a:sy n="1" d="1"/>
      </p:scale>
      <p:origin x="0" y="0"/>
    </p:cViewPr>
  </p:notesTextViewPr>
  <p:sorterViewPr>
    <p:cViewPr>
      <p:scale>
        <a:sx n="100" d="100"/>
        <a:sy n="100" d="100"/>
      </p:scale>
      <p:origin x="0" y="1836"/>
    </p:cViewPr>
  </p:sorterViewPr>
  <p:notesViewPr>
    <p:cSldViewPr>
      <p:cViewPr varScale="1">
        <p:scale>
          <a:sx n="54" d="100"/>
          <a:sy n="54" d="100"/>
        </p:scale>
        <p:origin x="-279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E95BE2-E1C6-4C05-A928-89F245C8C56B}" type="datetimeFigureOut">
              <a:rPr lang="en-US" smtClean="0"/>
              <a:pPr/>
              <a:t>3/2/2014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5B05D5-4D38-4E30-9C77-64C254ADD405}" type="slidenum">
              <a:rPr lang="en-US" smtClean="0"/>
              <a:pPr/>
              <a:t>‹#›</a:t>
            </a:fld>
            <a:endParaRPr lang="en-US"/>
          </a:p>
        </p:txBody>
      </p:sp>
    </p:spTree>
    <p:extLst>
      <p:ext uri="{BB962C8B-B14F-4D97-AF65-F5344CB8AC3E}">
        <p14:creationId xmlns:p14="http://schemas.microsoft.com/office/powerpoint/2010/main" val="2414514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F5B05D5-4D38-4E30-9C77-64C254ADD405}" type="slidenum">
              <a:rPr lang="en-US" smtClean="0"/>
              <a:pPr/>
              <a:t>1</a:t>
            </a:fld>
            <a:endParaRPr lang="en-US"/>
          </a:p>
        </p:txBody>
      </p:sp>
    </p:spTree>
    <p:extLst>
      <p:ext uri="{BB962C8B-B14F-4D97-AF65-F5344CB8AC3E}">
        <p14:creationId xmlns:p14="http://schemas.microsoft.com/office/powerpoint/2010/main" val="2340223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Afroz</a:t>
            </a:r>
            <a:r>
              <a:rPr lang="en-US" sz="1200" kern="1200" dirty="0" smtClean="0">
                <a:solidFill>
                  <a:schemeClr val="tx1"/>
                </a:solidFill>
                <a:effectLst/>
                <a:latin typeface="+mn-lt"/>
                <a:ea typeface="+mn-ea"/>
                <a:cs typeface="+mn-cs"/>
              </a:rPr>
              <a:t>, B.B., </a:t>
            </a:r>
            <a:r>
              <a:rPr lang="en-US" sz="1200" kern="1200" dirty="0" err="1" smtClean="0">
                <a:solidFill>
                  <a:schemeClr val="tx1"/>
                </a:solidFill>
                <a:effectLst/>
                <a:latin typeface="+mn-lt"/>
                <a:ea typeface="+mn-ea"/>
                <a:cs typeface="+mn-cs"/>
              </a:rPr>
              <a:t>Moniruzzaman</a:t>
            </a:r>
            <a:r>
              <a:rPr lang="en-US" sz="1200" kern="1200" dirty="0" smtClean="0">
                <a:solidFill>
                  <a:schemeClr val="tx1"/>
                </a:solidFill>
                <a:effectLst/>
                <a:latin typeface="+mn-lt"/>
                <a:ea typeface="+mn-ea"/>
                <a:cs typeface="+mn-cs"/>
              </a:rPr>
              <a:t>. S.S.., Ekman, D., &amp; Anderson, R,R. (2012). The impact of </a:t>
            </a:r>
          </a:p>
          <a:p>
            <a:r>
              <a:rPr lang="en-US" sz="1200" kern="1200" dirty="0" smtClean="0">
                <a:solidFill>
                  <a:schemeClr val="tx1"/>
                </a:solidFill>
                <a:effectLst/>
                <a:latin typeface="+mn-lt"/>
                <a:ea typeface="+mn-ea"/>
                <a:cs typeface="+mn-cs"/>
              </a:rPr>
              <a:t>economic crisis on </a:t>
            </a:r>
            <a:r>
              <a:rPr lang="en-US" sz="1200" kern="1200" dirty="0" err="1" smtClean="0">
                <a:solidFill>
                  <a:schemeClr val="tx1"/>
                </a:solidFill>
                <a:effectLst/>
                <a:latin typeface="+mn-lt"/>
                <a:ea typeface="+mn-ea"/>
                <a:cs typeface="+mn-cs"/>
              </a:rPr>
              <a:t>inkury</a:t>
            </a:r>
            <a:r>
              <a:rPr lang="en-US" sz="1200" kern="1200" dirty="0" smtClean="0">
                <a:solidFill>
                  <a:schemeClr val="tx1"/>
                </a:solidFill>
                <a:effectLst/>
                <a:latin typeface="+mn-lt"/>
                <a:ea typeface="+mn-ea"/>
                <a:cs typeface="+mn-cs"/>
              </a:rPr>
              <a:t> mortality: The case of the ‘Asian crisis’. Public Health </a:t>
            </a:r>
          </a:p>
          <a:p>
            <a:r>
              <a:rPr lang="en-US" sz="1200" kern="1200" dirty="0" smtClean="0">
                <a:solidFill>
                  <a:schemeClr val="tx1"/>
                </a:solidFill>
                <a:effectLst/>
                <a:latin typeface="+mn-lt"/>
                <a:ea typeface="+mn-ea"/>
                <a:cs typeface="+mn-cs"/>
              </a:rPr>
              <a:t>(Elsevier), 126(10), 836-838.</a:t>
            </a:r>
          </a:p>
          <a:p>
            <a:r>
              <a:rPr lang="en-US" sz="1200" kern="1200" dirty="0" err="1" smtClean="0">
                <a:solidFill>
                  <a:schemeClr val="tx1"/>
                </a:solidFill>
                <a:effectLst/>
                <a:latin typeface="+mn-lt"/>
                <a:ea typeface="+mn-ea"/>
                <a:cs typeface="+mn-cs"/>
              </a:rPr>
              <a:t>Prommawin</a:t>
            </a:r>
            <a:r>
              <a:rPr lang="en-US" sz="1200" kern="1200" dirty="0" smtClean="0">
                <a:solidFill>
                  <a:schemeClr val="tx1"/>
                </a:solidFill>
                <a:effectLst/>
                <a:latin typeface="+mn-lt"/>
                <a:ea typeface="+mn-ea"/>
                <a:cs typeface="+mn-cs"/>
              </a:rPr>
              <a:t>, B. (2013). International Reserves Adequacy Analysis: The Optimal level for     </a:t>
            </a:r>
          </a:p>
          <a:p>
            <a:r>
              <a:rPr lang="en-US" sz="1200" kern="1200" dirty="0" smtClean="0">
                <a:solidFill>
                  <a:schemeClr val="tx1"/>
                </a:solidFill>
                <a:effectLst/>
                <a:latin typeface="+mn-lt"/>
                <a:ea typeface="+mn-ea"/>
                <a:cs typeface="+mn-cs"/>
              </a:rPr>
              <a:t>Thailand International Journal of Intelligent Technologies &amp; Applied Statistics, 6(2), </a:t>
            </a:r>
          </a:p>
          <a:p>
            <a:r>
              <a:rPr lang="en-US" sz="1200" kern="1200" dirty="0" smtClean="0">
                <a:solidFill>
                  <a:schemeClr val="tx1"/>
                </a:solidFill>
                <a:effectLst/>
                <a:latin typeface="+mn-lt"/>
                <a:ea typeface="+mn-ea"/>
                <a:cs typeface="+mn-cs"/>
              </a:rPr>
              <a:t>145-169. Doi:10.6148/IJITAS.201300602.04</a:t>
            </a:r>
          </a:p>
          <a:p>
            <a:r>
              <a:rPr lang="en-US" sz="1200" kern="1200" dirty="0" err="1" smtClean="0">
                <a:solidFill>
                  <a:schemeClr val="tx1"/>
                </a:solidFill>
                <a:effectLst/>
                <a:latin typeface="+mn-lt"/>
                <a:ea typeface="+mn-ea"/>
                <a:cs typeface="+mn-cs"/>
              </a:rPr>
              <a:t>Sangsubhan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Kanit</a:t>
            </a:r>
            <a:r>
              <a:rPr lang="en-US" sz="1200" kern="1200" dirty="0" smtClean="0">
                <a:solidFill>
                  <a:schemeClr val="tx1"/>
                </a:solidFill>
                <a:effectLst/>
                <a:latin typeface="+mn-lt"/>
                <a:ea typeface="+mn-ea"/>
                <a:cs typeface="+mn-cs"/>
              </a:rPr>
              <a:t>. (2008) “Managing Capital Flows: The Case of Thailand” ADB Institute    </a:t>
            </a:r>
          </a:p>
          <a:p>
            <a:r>
              <a:rPr lang="en-US" sz="1200" kern="1200" dirty="0" smtClean="0">
                <a:solidFill>
                  <a:schemeClr val="tx1"/>
                </a:solidFill>
                <a:effectLst/>
                <a:latin typeface="+mn-lt"/>
                <a:ea typeface="+mn-ea"/>
                <a:cs typeface="+mn-cs"/>
              </a:rPr>
              <a:t>          	Discussion Paper No.95. Web.     </a:t>
            </a:r>
          </a:p>
          <a:p>
            <a:r>
              <a:rPr lang="en-US" sz="1200" kern="1200" dirty="0" smtClean="0">
                <a:solidFill>
                  <a:schemeClr val="tx1"/>
                </a:solidFill>
                <a:effectLst/>
                <a:latin typeface="+mn-lt"/>
                <a:ea typeface="+mn-ea"/>
                <a:cs typeface="+mn-cs"/>
              </a:rPr>
              <a:t>          	http://www.adbi.org/files/dp95.managing.capital.flows.thailand.pdf </a:t>
            </a:r>
          </a:p>
          <a:p>
            <a:r>
              <a:rPr lang="en-US" sz="1200" kern="1200" dirty="0" err="1" smtClean="0">
                <a:solidFill>
                  <a:schemeClr val="tx1"/>
                </a:solidFill>
                <a:effectLst/>
                <a:latin typeface="+mn-lt"/>
                <a:ea typeface="+mn-ea"/>
                <a:cs typeface="+mn-cs"/>
              </a:rPr>
              <a:t>Spaliara</a:t>
            </a:r>
            <a:r>
              <a:rPr lang="en-US" sz="1200" kern="1200" dirty="0" smtClean="0">
                <a:solidFill>
                  <a:schemeClr val="tx1"/>
                </a:solidFill>
                <a:effectLst/>
                <a:latin typeface="+mn-lt"/>
                <a:ea typeface="+mn-ea"/>
                <a:cs typeface="+mn-cs"/>
              </a:rPr>
              <a:t>, M., &amp; </a:t>
            </a:r>
            <a:r>
              <a:rPr lang="en-US" sz="1200" kern="1200" dirty="0" err="1" smtClean="0">
                <a:solidFill>
                  <a:schemeClr val="tx1"/>
                </a:solidFill>
                <a:effectLst/>
                <a:latin typeface="+mn-lt"/>
                <a:ea typeface="+mn-ea"/>
                <a:cs typeface="+mn-cs"/>
              </a:rPr>
              <a:t>Tsoukas</a:t>
            </a:r>
            <a:r>
              <a:rPr lang="en-US" sz="1200" kern="1200" dirty="0" smtClean="0">
                <a:solidFill>
                  <a:schemeClr val="tx1"/>
                </a:solidFill>
                <a:effectLst/>
                <a:latin typeface="+mn-lt"/>
                <a:ea typeface="+mn-ea"/>
                <a:cs typeface="+mn-cs"/>
              </a:rPr>
              <a:t>, S. (2013).What matters for corporate failures in Asia? Exploring the </a:t>
            </a:r>
          </a:p>
          <a:p>
            <a:r>
              <a:rPr lang="en-US" sz="1200" kern="1200" dirty="0" smtClean="0">
                <a:solidFill>
                  <a:schemeClr val="tx1"/>
                </a:solidFill>
                <a:effectLst/>
                <a:latin typeface="+mn-lt"/>
                <a:ea typeface="+mn-ea"/>
                <a:cs typeface="+mn-cs"/>
              </a:rPr>
              <a:t>role of firm-specific characteristic during the Asian crisis. Structural Change &amp;Economic </a:t>
            </a:r>
          </a:p>
          <a:p>
            <a:r>
              <a:rPr lang="en-US" sz="1200" kern="1200" dirty="0" smtClean="0">
                <a:solidFill>
                  <a:schemeClr val="tx1"/>
                </a:solidFill>
                <a:effectLst/>
                <a:latin typeface="+mn-lt"/>
                <a:ea typeface="+mn-ea"/>
                <a:cs typeface="+mn-cs"/>
              </a:rPr>
              <a:t>Dynamics. 2683-96. Doi:10.1016/j.strueco.2012.12.002</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Afroz</a:t>
            </a:r>
            <a:r>
              <a:rPr lang="en-US" sz="1200" kern="1200" dirty="0" smtClean="0">
                <a:solidFill>
                  <a:schemeClr val="tx1"/>
                </a:solidFill>
                <a:effectLst/>
                <a:latin typeface="+mn-lt"/>
                <a:ea typeface="+mn-ea"/>
                <a:cs typeface="+mn-cs"/>
              </a:rPr>
              <a:t>, B.B., </a:t>
            </a:r>
            <a:r>
              <a:rPr lang="en-US" sz="1200" kern="1200" dirty="0" err="1" smtClean="0">
                <a:solidFill>
                  <a:schemeClr val="tx1"/>
                </a:solidFill>
                <a:effectLst/>
                <a:latin typeface="+mn-lt"/>
                <a:ea typeface="+mn-ea"/>
                <a:cs typeface="+mn-cs"/>
              </a:rPr>
              <a:t>Moniruzzaman</a:t>
            </a:r>
            <a:r>
              <a:rPr lang="en-US" sz="1200" kern="1200" dirty="0" smtClean="0">
                <a:solidFill>
                  <a:schemeClr val="tx1"/>
                </a:solidFill>
                <a:effectLst/>
                <a:latin typeface="+mn-lt"/>
                <a:ea typeface="+mn-ea"/>
                <a:cs typeface="+mn-cs"/>
              </a:rPr>
              <a:t>. S.S.., Ekman, D., &amp; Anderson, R,R. (2012). The impact of </a:t>
            </a:r>
          </a:p>
          <a:p>
            <a:r>
              <a:rPr lang="en-US" sz="1200" kern="1200" dirty="0" smtClean="0">
                <a:solidFill>
                  <a:schemeClr val="tx1"/>
                </a:solidFill>
                <a:effectLst/>
                <a:latin typeface="+mn-lt"/>
                <a:ea typeface="+mn-ea"/>
                <a:cs typeface="+mn-cs"/>
              </a:rPr>
              <a:t>economic crisis on </a:t>
            </a:r>
            <a:r>
              <a:rPr lang="en-US" sz="1200" kern="1200" dirty="0" err="1" smtClean="0">
                <a:solidFill>
                  <a:schemeClr val="tx1"/>
                </a:solidFill>
                <a:effectLst/>
                <a:latin typeface="+mn-lt"/>
                <a:ea typeface="+mn-ea"/>
                <a:cs typeface="+mn-cs"/>
              </a:rPr>
              <a:t>inkury</a:t>
            </a:r>
            <a:r>
              <a:rPr lang="en-US" sz="1200" kern="1200" dirty="0" smtClean="0">
                <a:solidFill>
                  <a:schemeClr val="tx1"/>
                </a:solidFill>
                <a:effectLst/>
                <a:latin typeface="+mn-lt"/>
                <a:ea typeface="+mn-ea"/>
                <a:cs typeface="+mn-cs"/>
              </a:rPr>
              <a:t> mortality: The case of the ‘Asian crisis’. Public Health </a:t>
            </a:r>
          </a:p>
          <a:p>
            <a:r>
              <a:rPr lang="en-US" sz="1200" kern="1200" dirty="0" smtClean="0">
                <a:solidFill>
                  <a:schemeClr val="tx1"/>
                </a:solidFill>
                <a:effectLst/>
                <a:latin typeface="+mn-lt"/>
                <a:ea typeface="+mn-ea"/>
                <a:cs typeface="+mn-cs"/>
              </a:rPr>
              <a:t>(Elsevier), 126(10), 836-838.</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Prommawin</a:t>
            </a:r>
            <a:r>
              <a:rPr lang="en-US" sz="1200" kern="1200" dirty="0" smtClean="0">
                <a:solidFill>
                  <a:schemeClr val="tx1"/>
                </a:solidFill>
                <a:effectLst/>
                <a:latin typeface="+mn-lt"/>
                <a:ea typeface="+mn-ea"/>
                <a:cs typeface="+mn-cs"/>
              </a:rPr>
              <a:t>, B. (2013). International Reserves Adequacy Analysis: The Optimal level for     </a:t>
            </a:r>
          </a:p>
          <a:p>
            <a:r>
              <a:rPr lang="en-US" sz="1200" kern="1200" dirty="0" smtClean="0">
                <a:solidFill>
                  <a:schemeClr val="tx1"/>
                </a:solidFill>
                <a:effectLst/>
                <a:latin typeface="+mn-lt"/>
                <a:ea typeface="+mn-ea"/>
                <a:cs typeface="+mn-cs"/>
              </a:rPr>
              <a:t>Thailand International Journal of Intelligent Technologies &amp; Applied Statistics, 6(2), </a:t>
            </a:r>
          </a:p>
          <a:p>
            <a:r>
              <a:rPr lang="en-US" sz="1200" kern="1200" dirty="0" smtClean="0">
                <a:solidFill>
                  <a:schemeClr val="tx1"/>
                </a:solidFill>
                <a:effectLst/>
                <a:latin typeface="+mn-lt"/>
                <a:ea typeface="+mn-ea"/>
                <a:cs typeface="+mn-cs"/>
              </a:rPr>
              <a:t>145-169. Doi:10.6148/IJITAS.201300602.04</a:t>
            </a:r>
          </a:p>
          <a:p>
            <a:r>
              <a:rPr lang="en-US" sz="1200" kern="1200" dirty="0" err="1" smtClean="0">
                <a:solidFill>
                  <a:schemeClr val="tx1"/>
                </a:solidFill>
                <a:effectLst/>
                <a:latin typeface="+mn-lt"/>
                <a:ea typeface="+mn-ea"/>
                <a:cs typeface="+mn-cs"/>
              </a:rPr>
              <a:t>Sangsubhan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Kanit</a:t>
            </a:r>
            <a:r>
              <a:rPr lang="en-US" sz="1200" kern="1200" dirty="0" smtClean="0">
                <a:solidFill>
                  <a:schemeClr val="tx1"/>
                </a:solidFill>
                <a:effectLst/>
                <a:latin typeface="+mn-lt"/>
                <a:ea typeface="+mn-ea"/>
                <a:cs typeface="+mn-cs"/>
              </a:rPr>
              <a:t>. (2008) “Managing Capital Flows: The Case of Thailand” ADB Institute    </a:t>
            </a:r>
          </a:p>
          <a:p>
            <a:r>
              <a:rPr lang="en-US" sz="1200" kern="1200" dirty="0" smtClean="0">
                <a:solidFill>
                  <a:schemeClr val="tx1"/>
                </a:solidFill>
                <a:effectLst/>
                <a:latin typeface="+mn-lt"/>
                <a:ea typeface="+mn-ea"/>
                <a:cs typeface="+mn-cs"/>
              </a:rPr>
              <a:t>          	Discussion Paper No.95. Web.     </a:t>
            </a:r>
          </a:p>
          <a:p>
            <a:r>
              <a:rPr lang="en-US" sz="1200" kern="1200" dirty="0" smtClean="0">
                <a:solidFill>
                  <a:schemeClr val="tx1"/>
                </a:solidFill>
                <a:effectLst/>
                <a:latin typeface="+mn-lt"/>
                <a:ea typeface="+mn-ea"/>
                <a:cs typeface="+mn-cs"/>
              </a:rPr>
              <a:t>          	http://www.adbi.org/files/dp95.managing.capital.flows.thailand.pdf </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Spaliara</a:t>
            </a:r>
            <a:r>
              <a:rPr lang="en-US" sz="1200" kern="1200" dirty="0" smtClean="0">
                <a:solidFill>
                  <a:schemeClr val="tx1"/>
                </a:solidFill>
                <a:effectLst/>
                <a:latin typeface="+mn-lt"/>
                <a:ea typeface="+mn-ea"/>
                <a:cs typeface="+mn-cs"/>
              </a:rPr>
              <a:t>, M., &amp; </a:t>
            </a:r>
            <a:r>
              <a:rPr lang="en-US" sz="1200" kern="1200" dirty="0" err="1" smtClean="0">
                <a:solidFill>
                  <a:schemeClr val="tx1"/>
                </a:solidFill>
                <a:effectLst/>
                <a:latin typeface="+mn-lt"/>
                <a:ea typeface="+mn-ea"/>
                <a:cs typeface="+mn-cs"/>
              </a:rPr>
              <a:t>Tsoukas</a:t>
            </a:r>
            <a:r>
              <a:rPr lang="en-US" sz="1200" kern="1200" dirty="0" smtClean="0">
                <a:solidFill>
                  <a:schemeClr val="tx1"/>
                </a:solidFill>
                <a:effectLst/>
                <a:latin typeface="+mn-lt"/>
                <a:ea typeface="+mn-ea"/>
                <a:cs typeface="+mn-cs"/>
              </a:rPr>
              <a:t>, S. (2013).What matters for corporate failures in Asia? Exploring the </a:t>
            </a:r>
          </a:p>
          <a:p>
            <a:r>
              <a:rPr lang="en-US" sz="1200" kern="1200" dirty="0" smtClean="0">
                <a:solidFill>
                  <a:schemeClr val="tx1"/>
                </a:solidFill>
                <a:effectLst/>
                <a:latin typeface="+mn-lt"/>
                <a:ea typeface="+mn-ea"/>
                <a:cs typeface="+mn-cs"/>
              </a:rPr>
              <a:t>role of firm-specific characteristic during the Asian crisis. Structural Change &amp;Economic </a:t>
            </a:r>
          </a:p>
          <a:p>
            <a:r>
              <a:rPr lang="en-US" sz="1200" kern="1200" dirty="0" smtClean="0">
                <a:solidFill>
                  <a:schemeClr val="tx1"/>
                </a:solidFill>
                <a:effectLst/>
                <a:latin typeface="+mn-lt"/>
                <a:ea typeface="+mn-ea"/>
                <a:cs typeface="+mn-cs"/>
              </a:rPr>
              <a:t>       	Dynamics. 2683-96. Doi:10.1016/j.strueco.2012.12.002</a:t>
            </a:r>
          </a:p>
          <a:p>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20</a:t>
            </a:fld>
            <a:endParaRPr lang="en-US"/>
          </a:p>
        </p:txBody>
      </p:sp>
    </p:spTree>
    <p:extLst>
      <p:ext uri="{BB962C8B-B14F-4D97-AF65-F5344CB8AC3E}">
        <p14:creationId xmlns:p14="http://schemas.microsoft.com/office/powerpoint/2010/main" val="3804057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4</a:t>
            </a:fld>
            <a:endParaRPr lang="en-US"/>
          </a:p>
        </p:txBody>
      </p:sp>
    </p:spTree>
    <p:extLst>
      <p:ext uri="{BB962C8B-B14F-4D97-AF65-F5344CB8AC3E}">
        <p14:creationId xmlns:p14="http://schemas.microsoft.com/office/powerpoint/2010/main" val="5130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F5B05D5-4D38-4E30-9C77-64C254ADD405}" type="slidenum">
              <a:rPr lang="en-US" smtClean="0"/>
              <a:pPr/>
              <a:t>5</a:t>
            </a:fld>
            <a:endParaRPr lang="en-US"/>
          </a:p>
        </p:txBody>
      </p:sp>
    </p:spTree>
    <p:extLst>
      <p:ext uri="{BB962C8B-B14F-4D97-AF65-F5344CB8AC3E}">
        <p14:creationId xmlns:p14="http://schemas.microsoft.com/office/powerpoint/2010/main" val="270771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connection to UPS Company:</a:t>
            </a:r>
          </a:p>
          <a:p>
            <a:endParaRPr lang="en-US" baseline="0" dirty="0" smtClean="0"/>
          </a:p>
          <a:p>
            <a:r>
              <a:rPr lang="en-US" dirty="0" smtClean="0"/>
              <a:t>UPS focuses on performing in the most efficient way possible and they use both high-tech and low-tech solutions to save time, space and money.  UPS developed it’s own bar coding system, that is made up of a series of dots and is called “UPS Code.”  Trucks are precisely loaded with packages by address and in order of delivery.  UPS has a very low-tech solution that saves them thousands of gallons of gas and thousands of miles each year.  UPS plots out their routes to incorporate as many right-turns as possible, up to 90% of the turns made during UPS delivery routes are right-turns.  Now they use computer programs to plot out the delivery routes with the most right-turns possible, which used to be done by managers driving the routes and mapping out the right-turn intensive routes.  The right-turn strategy has been in use at UPS since before anyone who currently works for the company can remember.  In 2006, the right-turn strategy saved UPS 28,541,472 million miles and 3 million gallons of fuel.  Without the use of their efficiency strategies and right-turn philosophy, UPS would have to put an additional 1,100 trucks on the road each day.  (ABC News Article)</a:t>
            </a:r>
          </a:p>
          <a:p>
            <a:r>
              <a:rPr lang="en-US" dirty="0" smtClean="0"/>
              <a:t>Human Resources</a:t>
            </a:r>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6</a:t>
            </a:fld>
            <a:endParaRPr lang="en-US"/>
          </a:p>
        </p:txBody>
      </p:sp>
    </p:spTree>
    <p:extLst>
      <p:ext uri="{BB962C8B-B14F-4D97-AF65-F5344CB8AC3E}">
        <p14:creationId xmlns:p14="http://schemas.microsoft.com/office/powerpoint/2010/main" val="394943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7</a:t>
            </a:fld>
            <a:endParaRPr lang="en-US"/>
          </a:p>
        </p:txBody>
      </p:sp>
    </p:spTree>
    <p:extLst>
      <p:ext uri="{BB962C8B-B14F-4D97-AF65-F5344CB8AC3E}">
        <p14:creationId xmlns:p14="http://schemas.microsoft.com/office/powerpoint/2010/main" val="2985955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8</a:t>
            </a:fld>
            <a:endParaRPr lang="en-US"/>
          </a:p>
        </p:txBody>
      </p:sp>
    </p:spTree>
    <p:extLst>
      <p:ext uri="{BB962C8B-B14F-4D97-AF65-F5344CB8AC3E}">
        <p14:creationId xmlns:p14="http://schemas.microsoft.com/office/powerpoint/2010/main" val="2390734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13</a:t>
            </a:fld>
            <a:endParaRPr lang="en-US"/>
          </a:p>
        </p:txBody>
      </p:sp>
    </p:spTree>
    <p:extLst>
      <p:ext uri="{BB962C8B-B14F-4D97-AF65-F5344CB8AC3E}">
        <p14:creationId xmlns:p14="http://schemas.microsoft.com/office/powerpoint/2010/main" val="17421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F5B05D5-4D38-4E30-9C77-64C254ADD405}" type="slidenum">
              <a:rPr lang="en-US" smtClean="0"/>
              <a:pPr/>
              <a:t>14</a:t>
            </a:fld>
            <a:endParaRPr lang="en-US"/>
          </a:p>
        </p:txBody>
      </p:sp>
    </p:spTree>
    <p:extLst>
      <p:ext uri="{BB962C8B-B14F-4D97-AF65-F5344CB8AC3E}">
        <p14:creationId xmlns:p14="http://schemas.microsoft.com/office/powerpoint/2010/main" val="359110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5B05D5-4D38-4E30-9C77-64C254ADD405}" type="slidenum">
              <a:rPr lang="en-US" smtClean="0"/>
              <a:pPr/>
              <a:t>19</a:t>
            </a:fld>
            <a:endParaRPr lang="en-US"/>
          </a:p>
        </p:txBody>
      </p:sp>
    </p:spTree>
    <p:extLst>
      <p:ext uri="{BB962C8B-B14F-4D97-AF65-F5344CB8AC3E}">
        <p14:creationId xmlns:p14="http://schemas.microsoft.com/office/powerpoint/2010/main" val="1448817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03DB11D-E57F-4BC4-9B10-85C884167C72}"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992D39-CA30-44B6-99C1-D4DE97569278}" type="datetimeFigureOut">
              <a:rPr lang="en-US" smtClean="0"/>
              <a:pPr/>
              <a:t>3/2/2014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03DB11D-E57F-4BC4-9B10-85C884167C72}"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EB992D39-CA30-44B6-99C1-D4DE97569278}" type="datetimeFigureOut">
              <a:rPr lang="en-US" smtClean="0"/>
              <a:pPr/>
              <a:t>3/2/2014</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03DB11D-E57F-4BC4-9B10-85C884167C7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UPS Company	</a:t>
            </a:r>
            <a:endParaRPr lang="en-US" dirty="0"/>
          </a:p>
        </p:txBody>
      </p:sp>
      <p:sp>
        <p:nvSpPr>
          <p:cNvPr id="3" name="Subtitle 2"/>
          <p:cNvSpPr>
            <a:spLocks noGrp="1"/>
          </p:cNvSpPr>
          <p:nvPr>
            <p:ph type="subTitle" idx="1"/>
          </p:nvPr>
        </p:nvSpPr>
        <p:spPr/>
        <p:txBody>
          <a:bodyPr/>
          <a:lstStyle/>
          <a:p>
            <a:r>
              <a:rPr lang="en-US" dirty="0" smtClean="0"/>
              <a:t>International Investment Report- Country: Thailand</a:t>
            </a:r>
            <a:endParaRPr lang="en-US" dirty="0"/>
          </a:p>
        </p:txBody>
      </p:sp>
      <p:sp>
        <p:nvSpPr>
          <p:cNvPr id="4" name="TextBox 3"/>
          <p:cNvSpPr txBox="1"/>
          <p:nvPr/>
        </p:nvSpPr>
        <p:spPr>
          <a:xfrm>
            <a:off x="1066800" y="914400"/>
            <a:ext cx="4419600" cy="1775791"/>
          </a:xfrm>
          <a:prstGeom prst="rect">
            <a:avLst/>
          </a:prstGeom>
          <a:noFill/>
          <a:ln>
            <a:solidFill>
              <a:srgbClr val="FF0000"/>
            </a:solidFill>
          </a:ln>
        </p:spPr>
        <p:txBody>
          <a:bodyPr wrap="square" rtlCol="0">
            <a:noAutofit/>
          </a:bodyPr>
          <a:lstStyle/>
          <a:p>
            <a:pPr marL="285750" indent="-285750">
              <a:buFont typeface="Arial" panose="020B0604020202020204" pitchFamily="34" charset="0"/>
              <a:buChar char="•"/>
            </a:pPr>
            <a:r>
              <a:rPr lang="en-US" dirty="0" smtClean="0">
                <a:solidFill>
                  <a:srgbClr val="0000FF"/>
                </a:solidFill>
              </a:rPr>
              <a:t>Please add group name and its members</a:t>
            </a:r>
          </a:p>
          <a:p>
            <a:pPr marL="285750" indent="-285750">
              <a:buFont typeface="Arial" panose="020B0604020202020204" pitchFamily="34" charset="0"/>
              <a:buChar char="•"/>
            </a:pPr>
            <a:r>
              <a:rPr lang="en-US" dirty="0" smtClean="0">
                <a:solidFill>
                  <a:srgbClr val="0000FF"/>
                </a:solidFill>
              </a:rPr>
              <a:t>After the title slide, add project background and table of content slide and the group member who contributed to that slide</a:t>
            </a:r>
            <a:endParaRPr lang="en-US" dirty="0">
              <a:solidFill>
                <a:srgbClr val="0000FF"/>
              </a:solidFill>
            </a:endParaRPr>
          </a:p>
        </p:txBody>
      </p:sp>
    </p:spTree>
    <p:extLst>
      <p:ext uri="{BB962C8B-B14F-4D97-AF65-F5344CB8AC3E}">
        <p14:creationId xmlns:p14="http://schemas.microsoft.com/office/powerpoint/2010/main" val="109904322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chemeClr val="tx1"/>
                </a:solidFill>
              </a:rPr>
              <a:t>Thailand Political Risks</a:t>
            </a:r>
            <a:endParaRPr lang="en-US" dirty="0">
              <a:solidFill>
                <a:schemeClr val="tx1"/>
              </a:solidFill>
            </a:endParaRPr>
          </a:p>
        </p:txBody>
      </p:sp>
      <p:sp>
        <p:nvSpPr>
          <p:cNvPr id="3" name="Content Placeholder 2"/>
          <p:cNvSpPr>
            <a:spLocks noGrp="1"/>
          </p:cNvSpPr>
          <p:nvPr>
            <p:ph idx="1"/>
          </p:nvPr>
        </p:nvSpPr>
        <p:spPr>
          <a:xfrm>
            <a:off x="822960" y="1245704"/>
            <a:ext cx="7543800" cy="4623390"/>
          </a:xfrm>
        </p:spPr>
        <p:txBody>
          <a:bodyPr>
            <a:noAutofit/>
          </a:bodyPr>
          <a:lstStyle/>
          <a:p>
            <a:r>
              <a:rPr lang="en-US" b="1" dirty="0" smtClean="0">
                <a:solidFill>
                  <a:srgbClr val="FF0000"/>
                </a:solidFill>
              </a:rPr>
              <a:t>Discuss Thailand Political setup</a:t>
            </a:r>
          </a:p>
          <a:p>
            <a:r>
              <a:rPr lang="en-US" b="1" dirty="0" smtClean="0">
                <a:solidFill>
                  <a:srgbClr val="FF0000"/>
                </a:solidFill>
              </a:rPr>
              <a:t>Democratic or autocratic</a:t>
            </a:r>
          </a:p>
          <a:p>
            <a:r>
              <a:rPr lang="en-US" b="1" dirty="0" smtClean="0">
                <a:solidFill>
                  <a:srgbClr val="FF0000"/>
                </a:solidFill>
              </a:rPr>
              <a:t>Current government’s economic vision (whether government encourages FDI or developing policies that create trade barriers)</a:t>
            </a:r>
          </a:p>
          <a:p>
            <a:r>
              <a:rPr lang="en-US" b="1" dirty="0" smtClean="0">
                <a:solidFill>
                  <a:srgbClr val="FF0000"/>
                </a:solidFill>
              </a:rPr>
              <a:t>Status of Thailand in WTO</a:t>
            </a:r>
          </a:p>
          <a:p>
            <a:endParaRPr lang="en-US" dirty="0" smtClean="0">
              <a:solidFill>
                <a:srgbClr val="FF0000"/>
              </a:solidFill>
            </a:endParaRPr>
          </a:p>
        </p:txBody>
      </p:sp>
    </p:spTree>
    <p:extLst>
      <p:ext uri="{BB962C8B-B14F-4D97-AF65-F5344CB8AC3E}">
        <p14:creationId xmlns:p14="http://schemas.microsoft.com/office/powerpoint/2010/main" val="68635480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chemeClr val="tx1"/>
                </a:solidFill>
              </a:rPr>
              <a:t>Thailand Economic Risks</a:t>
            </a:r>
            <a:endParaRPr lang="en-US" dirty="0">
              <a:solidFill>
                <a:schemeClr val="tx1"/>
              </a:solidFill>
            </a:endParaRPr>
          </a:p>
        </p:txBody>
      </p:sp>
      <p:sp>
        <p:nvSpPr>
          <p:cNvPr id="3" name="Content Placeholder 2"/>
          <p:cNvSpPr>
            <a:spLocks noGrp="1"/>
          </p:cNvSpPr>
          <p:nvPr>
            <p:ph idx="1"/>
          </p:nvPr>
        </p:nvSpPr>
        <p:spPr>
          <a:xfrm>
            <a:off x="822960" y="1245704"/>
            <a:ext cx="7543800" cy="4623390"/>
          </a:xfrm>
        </p:spPr>
        <p:txBody>
          <a:bodyPr>
            <a:noAutofit/>
          </a:bodyPr>
          <a:lstStyle/>
          <a:p>
            <a:r>
              <a:rPr lang="en-US" b="1" dirty="0" smtClean="0">
                <a:solidFill>
                  <a:srgbClr val="FF0000"/>
                </a:solidFill>
              </a:rPr>
              <a:t>Discuss Thailand currency situation, balance of trade and world bank outlook for Thailand</a:t>
            </a:r>
          </a:p>
          <a:p>
            <a:r>
              <a:rPr lang="en-US" b="1" dirty="0" smtClean="0">
                <a:solidFill>
                  <a:srgbClr val="FF0000"/>
                </a:solidFill>
              </a:rPr>
              <a:t>How do Thailand Baht value against USD, GBP and JPY? Historical trends and future outlook</a:t>
            </a:r>
          </a:p>
          <a:p>
            <a:r>
              <a:rPr lang="en-US" b="1" dirty="0" smtClean="0">
                <a:solidFill>
                  <a:srgbClr val="FF0000"/>
                </a:solidFill>
              </a:rPr>
              <a:t>Discuss current unrest or income equality or unemployment situation</a:t>
            </a:r>
          </a:p>
          <a:p>
            <a:endParaRPr lang="en-US" b="1" dirty="0" smtClean="0">
              <a:solidFill>
                <a:srgbClr val="FF0000"/>
              </a:solidFill>
            </a:endParaRPr>
          </a:p>
          <a:p>
            <a:endParaRPr lang="en-US" dirty="0" smtClean="0">
              <a:solidFill>
                <a:srgbClr val="FF0000"/>
              </a:solidFill>
            </a:endParaRPr>
          </a:p>
        </p:txBody>
      </p:sp>
    </p:spTree>
    <p:extLst>
      <p:ext uri="{BB962C8B-B14F-4D97-AF65-F5344CB8AC3E}">
        <p14:creationId xmlns:p14="http://schemas.microsoft.com/office/powerpoint/2010/main" val="306618811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chemeClr val="tx1"/>
                </a:solidFill>
              </a:rPr>
              <a:t>Thailand Regulatory Risks</a:t>
            </a:r>
            <a:endParaRPr lang="en-US" dirty="0">
              <a:solidFill>
                <a:schemeClr val="tx1"/>
              </a:solidFill>
            </a:endParaRPr>
          </a:p>
        </p:txBody>
      </p:sp>
      <p:sp>
        <p:nvSpPr>
          <p:cNvPr id="3" name="Content Placeholder 2"/>
          <p:cNvSpPr>
            <a:spLocks noGrp="1"/>
          </p:cNvSpPr>
          <p:nvPr>
            <p:ph idx="1"/>
          </p:nvPr>
        </p:nvSpPr>
        <p:spPr>
          <a:xfrm>
            <a:off x="822960" y="1245704"/>
            <a:ext cx="7543800" cy="4623390"/>
          </a:xfrm>
        </p:spPr>
        <p:txBody>
          <a:bodyPr>
            <a:noAutofit/>
          </a:bodyPr>
          <a:lstStyle/>
          <a:p>
            <a:r>
              <a:rPr lang="en-US" sz="2400" b="1" dirty="0" smtClean="0">
                <a:solidFill>
                  <a:srgbClr val="FF0000"/>
                </a:solidFill>
              </a:rPr>
              <a:t>Discuss Thailand legal structure</a:t>
            </a:r>
          </a:p>
          <a:p>
            <a:r>
              <a:rPr lang="en-US" sz="2400" b="1" dirty="0" smtClean="0">
                <a:solidFill>
                  <a:srgbClr val="FF0000"/>
                </a:solidFill>
              </a:rPr>
              <a:t>Company structure for foreign companies (fully owned subsidiary, JV etc.)</a:t>
            </a:r>
          </a:p>
          <a:p>
            <a:r>
              <a:rPr lang="en-US" sz="2400" b="1" dirty="0" smtClean="0">
                <a:solidFill>
                  <a:srgbClr val="FF0000"/>
                </a:solidFill>
              </a:rPr>
              <a:t>Any restriction on owing land, building</a:t>
            </a:r>
          </a:p>
          <a:p>
            <a:r>
              <a:rPr lang="en-US" sz="2400" b="1" dirty="0" smtClean="0">
                <a:solidFill>
                  <a:srgbClr val="FF0000"/>
                </a:solidFill>
              </a:rPr>
              <a:t>Export and import traffic and restrictions</a:t>
            </a:r>
          </a:p>
          <a:p>
            <a:r>
              <a:rPr lang="en-US" sz="2400" b="1" dirty="0" smtClean="0">
                <a:solidFill>
                  <a:srgbClr val="FF0000"/>
                </a:solidFill>
              </a:rPr>
              <a:t>Any example of significant legal issues experienced by foreign companies (Like Cargill example in Venezuela)</a:t>
            </a:r>
          </a:p>
          <a:p>
            <a:endParaRPr lang="en-US" sz="2400" b="1" dirty="0" smtClean="0">
              <a:solidFill>
                <a:srgbClr val="FF0000"/>
              </a:solidFill>
            </a:endParaRPr>
          </a:p>
          <a:p>
            <a:endParaRPr lang="en-US" sz="2400" dirty="0" smtClean="0">
              <a:solidFill>
                <a:srgbClr val="FF0000"/>
              </a:solidFill>
            </a:endParaRPr>
          </a:p>
        </p:txBody>
      </p:sp>
    </p:spTree>
    <p:extLst>
      <p:ext uri="{BB962C8B-B14F-4D97-AF65-F5344CB8AC3E}">
        <p14:creationId xmlns:p14="http://schemas.microsoft.com/office/powerpoint/2010/main" val="371350972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336280" cy="1051560"/>
          </a:xfrm>
        </p:spPr>
        <p:txBody>
          <a:bodyPr>
            <a:normAutofit fontScale="90000"/>
          </a:bodyPr>
          <a:lstStyle/>
          <a:p>
            <a:r>
              <a:rPr lang="en-US" dirty="0" smtClean="0">
                <a:solidFill>
                  <a:srgbClr val="FF0000"/>
                </a:solidFill>
              </a:rPr>
              <a:t>Company Background </a:t>
            </a:r>
            <a:r>
              <a:rPr lang="en-US" dirty="0" smtClean="0">
                <a:solidFill>
                  <a:srgbClr val="FF0000"/>
                </a:solidFill>
              </a:rPr>
              <a:t>- </a:t>
            </a:r>
            <a:r>
              <a:rPr lang="en-US" dirty="0" smtClean="0"/>
              <a:t>Introduction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a:t>UPS is known around the world as a leader in package delivery</a:t>
            </a:r>
            <a:r>
              <a:rPr lang="en-US" dirty="0" smtClean="0"/>
              <a:t>.</a:t>
            </a:r>
          </a:p>
          <a:p>
            <a:endParaRPr lang="en-US" dirty="0" smtClean="0"/>
          </a:p>
          <a:p>
            <a:r>
              <a:rPr lang="en-US" dirty="0"/>
              <a:t>UPS is a global leader in delivering packages and supply chain solutions around the world. </a:t>
            </a:r>
            <a:endParaRPr lang="en-US" dirty="0" smtClean="0"/>
          </a:p>
          <a:p>
            <a:pPr marL="0" indent="0">
              <a:buNone/>
            </a:pPr>
            <a:endParaRPr lang="en-US" dirty="0" smtClean="0"/>
          </a:p>
          <a:p>
            <a:r>
              <a:rPr lang="en-US" dirty="0"/>
              <a:t>UPS is a company with a 100-year history and continues to be profitable</a:t>
            </a:r>
            <a:r>
              <a:rPr lang="en-US" dirty="0" smtClean="0"/>
              <a:t>. </a:t>
            </a:r>
          </a:p>
          <a:p>
            <a:endParaRPr lang="en-US" dirty="0" smtClean="0"/>
          </a:p>
          <a:p>
            <a:r>
              <a:rPr lang="en-US" dirty="0"/>
              <a:t>UPS utilizes high-tech and low-tech solutions to conduct their business in the most cost-saving and efficient manner possible</a:t>
            </a:r>
            <a:r>
              <a:rPr lang="en-US" dirty="0" smtClean="0"/>
              <a:t>.</a:t>
            </a:r>
            <a:endParaRPr lang="en-US" dirty="0"/>
          </a:p>
        </p:txBody>
      </p:sp>
    </p:spTree>
    <p:extLst>
      <p:ext uri="{BB962C8B-B14F-4D97-AF65-F5344CB8AC3E}">
        <p14:creationId xmlns:p14="http://schemas.microsoft.com/office/powerpoint/2010/main" val="172224937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UPS operation around the globe</a:t>
            </a:r>
            <a:endParaRPr lang="en-US" dirty="0"/>
          </a:p>
        </p:txBody>
      </p:sp>
      <p:sp>
        <p:nvSpPr>
          <p:cNvPr id="3" name="Content Placeholder 2"/>
          <p:cNvSpPr>
            <a:spLocks noGrp="1"/>
          </p:cNvSpPr>
          <p:nvPr>
            <p:ph idx="1"/>
          </p:nvPr>
        </p:nvSpPr>
        <p:spPr>
          <a:xfrm>
            <a:off x="502920" y="530352"/>
            <a:ext cx="8183880" cy="4879848"/>
          </a:xfrm>
        </p:spPr>
        <p:txBody>
          <a:bodyPr>
            <a:normAutofit fontScale="92500" lnSpcReduction="20000"/>
          </a:bodyPr>
          <a:lstStyle/>
          <a:p>
            <a:r>
              <a:rPr lang="en-US" dirty="0"/>
              <a:t>The company has more than 400,000 employees in over 200 countries and territories around the </a:t>
            </a:r>
            <a:r>
              <a:rPr lang="en-US" dirty="0" smtClean="0"/>
              <a:t>globe.</a:t>
            </a:r>
          </a:p>
          <a:p>
            <a:endParaRPr lang="en-US" dirty="0"/>
          </a:p>
          <a:p>
            <a:r>
              <a:rPr lang="en-US" dirty="0" smtClean="0"/>
              <a:t>The </a:t>
            </a:r>
            <a:r>
              <a:rPr lang="en-US" dirty="0"/>
              <a:t>package operations division of UPS is comprised of 93,637 package cars, vans, tractors, motorcycles, including 2,218 alternative-fuel vehicles.  </a:t>
            </a:r>
            <a:endParaRPr lang="en-US" dirty="0" smtClean="0"/>
          </a:p>
          <a:p>
            <a:pPr marL="0" indent="0">
              <a:buNone/>
            </a:pPr>
            <a:endParaRPr lang="en-US" dirty="0"/>
          </a:p>
          <a:p>
            <a:r>
              <a:rPr lang="en-US" dirty="0" smtClean="0"/>
              <a:t>UPS </a:t>
            </a:r>
            <a:r>
              <a:rPr lang="en-US" dirty="0"/>
              <a:t>also has the 9th largest airline in the world with 268 UPS jet aircraft and 311 chartered aircraft, and fly over 1,926 flight segments each day. </a:t>
            </a:r>
            <a:endParaRPr lang="en-US" dirty="0" smtClean="0"/>
          </a:p>
        </p:txBody>
      </p:sp>
    </p:spTree>
    <p:extLst>
      <p:ext uri="{BB962C8B-B14F-4D97-AF65-F5344CB8AC3E}">
        <p14:creationId xmlns:p14="http://schemas.microsoft.com/office/powerpoint/2010/main" val="77238444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rgbClr val="0000FF"/>
                </a:solidFill>
              </a:rPr>
              <a:t>Industry Trends</a:t>
            </a:r>
            <a:endParaRPr lang="en-US" dirty="0">
              <a:solidFill>
                <a:srgbClr val="0000FF"/>
              </a:solidFill>
            </a:endParaRPr>
          </a:p>
        </p:txBody>
      </p:sp>
      <p:sp>
        <p:nvSpPr>
          <p:cNvPr id="10" name="Content Placeholder 2"/>
          <p:cNvSpPr>
            <a:spLocks noGrp="1"/>
          </p:cNvSpPr>
          <p:nvPr>
            <p:ph idx="1"/>
          </p:nvPr>
        </p:nvSpPr>
        <p:spPr>
          <a:xfrm>
            <a:off x="822960" y="1245704"/>
            <a:ext cx="7543800" cy="4623390"/>
          </a:xfrm>
        </p:spPr>
        <p:txBody>
          <a:bodyPr>
            <a:noAutofit/>
          </a:bodyPr>
          <a:lstStyle/>
          <a:p>
            <a:r>
              <a:rPr lang="en-US" b="1" dirty="0" smtClean="0">
                <a:solidFill>
                  <a:srgbClr val="FF0000"/>
                </a:solidFill>
              </a:rPr>
              <a:t>Define Logistics sector and type of logistics </a:t>
            </a:r>
          </a:p>
          <a:p>
            <a:pPr lvl="1"/>
            <a:r>
              <a:rPr lang="en-US" b="1" dirty="0" smtClean="0">
                <a:solidFill>
                  <a:srgbClr val="FF0000"/>
                </a:solidFill>
              </a:rPr>
              <a:t>Shipping</a:t>
            </a:r>
          </a:p>
          <a:p>
            <a:pPr lvl="1"/>
            <a:r>
              <a:rPr lang="en-US" b="1" dirty="0" smtClean="0">
                <a:solidFill>
                  <a:srgbClr val="FF0000"/>
                </a:solidFill>
              </a:rPr>
              <a:t>Air</a:t>
            </a:r>
          </a:p>
          <a:p>
            <a:pPr lvl="1"/>
            <a:r>
              <a:rPr lang="en-US" b="1" dirty="0" smtClean="0">
                <a:solidFill>
                  <a:srgbClr val="FF0000"/>
                </a:solidFill>
              </a:rPr>
              <a:t>Road</a:t>
            </a:r>
          </a:p>
          <a:p>
            <a:pPr lvl="1"/>
            <a:r>
              <a:rPr lang="en-US" b="1" dirty="0" smtClean="0">
                <a:solidFill>
                  <a:srgbClr val="FF0000"/>
                </a:solidFill>
              </a:rPr>
              <a:t>Couriers (domestic/international)</a:t>
            </a:r>
          </a:p>
          <a:p>
            <a:r>
              <a:rPr lang="en-US" b="1" dirty="0" smtClean="0">
                <a:solidFill>
                  <a:srgbClr val="FF0000"/>
                </a:solidFill>
              </a:rPr>
              <a:t>Existing players and their market share (if you can find such data)</a:t>
            </a:r>
          </a:p>
          <a:p>
            <a:r>
              <a:rPr lang="en-US" b="1" dirty="0" smtClean="0">
                <a:solidFill>
                  <a:srgbClr val="FF0000"/>
                </a:solidFill>
              </a:rPr>
              <a:t>Recent acquisition or entry of other players </a:t>
            </a:r>
          </a:p>
          <a:p>
            <a:endParaRPr lang="en-US" dirty="0" smtClean="0">
              <a:solidFill>
                <a:srgbClr val="FF0000"/>
              </a:solidFill>
            </a:endParaRPr>
          </a:p>
        </p:txBody>
      </p:sp>
    </p:spTree>
    <p:extLst>
      <p:ext uri="{BB962C8B-B14F-4D97-AF65-F5344CB8AC3E}">
        <p14:creationId xmlns:p14="http://schemas.microsoft.com/office/powerpoint/2010/main" val="20825180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chemeClr val="tx1"/>
                </a:solidFill>
              </a:rPr>
              <a:t>Competition</a:t>
            </a:r>
            <a:endParaRPr lang="en-US" dirty="0">
              <a:solidFill>
                <a:schemeClr val="tx1"/>
              </a:solidFill>
            </a:endParaRPr>
          </a:p>
        </p:txBody>
      </p:sp>
      <p:sp>
        <p:nvSpPr>
          <p:cNvPr id="10" name="Content Placeholder 2"/>
          <p:cNvSpPr>
            <a:spLocks noGrp="1"/>
          </p:cNvSpPr>
          <p:nvPr>
            <p:ph idx="1"/>
          </p:nvPr>
        </p:nvSpPr>
        <p:spPr>
          <a:xfrm>
            <a:off x="822960" y="1245704"/>
            <a:ext cx="7543800" cy="4623390"/>
          </a:xfrm>
        </p:spPr>
        <p:txBody>
          <a:bodyPr>
            <a:noAutofit/>
          </a:bodyPr>
          <a:lstStyle/>
          <a:p>
            <a:r>
              <a:rPr lang="en-US" b="1" dirty="0" smtClean="0">
                <a:solidFill>
                  <a:srgbClr val="FF0000"/>
                </a:solidFill>
              </a:rPr>
              <a:t>Discuss Competition in the Logistics sector</a:t>
            </a:r>
          </a:p>
          <a:p>
            <a:r>
              <a:rPr lang="en-US" b="1" dirty="0" smtClean="0">
                <a:solidFill>
                  <a:srgbClr val="FF0000"/>
                </a:solidFill>
              </a:rPr>
              <a:t>Existing players and their market share (if you can find such data)</a:t>
            </a:r>
          </a:p>
          <a:p>
            <a:r>
              <a:rPr lang="en-US" b="1" dirty="0" smtClean="0">
                <a:solidFill>
                  <a:srgbClr val="FF0000"/>
                </a:solidFill>
              </a:rPr>
              <a:t>Recent acquisition or entry of other players </a:t>
            </a:r>
          </a:p>
          <a:p>
            <a:endParaRPr lang="en-US" dirty="0" smtClean="0">
              <a:solidFill>
                <a:srgbClr val="FF0000"/>
              </a:solidFill>
            </a:endParaRPr>
          </a:p>
        </p:txBody>
      </p:sp>
    </p:spTree>
    <p:extLst>
      <p:ext uri="{BB962C8B-B14F-4D97-AF65-F5344CB8AC3E}">
        <p14:creationId xmlns:p14="http://schemas.microsoft.com/office/powerpoint/2010/main" val="20825180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rgbClr val="0000FF"/>
                </a:solidFill>
              </a:rPr>
              <a:t>Market Entry Strategy</a:t>
            </a:r>
            <a:endParaRPr lang="en-US" dirty="0">
              <a:solidFill>
                <a:srgbClr val="0000FF"/>
              </a:solidFill>
            </a:endParaRPr>
          </a:p>
        </p:txBody>
      </p:sp>
      <p:sp>
        <p:nvSpPr>
          <p:cNvPr id="10" name="Content Placeholder 2"/>
          <p:cNvSpPr>
            <a:spLocks noGrp="1"/>
          </p:cNvSpPr>
          <p:nvPr>
            <p:ph idx="1"/>
          </p:nvPr>
        </p:nvSpPr>
        <p:spPr>
          <a:xfrm>
            <a:off x="822960" y="1245704"/>
            <a:ext cx="7543800" cy="4623390"/>
          </a:xfrm>
        </p:spPr>
        <p:txBody>
          <a:bodyPr>
            <a:noAutofit/>
          </a:bodyPr>
          <a:lstStyle/>
          <a:p>
            <a:r>
              <a:rPr lang="en-US" sz="2400" b="1" dirty="0" smtClean="0">
                <a:solidFill>
                  <a:srgbClr val="FF0000"/>
                </a:solidFill>
              </a:rPr>
              <a:t>Discuss based on the risks and market opportunity which market segment is best suited for UPS to enter into Thailand market</a:t>
            </a:r>
          </a:p>
          <a:p>
            <a:r>
              <a:rPr lang="en-US" sz="2400" b="1" dirty="0" smtClean="0">
                <a:solidFill>
                  <a:srgbClr val="FF0000"/>
                </a:solidFill>
              </a:rPr>
              <a:t>Will UPS open a subsidiary or form a JV or acquire local player? Pros and cons of these market entry strategy</a:t>
            </a:r>
          </a:p>
          <a:p>
            <a:r>
              <a:rPr lang="en-US" sz="2400" b="1" dirty="0" smtClean="0">
                <a:solidFill>
                  <a:srgbClr val="FF0000"/>
                </a:solidFill>
              </a:rPr>
              <a:t>Group’s market entry strategy recommendation</a:t>
            </a:r>
          </a:p>
        </p:txBody>
      </p:sp>
    </p:spTree>
    <p:extLst>
      <p:ext uri="{BB962C8B-B14F-4D97-AF65-F5344CB8AC3E}">
        <p14:creationId xmlns:p14="http://schemas.microsoft.com/office/powerpoint/2010/main" val="75177023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normAutofit/>
          </a:bodyPr>
          <a:lstStyle/>
          <a:p>
            <a:r>
              <a:rPr lang="en-US" dirty="0" smtClean="0">
                <a:solidFill>
                  <a:schemeClr val="tx1"/>
                </a:solidFill>
              </a:rPr>
              <a:t>Implementation Approach</a:t>
            </a:r>
            <a:endParaRPr lang="en-US" dirty="0">
              <a:solidFill>
                <a:schemeClr val="tx1"/>
              </a:solidFill>
            </a:endParaRPr>
          </a:p>
        </p:txBody>
      </p:sp>
      <p:sp>
        <p:nvSpPr>
          <p:cNvPr id="10" name="Content Placeholder 2"/>
          <p:cNvSpPr>
            <a:spLocks noGrp="1"/>
          </p:cNvSpPr>
          <p:nvPr>
            <p:ph idx="1"/>
          </p:nvPr>
        </p:nvSpPr>
        <p:spPr>
          <a:xfrm>
            <a:off x="822960" y="1245704"/>
            <a:ext cx="7543800" cy="4623390"/>
          </a:xfrm>
        </p:spPr>
        <p:txBody>
          <a:bodyPr>
            <a:noAutofit/>
          </a:bodyPr>
          <a:lstStyle/>
          <a:p>
            <a:r>
              <a:rPr lang="en-US" b="1" dirty="0" smtClean="0">
                <a:solidFill>
                  <a:srgbClr val="FF0000"/>
                </a:solidFill>
              </a:rPr>
              <a:t>What are the necessary next steps to implement your recommended market entry strategy? </a:t>
            </a:r>
          </a:p>
          <a:p>
            <a:pPr marL="0" indent="0">
              <a:buNone/>
            </a:pPr>
            <a:endParaRPr lang="en-US" b="1" dirty="0" smtClean="0">
              <a:solidFill>
                <a:srgbClr val="FF0000"/>
              </a:solidFill>
            </a:endParaRPr>
          </a:p>
        </p:txBody>
      </p:sp>
    </p:spTree>
    <p:extLst>
      <p:ext uri="{BB962C8B-B14F-4D97-AF65-F5344CB8AC3E}">
        <p14:creationId xmlns:p14="http://schemas.microsoft.com/office/powerpoint/2010/main" val="257516194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rPr>
              <a:t>Conclusion</a:t>
            </a:r>
            <a:endParaRPr lang="en-US" dirty="0"/>
          </a:p>
        </p:txBody>
      </p:sp>
      <p:sp>
        <p:nvSpPr>
          <p:cNvPr id="3" name="Content Placeholder 2"/>
          <p:cNvSpPr>
            <a:spLocks noGrp="1"/>
          </p:cNvSpPr>
          <p:nvPr>
            <p:ph idx="1"/>
          </p:nvPr>
        </p:nvSpPr>
        <p:spPr/>
        <p:txBody>
          <a:bodyPr>
            <a:normAutofit lnSpcReduction="10000"/>
          </a:bodyPr>
          <a:lstStyle/>
          <a:p>
            <a:r>
              <a:rPr lang="en-US" dirty="0"/>
              <a:t>The life cycle of this industry seems to be in the early mature stage because the technology being used is at the peak and only is getting better. </a:t>
            </a:r>
            <a:endParaRPr lang="en-US" dirty="0" smtClean="0"/>
          </a:p>
          <a:p>
            <a:pPr marL="0" indent="0">
              <a:buNone/>
            </a:pPr>
            <a:endParaRPr lang="en-US" dirty="0"/>
          </a:p>
          <a:p>
            <a:r>
              <a:rPr lang="en-US" dirty="0" smtClean="0"/>
              <a:t>The </a:t>
            </a:r>
            <a:r>
              <a:rPr lang="en-US" dirty="0"/>
              <a:t>introduction of newer technology has helped many of these companies improve their services and even expand them into countries that were not up to date in current technology. </a:t>
            </a:r>
          </a:p>
          <a:p>
            <a:pPr marL="0" indent="0">
              <a:buNone/>
            </a:pPr>
            <a:endParaRPr lang="en-US" dirty="0"/>
          </a:p>
        </p:txBody>
      </p:sp>
    </p:spTree>
    <p:extLst>
      <p:ext uri="{BB962C8B-B14F-4D97-AF65-F5344CB8AC3E}">
        <p14:creationId xmlns:p14="http://schemas.microsoft.com/office/powerpoint/2010/main" val="230484261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457200"/>
            <a:ext cx="7543800" cy="625056"/>
          </a:xfrm>
        </p:spPr>
        <p:txBody>
          <a:bodyPr>
            <a:normAutofit fontScale="90000"/>
          </a:bodyPr>
          <a:lstStyle/>
          <a:p>
            <a:r>
              <a:rPr lang="en-US" dirty="0" smtClean="0">
                <a:solidFill>
                  <a:schemeClr val="tx1"/>
                </a:solidFill>
              </a:rPr>
              <a:t>Project Background</a:t>
            </a:r>
            <a:endParaRPr lang="en-US" dirty="0">
              <a:solidFill>
                <a:schemeClr val="tx1"/>
              </a:solidFill>
            </a:endParaRPr>
          </a:p>
        </p:txBody>
      </p:sp>
      <p:sp>
        <p:nvSpPr>
          <p:cNvPr id="6" name="TextBox 5"/>
          <p:cNvSpPr txBox="1"/>
          <p:nvPr/>
        </p:nvSpPr>
        <p:spPr>
          <a:xfrm>
            <a:off x="5526158" y="152400"/>
            <a:ext cx="3313042" cy="887895"/>
          </a:xfrm>
          <a:prstGeom prst="rect">
            <a:avLst/>
          </a:prstGeom>
          <a:solidFill>
            <a:srgbClr val="FFFF00"/>
          </a:solidFill>
          <a:ln w="38100">
            <a:solidFill>
              <a:srgbClr val="FF0000"/>
            </a:solidFill>
          </a:ln>
        </p:spPr>
        <p:txBody>
          <a:bodyPr wrap="square" rtlCol="0">
            <a:noAutofit/>
          </a:bodyPr>
          <a:lstStyle/>
          <a:p>
            <a:pPr marL="285750" indent="-285750">
              <a:buFont typeface="Arial" panose="020B0604020202020204" pitchFamily="34" charset="0"/>
              <a:buChar char="•"/>
            </a:pPr>
            <a:r>
              <a:rPr lang="en-US" dirty="0" smtClean="0"/>
              <a:t>I added this slide an example, please update for the final report.</a:t>
            </a:r>
            <a:endParaRPr lang="en-US" dirty="0"/>
          </a:p>
        </p:txBody>
      </p:sp>
      <p:sp>
        <p:nvSpPr>
          <p:cNvPr id="3" name="Content Placeholder 2"/>
          <p:cNvSpPr>
            <a:spLocks noGrp="1"/>
          </p:cNvSpPr>
          <p:nvPr>
            <p:ph idx="1"/>
          </p:nvPr>
        </p:nvSpPr>
        <p:spPr>
          <a:xfrm>
            <a:off x="533399" y="1245704"/>
            <a:ext cx="7994375" cy="4623390"/>
          </a:xfrm>
        </p:spPr>
        <p:txBody>
          <a:bodyPr>
            <a:noAutofit/>
          </a:bodyPr>
          <a:lstStyle/>
          <a:p>
            <a:r>
              <a:rPr lang="en-US" sz="1400" b="1" u="sng" dirty="0"/>
              <a:t>Industry - </a:t>
            </a:r>
            <a:r>
              <a:rPr lang="en-US" sz="1400" b="1" u="sng" dirty="0" smtClean="0"/>
              <a:t>Logistics </a:t>
            </a:r>
            <a:r>
              <a:rPr lang="en-US" sz="1400" b="1" u="sng" dirty="0"/>
              <a:t>and Country for investment- </a:t>
            </a:r>
            <a:r>
              <a:rPr lang="en-US" sz="1400" b="1" u="sng" dirty="0" smtClean="0"/>
              <a:t>Thailand</a:t>
            </a:r>
            <a:endParaRPr lang="en-US" sz="1400" dirty="0"/>
          </a:p>
          <a:p>
            <a:pPr marL="225425" indent="-225425">
              <a:buFont typeface="Wingdings" panose="05000000000000000000" pitchFamily="2" charset="2"/>
              <a:buChar char="§"/>
            </a:pPr>
            <a:r>
              <a:rPr lang="en-US" sz="1400" dirty="0"/>
              <a:t>The final project for </a:t>
            </a:r>
            <a:r>
              <a:rPr lang="en-US" sz="1400" dirty="0" smtClean="0"/>
              <a:t>INT 610 –Multinational Corporate Environment course </a:t>
            </a:r>
            <a:r>
              <a:rPr lang="en-US" sz="1400" dirty="0"/>
              <a:t>is a written International Investment Report and a Summary Presentation. </a:t>
            </a:r>
            <a:endParaRPr lang="en-US" sz="1400" dirty="0" smtClean="0"/>
          </a:p>
          <a:p>
            <a:pPr marL="225425" indent="-225425">
              <a:buFont typeface="Wingdings" panose="05000000000000000000" pitchFamily="2" charset="2"/>
              <a:buChar char="§"/>
            </a:pPr>
            <a:endParaRPr lang="en-US" sz="1400" dirty="0" smtClean="0"/>
          </a:p>
          <a:p>
            <a:pPr marL="225425" indent="-225425">
              <a:buFont typeface="Wingdings" panose="05000000000000000000" pitchFamily="2" charset="2"/>
              <a:buChar char="§"/>
            </a:pPr>
            <a:r>
              <a:rPr lang="en-US" sz="1400" dirty="0" smtClean="0"/>
              <a:t>Group D evaluated  and researched Logistics sector in Thailand and presents its recommendation.</a:t>
            </a:r>
          </a:p>
          <a:p>
            <a:pPr marL="225425" indent="-225425">
              <a:buFont typeface="Wingdings" panose="05000000000000000000" pitchFamily="2" charset="2"/>
              <a:buChar char="§"/>
            </a:pPr>
            <a:endParaRPr lang="en-US" sz="1400" dirty="0" smtClean="0"/>
          </a:p>
          <a:p>
            <a:pPr marL="225425" indent="-225425">
              <a:buFont typeface="Wingdings" panose="05000000000000000000" pitchFamily="2" charset="2"/>
              <a:buChar char="§"/>
            </a:pPr>
            <a:r>
              <a:rPr lang="en-US" sz="1400" dirty="0" smtClean="0"/>
              <a:t>We have selected UPS Company for our research. Through our research and analysis we will present the pro and cons of UPS market entry in to Thailand’s logistics sector, target market segment, our recommended market entry strategy and its investment plan.</a:t>
            </a:r>
          </a:p>
          <a:p>
            <a:pPr marL="225425" indent="-225425">
              <a:buFont typeface="Wingdings" panose="05000000000000000000" pitchFamily="2" charset="2"/>
              <a:buChar char="§"/>
            </a:pPr>
            <a:endParaRPr lang="en-US" sz="1400" dirty="0" smtClean="0"/>
          </a:p>
          <a:p>
            <a:pPr marL="225425" indent="-225425">
              <a:buFont typeface="Wingdings" panose="05000000000000000000" pitchFamily="2" charset="2"/>
              <a:buChar char="§"/>
            </a:pPr>
            <a:r>
              <a:rPr lang="en-US" sz="1400" dirty="0" smtClean="0"/>
              <a:t>This report will present current </a:t>
            </a:r>
            <a:r>
              <a:rPr lang="en-US" sz="1400" dirty="0"/>
              <a:t>circumstances in </a:t>
            </a:r>
            <a:r>
              <a:rPr lang="en-US" sz="1400" dirty="0" smtClean="0"/>
              <a:t>Thailand and discuss economic</a:t>
            </a:r>
            <a:r>
              <a:rPr lang="en-US" sz="1400" dirty="0"/>
              <a:t>, financial and political risk of the country. </a:t>
            </a:r>
            <a:r>
              <a:rPr lang="en-US" sz="1400" dirty="0" smtClean="0"/>
              <a:t>The report will provide analysis of current industry structure, regulatory </a:t>
            </a:r>
            <a:r>
              <a:rPr lang="en-US" sz="1400" dirty="0"/>
              <a:t>structure as well as the competition in the target country. </a:t>
            </a:r>
            <a:r>
              <a:rPr lang="en-US" sz="1400" dirty="0" smtClean="0"/>
              <a:t>The </a:t>
            </a:r>
            <a:r>
              <a:rPr lang="en-US" sz="1400" dirty="0"/>
              <a:t>final recommendation would be whether or not to enter the specific country in the designated sector and what should be your entry strategy. The goal of the project is to analyze the prospects for expanding your company into the foreign </a:t>
            </a:r>
            <a:r>
              <a:rPr lang="en-US" sz="1400" dirty="0" smtClean="0"/>
              <a:t>country.</a:t>
            </a:r>
          </a:p>
        </p:txBody>
      </p:sp>
      <p:sp>
        <p:nvSpPr>
          <p:cNvPr id="4" name="Rounded Rectangular Callout 3"/>
          <p:cNvSpPr/>
          <p:nvPr/>
        </p:nvSpPr>
        <p:spPr>
          <a:xfrm>
            <a:off x="7673009" y="5585792"/>
            <a:ext cx="1043609" cy="490330"/>
          </a:xfrm>
          <a:prstGeom prst="wedgeRoundRectCallout">
            <a:avLst>
              <a:gd name="adj1" fmla="val 33453"/>
              <a:gd name="adj2" fmla="val 108446"/>
              <a:gd name="adj3" fmla="val 16667"/>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Page # ??</a:t>
            </a:r>
            <a:endParaRPr lang="en-US" dirty="0">
              <a:solidFill>
                <a:srgbClr val="FF0000"/>
              </a:solidFill>
            </a:endParaRPr>
          </a:p>
        </p:txBody>
      </p:sp>
      <p:sp>
        <p:nvSpPr>
          <p:cNvPr id="8" name="Rounded Rectangular Callout 7"/>
          <p:cNvSpPr/>
          <p:nvPr/>
        </p:nvSpPr>
        <p:spPr>
          <a:xfrm>
            <a:off x="0" y="5830957"/>
            <a:ext cx="2340665" cy="490330"/>
          </a:xfrm>
          <a:prstGeom prst="wedgeRoundRectCallout">
            <a:avLst>
              <a:gd name="adj1" fmla="val 33453"/>
              <a:gd name="adj2" fmla="val 108446"/>
              <a:gd name="adj3" fmla="val 16667"/>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Insert footer for each slide ??</a:t>
            </a:r>
            <a:endParaRPr lang="en-US" dirty="0">
              <a:solidFill>
                <a:srgbClr val="FF0000"/>
              </a:solidFill>
            </a:endParaRPr>
          </a:p>
        </p:txBody>
      </p:sp>
      <p:sp>
        <p:nvSpPr>
          <p:cNvPr id="9" name="TextBox 8"/>
          <p:cNvSpPr txBox="1"/>
          <p:nvPr/>
        </p:nvSpPr>
        <p:spPr>
          <a:xfrm>
            <a:off x="609599" y="6477000"/>
            <a:ext cx="7063409" cy="381000"/>
          </a:xfrm>
          <a:prstGeom prst="rect">
            <a:avLst/>
          </a:prstGeom>
          <a:noFill/>
          <a:ln>
            <a:solidFill>
              <a:srgbClr val="FF0000"/>
            </a:solidFill>
          </a:ln>
        </p:spPr>
        <p:txBody>
          <a:bodyPr wrap="square" rtlCol="0" anchor="ctr">
            <a:noAutofit/>
          </a:bodyPr>
          <a:lstStyle/>
          <a:p>
            <a:pPr algn="ctr"/>
            <a:r>
              <a:rPr lang="en-US" sz="1400" b="1" dirty="0" smtClean="0"/>
              <a:t>Group D- </a:t>
            </a:r>
            <a:r>
              <a:rPr lang="en-US" sz="1400" b="1" dirty="0"/>
              <a:t>Entering the </a:t>
            </a:r>
            <a:r>
              <a:rPr lang="en-US" sz="1400" b="1" dirty="0" smtClean="0"/>
              <a:t>Logistics </a:t>
            </a:r>
            <a:r>
              <a:rPr lang="en-US" sz="1400" b="1" dirty="0"/>
              <a:t>Market in </a:t>
            </a:r>
            <a:r>
              <a:rPr lang="en-US" sz="1400" b="1" dirty="0" smtClean="0"/>
              <a:t>Thailand – UPS</a:t>
            </a:r>
            <a:endParaRPr lang="en-US" sz="1400" b="1" dirty="0"/>
          </a:p>
        </p:txBody>
      </p:sp>
    </p:spTree>
    <p:extLst>
      <p:ext uri="{BB962C8B-B14F-4D97-AF65-F5344CB8AC3E}">
        <p14:creationId xmlns:p14="http://schemas.microsoft.com/office/powerpoint/2010/main" val="93509629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752600"/>
            <a:ext cx="8183880" cy="1051560"/>
          </a:xfrm>
        </p:spPr>
        <p:txBody>
          <a:bodyPr/>
          <a:lstStyle/>
          <a:p>
            <a:r>
              <a:rPr lang="en-US" dirty="0" smtClean="0"/>
              <a:t>References</a:t>
            </a:r>
            <a:endParaRPr lang="en-US" dirty="0"/>
          </a:p>
        </p:txBody>
      </p:sp>
    </p:spTree>
    <p:extLst>
      <p:ext uri="{BB962C8B-B14F-4D97-AF65-F5344CB8AC3E}">
        <p14:creationId xmlns:p14="http://schemas.microsoft.com/office/powerpoint/2010/main" val="411221997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chemeClr val="tx1"/>
                </a:solidFill>
              </a:rPr>
              <a:t>Table of Contents</a:t>
            </a:r>
            <a:endParaRPr lang="en-US" dirty="0">
              <a:solidFill>
                <a:schemeClr val="tx1"/>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40664173"/>
              </p:ext>
            </p:extLst>
          </p:nvPr>
        </p:nvGraphicFramePr>
        <p:xfrm>
          <a:off x="802843" y="1488454"/>
          <a:ext cx="7754748" cy="2966720"/>
        </p:xfrm>
        <a:graphic>
          <a:graphicData uri="http://schemas.openxmlformats.org/drawingml/2006/table">
            <a:tbl>
              <a:tblPr firstRow="1" bandRow="1">
                <a:tableStyleId>{F5AB1C69-6EDB-4FF4-983F-18BD219EF322}</a:tableStyleId>
              </a:tblPr>
              <a:tblGrid>
                <a:gridCol w="3877374"/>
                <a:gridCol w="3877374"/>
              </a:tblGrid>
              <a:tr h="370840">
                <a:tc>
                  <a:txBody>
                    <a:bodyPr/>
                    <a:lstStyle/>
                    <a:p>
                      <a:r>
                        <a:rPr lang="en-US" dirty="0" smtClean="0"/>
                        <a:t>Report Section</a:t>
                      </a:r>
                      <a:endParaRPr lang="en-US" dirty="0">
                        <a:solidFill>
                          <a:srgbClr val="0000FF"/>
                        </a:solidFill>
                      </a:endParaRPr>
                    </a:p>
                  </a:txBody>
                  <a:tcPr marL="68580" marR="68580"/>
                </a:tc>
                <a:tc>
                  <a:txBody>
                    <a:bodyPr/>
                    <a:lstStyle/>
                    <a:p>
                      <a:r>
                        <a:rPr lang="en-US" dirty="0" smtClean="0"/>
                        <a:t>Contributed By</a:t>
                      </a:r>
                      <a:endParaRPr lang="en-US" dirty="0">
                        <a:solidFill>
                          <a:srgbClr val="0000FF"/>
                        </a:solidFill>
                      </a:endParaRPr>
                    </a:p>
                  </a:txBody>
                  <a:tcPr marL="68580" marR="68580"/>
                </a:tc>
              </a:tr>
              <a:tr h="370840">
                <a:tc>
                  <a:txBody>
                    <a:bodyPr/>
                    <a:lstStyle/>
                    <a:p>
                      <a:r>
                        <a:rPr lang="en-US" dirty="0" smtClean="0"/>
                        <a:t>Country</a:t>
                      </a:r>
                      <a:r>
                        <a:rPr lang="en-US" baseline="0" dirty="0" smtClean="0"/>
                        <a:t> Background</a:t>
                      </a:r>
                      <a:endParaRPr lang="en-US" dirty="0">
                        <a:solidFill>
                          <a:srgbClr val="0000FF"/>
                        </a:solidFill>
                      </a:endParaRPr>
                    </a:p>
                  </a:txBody>
                  <a:tcPr marL="68580" marR="68580"/>
                </a:tc>
                <a:tc>
                  <a:txBody>
                    <a:bodyPr/>
                    <a:lstStyle/>
                    <a:p>
                      <a:r>
                        <a:rPr lang="en-US" dirty="0" smtClean="0">
                          <a:solidFill>
                            <a:srgbClr val="0000FF"/>
                          </a:solidFill>
                        </a:rPr>
                        <a:t>Carolyn Yoho</a:t>
                      </a:r>
                      <a:endParaRPr lang="en-US" dirty="0">
                        <a:solidFill>
                          <a:srgbClr val="0000FF"/>
                        </a:solidFill>
                      </a:endParaRPr>
                    </a:p>
                  </a:txBody>
                  <a:tcPr marL="68580" marR="68580"/>
                </a:tc>
              </a:tr>
              <a:tr h="370840">
                <a:tc>
                  <a:txBody>
                    <a:bodyPr/>
                    <a:lstStyle/>
                    <a:p>
                      <a:r>
                        <a:rPr lang="en-US" dirty="0" smtClean="0">
                          <a:solidFill>
                            <a:srgbClr val="0000FF"/>
                          </a:solidFill>
                        </a:rPr>
                        <a:t>History of United Parcel Service</a:t>
                      </a:r>
                      <a:endParaRPr lang="en-US" dirty="0">
                        <a:solidFill>
                          <a:srgbClr val="0000FF"/>
                        </a:solidFill>
                      </a:endParaRPr>
                    </a:p>
                  </a:txBody>
                  <a:tcPr marL="68580" marR="68580"/>
                </a:tc>
                <a:tc>
                  <a:txBody>
                    <a:bodyPr/>
                    <a:lstStyle/>
                    <a:p>
                      <a:r>
                        <a:rPr lang="en-US" dirty="0" smtClean="0">
                          <a:solidFill>
                            <a:srgbClr val="0000FF"/>
                          </a:solidFill>
                        </a:rPr>
                        <a:t>Betty J. Thomas</a:t>
                      </a:r>
                      <a:endParaRPr lang="en-US" dirty="0">
                        <a:solidFill>
                          <a:srgbClr val="0000FF"/>
                        </a:solidFill>
                      </a:endParaRPr>
                    </a:p>
                  </a:txBody>
                  <a:tcPr marL="68580" marR="68580"/>
                </a:tc>
              </a:tr>
              <a:tr h="370840">
                <a:tc>
                  <a:txBody>
                    <a:bodyPr/>
                    <a:lstStyle/>
                    <a:p>
                      <a:endParaRPr lang="en-US">
                        <a:solidFill>
                          <a:srgbClr val="0000FF"/>
                        </a:solidFill>
                      </a:endParaRPr>
                    </a:p>
                  </a:txBody>
                  <a:tcPr marL="68580" marR="68580"/>
                </a:tc>
                <a:tc>
                  <a:txBody>
                    <a:bodyPr/>
                    <a:lstStyle/>
                    <a:p>
                      <a:endParaRPr lang="en-US">
                        <a:solidFill>
                          <a:srgbClr val="0000FF"/>
                        </a:solidFill>
                      </a:endParaRPr>
                    </a:p>
                  </a:txBody>
                  <a:tcPr marL="68580" marR="68580"/>
                </a:tc>
              </a:tr>
              <a:tr h="370840">
                <a:tc>
                  <a:txBody>
                    <a:bodyPr/>
                    <a:lstStyle/>
                    <a:p>
                      <a:endParaRPr lang="en-US">
                        <a:solidFill>
                          <a:srgbClr val="0000FF"/>
                        </a:solidFill>
                      </a:endParaRPr>
                    </a:p>
                  </a:txBody>
                  <a:tcPr marL="68580" marR="68580"/>
                </a:tc>
                <a:tc>
                  <a:txBody>
                    <a:bodyPr/>
                    <a:lstStyle/>
                    <a:p>
                      <a:endParaRPr lang="en-US">
                        <a:solidFill>
                          <a:srgbClr val="0000FF"/>
                        </a:solidFill>
                      </a:endParaRPr>
                    </a:p>
                  </a:txBody>
                  <a:tcPr marL="68580" marR="68580"/>
                </a:tc>
              </a:tr>
              <a:tr h="370840">
                <a:tc>
                  <a:txBody>
                    <a:bodyPr/>
                    <a:lstStyle/>
                    <a:p>
                      <a:endParaRPr lang="en-US">
                        <a:solidFill>
                          <a:srgbClr val="0000FF"/>
                        </a:solidFill>
                      </a:endParaRPr>
                    </a:p>
                  </a:txBody>
                  <a:tcPr marL="68580" marR="68580"/>
                </a:tc>
                <a:tc>
                  <a:txBody>
                    <a:bodyPr/>
                    <a:lstStyle/>
                    <a:p>
                      <a:endParaRPr lang="en-US">
                        <a:solidFill>
                          <a:srgbClr val="0000FF"/>
                        </a:solidFill>
                      </a:endParaRPr>
                    </a:p>
                  </a:txBody>
                  <a:tcPr marL="68580" marR="68580"/>
                </a:tc>
              </a:tr>
              <a:tr h="370840">
                <a:tc>
                  <a:txBody>
                    <a:bodyPr/>
                    <a:lstStyle/>
                    <a:p>
                      <a:endParaRPr lang="en-US">
                        <a:solidFill>
                          <a:srgbClr val="0000FF"/>
                        </a:solidFill>
                      </a:endParaRPr>
                    </a:p>
                  </a:txBody>
                  <a:tcPr marL="68580" marR="68580"/>
                </a:tc>
                <a:tc>
                  <a:txBody>
                    <a:bodyPr/>
                    <a:lstStyle/>
                    <a:p>
                      <a:endParaRPr lang="en-US">
                        <a:solidFill>
                          <a:srgbClr val="0000FF"/>
                        </a:solidFill>
                      </a:endParaRPr>
                    </a:p>
                  </a:txBody>
                  <a:tcPr marL="68580" marR="68580"/>
                </a:tc>
              </a:tr>
              <a:tr h="370840">
                <a:tc>
                  <a:txBody>
                    <a:bodyPr/>
                    <a:lstStyle/>
                    <a:p>
                      <a:endParaRPr lang="en-US">
                        <a:solidFill>
                          <a:srgbClr val="0000FF"/>
                        </a:solidFill>
                      </a:endParaRPr>
                    </a:p>
                  </a:txBody>
                  <a:tcPr marL="68580" marR="68580"/>
                </a:tc>
                <a:tc>
                  <a:txBody>
                    <a:bodyPr/>
                    <a:lstStyle/>
                    <a:p>
                      <a:endParaRPr lang="en-US" dirty="0">
                        <a:solidFill>
                          <a:srgbClr val="0000FF"/>
                        </a:solidFill>
                      </a:endParaRPr>
                    </a:p>
                  </a:txBody>
                  <a:tcPr marL="68580" marR="68580"/>
                </a:tc>
              </a:tr>
            </a:tbl>
          </a:graphicData>
        </a:graphic>
      </p:graphicFrame>
      <p:sp>
        <p:nvSpPr>
          <p:cNvPr id="7" name="TextBox 6"/>
          <p:cNvSpPr txBox="1"/>
          <p:nvPr/>
        </p:nvSpPr>
        <p:spPr>
          <a:xfrm>
            <a:off x="5526158" y="152400"/>
            <a:ext cx="3313042" cy="887895"/>
          </a:xfrm>
          <a:prstGeom prst="rect">
            <a:avLst/>
          </a:prstGeom>
          <a:solidFill>
            <a:srgbClr val="FFFF00"/>
          </a:solidFill>
          <a:ln w="38100">
            <a:solidFill>
              <a:srgbClr val="FF0000"/>
            </a:solidFill>
          </a:ln>
        </p:spPr>
        <p:txBody>
          <a:bodyPr wrap="square" rtlCol="0">
            <a:noAutofit/>
          </a:bodyPr>
          <a:lstStyle/>
          <a:p>
            <a:pPr marL="285750" indent="-285750">
              <a:buFont typeface="Arial" panose="020B0604020202020204" pitchFamily="34" charset="0"/>
              <a:buChar char="•"/>
            </a:pPr>
            <a:r>
              <a:rPr lang="en-US" dirty="0" smtClean="0"/>
              <a:t>I added this slide an example, please update for the final report.</a:t>
            </a:r>
            <a:endParaRPr lang="en-US" dirty="0"/>
          </a:p>
        </p:txBody>
      </p:sp>
    </p:spTree>
    <p:extLst>
      <p:ext uri="{BB962C8B-B14F-4D97-AF65-F5344CB8AC3E}">
        <p14:creationId xmlns:p14="http://schemas.microsoft.com/office/powerpoint/2010/main" val="392877286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Country: Thailand</a:t>
            </a:r>
            <a:endParaRPr lang="en-US" dirty="0"/>
          </a:p>
        </p:txBody>
      </p:sp>
      <p:sp>
        <p:nvSpPr>
          <p:cNvPr id="3" name="Content Placeholder 2"/>
          <p:cNvSpPr>
            <a:spLocks noGrp="1"/>
          </p:cNvSpPr>
          <p:nvPr>
            <p:ph idx="1"/>
          </p:nvPr>
        </p:nvSpPr>
        <p:spPr>
          <a:xfrm>
            <a:off x="502920" y="530352"/>
            <a:ext cx="8183880" cy="4575048"/>
          </a:xfrm>
        </p:spPr>
        <p:txBody>
          <a:bodyPr>
            <a:normAutofit/>
          </a:bodyPr>
          <a:lstStyle/>
          <a:p>
            <a:r>
              <a:rPr lang="en-US" dirty="0"/>
              <a:t>The culture in Thailand is influenced by many others, including Chinese, Indian, Burmese, Lao, and Cambodian cultures. </a:t>
            </a:r>
            <a:endParaRPr lang="en-US" dirty="0" smtClean="0"/>
          </a:p>
          <a:p>
            <a:pPr marL="0" indent="0">
              <a:buNone/>
            </a:pPr>
            <a:endParaRPr lang="en-US" dirty="0"/>
          </a:p>
          <a:p>
            <a:r>
              <a:rPr lang="en-US" dirty="0" smtClean="0"/>
              <a:t>Thai </a:t>
            </a:r>
            <a:r>
              <a:rPr lang="en-US" dirty="0"/>
              <a:t>people are very warm, accepting, and tolerant of other cultures and are sensitive to the fact that it is difficult for foreigners to fully understand the intricacies of Thai’s culture and norms. </a:t>
            </a:r>
          </a:p>
        </p:txBody>
      </p:sp>
    </p:spTree>
    <p:extLst>
      <p:ext uri="{BB962C8B-B14F-4D97-AF65-F5344CB8AC3E}">
        <p14:creationId xmlns:p14="http://schemas.microsoft.com/office/powerpoint/2010/main" val="161775077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Country: Thailand</a:t>
            </a:r>
          </a:p>
        </p:txBody>
      </p:sp>
      <p:sp>
        <p:nvSpPr>
          <p:cNvPr id="3" name="Content Placeholder 2"/>
          <p:cNvSpPr>
            <a:spLocks noGrp="1"/>
          </p:cNvSpPr>
          <p:nvPr>
            <p:ph idx="1"/>
          </p:nvPr>
        </p:nvSpPr>
        <p:spPr>
          <a:xfrm>
            <a:off x="502920" y="530352"/>
            <a:ext cx="8183880" cy="4727448"/>
          </a:xfrm>
        </p:spPr>
        <p:txBody>
          <a:bodyPr>
            <a:normAutofit/>
          </a:bodyPr>
          <a:lstStyle/>
          <a:p>
            <a:r>
              <a:rPr lang="en-US" dirty="0" smtClean="0"/>
              <a:t>Following </a:t>
            </a:r>
            <a:r>
              <a:rPr lang="en-US" dirty="0"/>
              <a:t>the 1980’s and 1990’s Asian investment in Thailand, a number of profitable and popular multinational corporations made their regional headquarters in </a:t>
            </a:r>
            <a:r>
              <a:rPr lang="en-US" dirty="0" smtClean="0"/>
              <a:t>Bangkok.</a:t>
            </a:r>
          </a:p>
          <a:p>
            <a:pPr marL="0" indent="0">
              <a:buNone/>
            </a:pPr>
            <a:endParaRPr lang="en-US" dirty="0"/>
          </a:p>
          <a:p>
            <a:r>
              <a:rPr lang="en-US" dirty="0" smtClean="0"/>
              <a:t>The </a:t>
            </a:r>
            <a:r>
              <a:rPr lang="en-US" dirty="0"/>
              <a:t>city’s combined economic output accounts for roughly sixteen percent of Thailand’s gross domestic product (GDP</a:t>
            </a:r>
            <a:r>
              <a:rPr lang="en-US" dirty="0" smtClean="0"/>
              <a:t>)</a:t>
            </a:r>
            <a:endParaRPr lang="en-US" dirty="0"/>
          </a:p>
        </p:txBody>
      </p:sp>
    </p:spTree>
    <p:extLst>
      <p:ext uri="{BB962C8B-B14F-4D97-AF65-F5344CB8AC3E}">
        <p14:creationId xmlns:p14="http://schemas.microsoft.com/office/powerpoint/2010/main" val="299214881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724400"/>
            <a:ext cx="8183880" cy="1310640"/>
          </a:xfrm>
        </p:spPr>
        <p:txBody>
          <a:bodyPr>
            <a:normAutofit/>
          </a:bodyPr>
          <a:lstStyle/>
          <a:p>
            <a:r>
              <a:rPr lang="en-US" dirty="0">
                <a:effectLst/>
              </a:rPr>
              <a:t>Political, Economic and Financial </a:t>
            </a:r>
            <a:r>
              <a:rPr lang="en-US" dirty="0" smtClean="0">
                <a:effectLst/>
              </a:rPr>
              <a:t>risks</a:t>
            </a:r>
            <a:endParaRPr lang="en-US" dirty="0"/>
          </a:p>
        </p:txBody>
      </p:sp>
      <p:sp>
        <p:nvSpPr>
          <p:cNvPr id="3" name="Content Placeholder 2"/>
          <p:cNvSpPr>
            <a:spLocks noGrp="1"/>
          </p:cNvSpPr>
          <p:nvPr>
            <p:ph idx="1"/>
          </p:nvPr>
        </p:nvSpPr>
        <p:spPr/>
        <p:txBody>
          <a:bodyPr>
            <a:normAutofit/>
          </a:bodyPr>
          <a:lstStyle/>
          <a:p>
            <a:r>
              <a:rPr lang="en-US" dirty="0"/>
              <a:t>Before the financial crisis in the beginning of 1997, the Thailand economy had an impressive growth path for over a decade. </a:t>
            </a:r>
            <a:endParaRPr lang="en-US" dirty="0" smtClean="0"/>
          </a:p>
          <a:p>
            <a:pPr marL="0" indent="0">
              <a:buNone/>
            </a:pPr>
            <a:endParaRPr lang="en-US" dirty="0"/>
          </a:p>
          <a:p>
            <a:r>
              <a:rPr lang="en-US" dirty="0" smtClean="0"/>
              <a:t>Account </a:t>
            </a:r>
            <a:r>
              <a:rPr lang="en-US" dirty="0"/>
              <a:t>deficit at that time showed over 5% and the budget surpluses were illustrated due to the high growth of the economy. </a:t>
            </a:r>
          </a:p>
        </p:txBody>
      </p:sp>
    </p:spTree>
    <p:extLst>
      <p:ext uri="{BB962C8B-B14F-4D97-AF65-F5344CB8AC3E}">
        <p14:creationId xmlns:p14="http://schemas.microsoft.com/office/powerpoint/2010/main" val="54511327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Political, Economic and Financial </a:t>
            </a:r>
            <a:r>
              <a:rPr lang="en-US" dirty="0" smtClean="0">
                <a:effectLst/>
              </a:rPr>
              <a:t>benefits</a:t>
            </a:r>
            <a:endParaRPr lang="en-US" dirty="0"/>
          </a:p>
        </p:txBody>
      </p:sp>
      <p:sp>
        <p:nvSpPr>
          <p:cNvPr id="3" name="Content Placeholder 2"/>
          <p:cNvSpPr>
            <a:spLocks noGrp="1"/>
          </p:cNvSpPr>
          <p:nvPr>
            <p:ph idx="1"/>
          </p:nvPr>
        </p:nvSpPr>
        <p:spPr/>
        <p:txBody>
          <a:bodyPr>
            <a:normAutofit/>
          </a:bodyPr>
          <a:lstStyle/>
          <a:p>
            <a:r>
              <a:rPr lang="en-US" dirty="0" smtClean="0"/>
              <a:t>Starting </a:t>
            </a:r>
            <a:r>
              <a:rPr lang="en-US" dirty="0"/>
              <a:t>from 2005, every capital flow started to fluctuate. These capital flows are generated from the large magnitude of the current account. </a:t>
            </a:r>
            <a:endParaRPr lang="en-US" dirty="0" smtClean="0"/>
          </a:p>
          <a:p>
            <a:endParaRPr lang="en-US" dirty="0"/>
          </a:p>
          <a:p>
            <a:r>
              <a:rPr lang="en-US" dirty="0" smtClean="0"/>
              <a:t>The reason of the current account showed positive balance when Thailand currency was devalued due to the relaxation of the fixed exchange rate regime. </a:t>
            </a:r>
          </a:p>
          <a:p>
            <a:pPr marL="0" indent="0">
              <a:buNone/>
            </a:pPr>
            <a:endParaRPr lang="en-US" dirty="0"/>
          </a:p>
        </p:txBody>
      </p:sp>
    </p:spTree>
    <p:extLst>
      <p:ext uri="{BB962C8B-B14F-4D97-AF65-F5344CB8AC3E}">
        <p14:creationId xmlns:p14="http://schemas.microsoft.com/office/powerpoint/2010/main" val="39175427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Recent history which impacts current conditions and </a:t>
            </a:r>
            <a:r>
              <a:rPr lang="en-US" dirty="0" smtClean="0">
                <a:effectLst/>
              </a:rPr>
              <a:t>risks</a:t>
            </a:r>
            <a:endParaRPr lang="en-US" dirty="0"/>
          </a:p>
        </p:txBody>
      </p:sp>
      <p:sp>
        <p:nvSpPr>
          <p:cNvPr id="3" name="Content Placeholder 2"/>
          <p:cNvSpPr>
            <a:spLocks noGrp="1"/>
          </p:cNvSpPr>
          <p:nvPr>
            <p:ph idx="1"/>
          </p:nvPr>
        </p:nvSpPr>
        <p:spPr/>
        <p:txBody>
          <a:bodyPr>
            <a:normAutofit fontScale="92500"/>
          </a:bodyPr>
          <a:lstStyle/>
          <a:p>
            <a:r>
              <a:rPr lang="en-US" dirty="0" smtClean="0"/>
              <a:t>Borrowing </a:t>
            </a:r>
            <a:r>
              <a:rPr lang="en-US" dirty="0"/>
              <a:t>from abroad is allowed but they had to register with Bangkok of Thailand. Since 1985, current and capital accounts were enabled for freely flowing transactions. </a:t>
            </a:r>
            <a:endParaRPr lang="en-US" dirty="0" smtClean="0"/>
          </a:p>
          <a:p>
            <a:pPr marL="0" indent="0">
              <a:buNone/>
            </a:pPr>
            <a:endParaRPr lang="en-US" dirty="0"/>
          </a:p>
          <a:p>
            <a:r>
              <a:rPr lang="en-US" dirty="0" smtClean="0"/>
              <a:t>Therefore</a:t>
            </a:r>
            <a:r>
              <a:rPr lang="en-US" dirty="0"/>
              <a:t>, by 1994, foreign exchange transactions on current account were liberalized as well and had favorable policies for foreign investors except the restriction on foreign ownership, especially on real estate. </a:t>
            </a:r>
          </a:p>
        </p:txBody>
      </p:sp>
    </p:spTree>
    <p:extLst>
      <p:ext uri="{BB962C8B-B14F-4D97-AF65-F5344CB8AC3E}">
        <p14:creationId xmlns:p14="http://schemas.microsoft.com/office/powerpoint/2010/main" val="9532331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119270"/>
            <a:ext cx="7543800" cy="962986"/>
          </a:xfrm>
        </p:spPr>
        <p:txBody>
          <a:bodyPr/>
          <a:lstStyle/>
          <a:p>
            <a:r>
              <a:rPr lang="en-US" dirty="0" smtClean="0">
                <a:solidFill>
                  <a:schemeClr val="tx1"/>
                </a:solidFill>
              </a:rPr>
              <a:t>Thailand MPI Index</a:t>
            </a:r>
            <a:endParaRPr lang="en-US" dirty="0">
              <a:solidFill>
                <a:schemeClr val="tx1"/>
              </a:solidFill>
            </a:endParaRPr>
          </a:p>
        </p:txBody>
      </p:sp>
      <p:sp>
        <p:nvSpPr>
          <p:cNvPr id="3" name="Content Placeholder 2"/>
          <p:cNvSpPr>
            <a:spLocks noGrp="1"/>
          </p:cNvSpPr>
          <p:nvPr>
            <p:ph idx="1"/>
          </p:nvPr>
        </p:nvSpPr>
        <p:spPr>
          <a:xfrm>
            <a:off x="822960" y="1245704"/>
            <a:ext cx="7543800" cy="4623390"/>
          </a:xfrm>
        </p:spPr>
        <p:txBody>
          <a:bodyPr>
            <a:noAutofit/>
          </a:bodyPr>
          <a:lstStyle/>
          <a:p>
            <a:r>
              <a:rPr lang="en-US" b="1" dirty="0" smtClean="0">
                <a:solidFill>
                  <a:srgbClr val="FF0000"/>
                </a:solidFill>
              </a:rPr>
              <a:t>Provide Thailand MPI index comparison with neighboring  countries</a:t>
            </a:r>
          </a:p>
          <a:p>
            <a:r>
              <a:rPr lang="en-US" b="1" dirty="0" smtClean="0">
                <a:solidFill>
                  <a:srgbClr val="FF0000"/>
                </a:solidFill>
              </a:rPr>
              <a:t>Why UPS select Thailand (other than I asked you to select </a:t>
            </a:r>
            <a:r>
              <a:rPr lang="en-US" b="1" dirty="0" smtClean="0">
                <a:solidFill>
                  <a:srgbClr val="FF0000"/>
                </a:solidFill>
                <a:sym typeface="Wingdings" panose="05000000000000000000" pitchFamily="2" charset="2"/>
              </a:rPr>
              <a:t></a:t>
            </a:r>
            <a:r>
              <a:rPr lang="en-US" b="1" dirty="0" smtClean="0">
                <a:solidFill>
                  <a:srgbClr val="FF0000"/>
                </a:solidFill>
              </a:rPr>
              <a:t>)</a:t>
            </a:r>
          </a:p>
          <a:p>
            <a:pPr lvl="1"/>
            <a:r>
              <a:rPr lang="en-US" b="1" dirty="0" smtClean="0">
                <a:solidFill>
                  <a:srgbClr val="FF0000"/>
                </a:solidFill>
              </a:rPr>
              <a:t>Any increase in balance of trade, exports growth from Thailand, increase FDI in Thailand or manufacturing base shift to Thailand</a:t>
            </a:r>
          </a:p>
          <a:p>
            <a:endParaRPr lang="en-US" dirty="0" smtClean="0">
              <a:solidFill>
                <a:srgbClr val="FF0000"/>
              </a:solidFill>
            </a:endParaRPr>
          </a:p>
        </p:txBody>
      </p:sp>
    </p:spTree>
    <p:extLst>
      <p:ext uri="{BB962C8B-B14F-4D97-AF65-F5344CB8AC3E}">
        <p14:creationId xmlns:p14="http://schemas.microsoft.com/office/powerpoint/2010/main" val="391376074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0</TotalTime>
  <Words>1408</Words>
  <Application>Microsoft Office PowerPoint</Application>
  <PresentationFormat>On-screen Show (4:3)</PresentationFormat>
  <Paragraphs>142</Paragraphs>
  <Slides>20</Slides>
  <Notes>10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Aspect</vt:lpstr>
      <vt:lpstr>UPS Company </vt:lpstr>
      <vt:lpstr>Project Background</vt:lpstr>
      <vt:lpstr>Table of Contents</vt:lpstr>
      <vt:lpstr>Country: Thailand</vt:lpstr>
      <vt:lpstr>Country: Thailand</vt:lpstr>
      <vt:lpstr>Political, Economic and Financial risks</vt:lpstr>
      <vt:lpstr>Political, Economic and Financial benefits</vt:lpstr>
      <vt:lpstr>Recent history which impacts current conditions and risks</vt:lpstr>
      <vt:lpstr>Thailand MPI Index</vt:lpstr>
      <vt:lpstr>Thailand Political Risks</vt:lpstr>
      <vt:lpstr>Thailand Economic Risks</vt:lpstr>
      <vt:lpstr>Thailand Regulatory Risks</vt:lpstr>
      <vt:lpstr>Company Background - Introduction</vt:lpstr>
      <vt:lpstr>UPS operation around the globe</vt:lpstr>
      <vt:lpstr>Industry Trends</vt:lpstr>
      <vt:lpstr>Competition</vt:lpstr>
      <vt:lpstr>Market Entry Strategy</vt:lpstr>
      <vt:lpstr>Implementation Approach</vt:lpstr>
      <vt:lpstr>Conclusion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2014-02-22T16:31:28Z</dcterms:created>
  <dcterms:modified xsi:type="dcterms:W3CDTF">2014-03-03T04:50:31Z</dcterms:modified>
</cp:coreProperties>
</file>