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50"/>
  </p:notesMasterIdLst>
  <p:handoutMasterIdLst>
    <p:handoutMasterId r:id="rId51"/>
  </p:handoutMasterIdLst>
  <p:sldIdLst>
    <p:sldId id="273" r:id="rId2"/>
    <p:sldId id="271" r:id="rId3"/>
    <p:sldId id="281" r:id="rId4"/>
    <p:sldId id="313" r:id="rId5"/>
    <p:sldId id="367" r:id="rId6"/>
    <p:sldId id="369" r:id="rId7"/>
    <p:sldId id="370" r:id="rId8"/>
    <p:sldId id="368" r:id="rId9"/>
    <p:sldId id="366" r:id="rId10"/>
    <p:sldId id="371" r:id="rId11"/>
    <p:sldId id="372" r:id="rId12"/>
    <p:sldId id="373" r:id="rId13"/>
    <p:sldId id="374" r:id="rId14"/>
    <p:sldId id="375" r:id="rId15"/>
    <p:sldId id="376" r:id="rId16"/>
    <p:sldId id="377" r:id="rId17"/>
    <p:sldId id="378" r:id="rId18"/>
    <p:sldId id="379" r:id="rId19"/>
    <p:sldId id="381" r:id="rId20"/>
    <p:sldId id="380" r:id="rId21"/>
    <p:sldId id="382" r:id="rId22"/>
    <p:sldId id="384" r:id="rId23"/>
    <p:sldId id="383" r:id="rId24"/>
    <p:sldId id="385" r:id="rId25"/>
    <p:sldId id="386" r:id="rId26"/>
    <p:sldId id="387" r:id="rId27"/>
    <p:sldId id="388" r:id="rId28"/>
    <p:sldId id="390" r:id="rId29"/>
    <p:sldId id="389" r:id="rId30"/>
    <p:sldId id="391" r:id="rId31"/>
    <p:sldId id="392" r:id="rId32"/>
    <p:sldId id="393" r:id="rId33"/>
    <p:sldId id="395" r:id="rId34"/>
    <p:sldId id="394" r:id="rId35"/>
    <p:sldId id="397" r:id="rId36"/>
    <p:sldId id="396" r:id="rId37"/>
    <p:sldId id="398" r:id="rId38"/>
    <p:sldId id="399" r:id="rId39"/>
    <p:sldId id="400" r:id="rId40"/>
    <p:sldId id="401" r:id="rId41"/>
    <p:sldId id="402" r:id="rId42"/>
    <p:sldId id="403" r:id="rId43"/>
    <p:sldId id="404" r:id="rId44"/>
    <p:sldId id="405" r:id="rId45"/>
    <p:sldId id="406" r:id="rId46"/>
    <p:sldId id="407" r:id="rId47"/>
    <p:sldId id="409" r:id="rId48"/>
    <p:sldId id="408" r:id="rId49"/>
  </p:sldIdLst>
  <p:sldSz cx="9144000" cy="6858000" type="screen4x3"/>
  <p:notesSz cx="6794500" cy="9931400"/>
  <p:defaultTextStyle>
    <a:defPPr>
      <a:defRPr lang="en-A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EB6B"/>
    <a:srgbClr val="FF6666"/>
    <a:srgbClr val="667AFF"/>
    <a:srgbClr val="E37900"/>
    <a:srgbClr val="0000FF"/>
    <a:srgbClr val="E30000"/>
    <a:srgbClr val="FAF0D2"/>
    <a:srgbClr val="FFFBD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0311" autoAdjust="0"/>
    <p:restoredTop sz="86491" autoAdjust="0"/>
  </p:normalViewPr>
  <p:slideViewPr>
    <p:cSldViewPr>
      <p:cViewPr varScale="1">
        <p:scale>
          <a:sx n="63" d="100"/>
          <a:sy n="63" d="100"/>
        </p:scale>
        <p:origin x="-1404" y="-96"/>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8242" name="Rectangle 2"/>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smtClean="0">
                <a:latin typeface="Times" pitchFamily="18" charset="0"/>
              </a:defRPr>
            </a:lvl1pPr>
          </a:lstStyle>
          <a:p>
            <a:pPr>
              <a:defRPr/>
            </a:pPr>
            <a:endParaRPr lang="en-US"/>
          </a:p>
        </p:txBody>
      </p:sp>
      <p:sp>
        <p:nvSpPr>
          <p:cNvPr id="138243" name="Rectangle 3"/>
          <p:cNvSpPr>
            <a:spLocks noGrp="1" noChangeArrowheads="1"/>
          </p:cNvSpPr>
          <p:nvPr>
            <p:ph type="dt" sz="quarter" idx="1"/>
          </p:nvPr>
        </p:nvSpPr>
        <p:spPr bwMode="auto">
          <a:xfrm>
            <a:off x="3849688" y="0"/>
            <a:ext cx="2944812"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smtClean="0">
                <a:latin typeface="Times" pitchFamily="18" charset="0"/>
              </a:defRPr>
            </a:lvl1pPr>
          </a:lstStyle>
          <a:p>
            <a:pPr>
              <a:defRPr/>
            </a:pPr>
            <a:endParaRPr lang="en-US"/>
          </a:p>
        </p:txBody>
      </p:sp>
      <p:sp>
        <p:nvSpPr>
          <p:cNvPr id="138244" name="Rectangle 4"/>
          <p:cNvSpPr>
            <a:spLocks noGrp="1" noChangeArrowheads="1"/>
          </p:cNvSpPr>
          <p:nvPr>
            <p:ph type="ftr" sz="quarter" idx="2"/>
          </p:nvPr>
        </p:nvSpPr>
        <p:spPr bwMode="auto">
          <a:xfrm>
            <a:off x="0" y="9434513"/>
            <a:ext cx="294481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smtClean="0">
                <a:latin typeface="Times" pitchFamily="18" charset="0"/>
              </a:defRPr>
            </a:lvl1pPr>
          </a:lstStyle>
          <a:p>
            <a:pPr>
              <a:defRPr/>
            </a:pPr>
            <a:endParaRPr lang="en-US"/>
          </a:p>
        </p:txBody>
      </p:sp>
      <p:sp>
        <p:nvSpPr>
          <p:cNvPr id="138245" name="Rectangle 5"/>
          <p:cNvSpPr>
            <a:spLocks noGrp="1" noChangeArrowheads="1"/>
          </p:cNvSpPr>
          <p:nvPr>
            <p:ph type="sldNum" sz="quarter" idx="3"/>
          </p:nvPr>
        </p:nvSpPr>
        <p:spPr bwMode="auto">
          <a:xfrm>
            <a:off x="3849688" y="9434513"/>
            <a:ext cx="2944812"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smtClean="0">
                <a:latin typeface="Times" pitchFamily="18" charset="0"/>
              </a:defRPr>
            </a:lvl1pPr>
          </a:lstStyle>
          <a:p>
            <a:pPr>
              <a:defRPr/>
            </a:pPr>
            <a:fld id="{177D0ECA-AAC3-4B65-ADBF-1C3D501FA41B}" type="slidenum">
              <a:rPr lang="en-US"/>
              <a:pPr>
                <a:defRPr/>
              </a:pPr>
              <a:t>‹#›</a:t>
            </a:fld>
            <a:endParaRPr lang="en-US"/>
          </a:p>
        </p:txBody>
      </p:sp>
    </p:spTree>
    <p:extLst>
      <p:ext uri="{BB962C8B-B14F-4D97-AF65-F5344CB8AC3E}">
        <p14:creationId xmlns:p14="http://schemas.microsoft.com/office/powerpoint/2010/main" xmlns="" val="6856611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smtClean="0">
                <a:latin typeface="Times" pitchFamily="18" charset="0"/>
              </a:defRPr>
            </a:lvl1pPr>
          </a:lstStyle>
          <a:p>
            <a:pPr>
              <a:defRPr/>
            </a:pPr>
            <a:endParaRPr lang="en-GB"/>
          </a:p>
        </p:txBody>
      </p:sp>
      <p:sp>
        <p:nvSpPr>
          <p:cNvPr id="36867" name="Rectangle 3"/>
          <p:cNvSpPr>
            <a:spLocks noGrp="1" noChangeArrowheads="1"/>
          </p:cNvSpPr>
          <p:nvPr>
            <p:ph type="dt" idx="1"/>
          </p:nvPr>
        </p:nvSpPr>
        <p:spPr bwMode="auto">
          <a:xfrm>
            <a:off x="3849688" y="0"/>
            <a:ext cx="2944812"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smtClean="0">
                <a:latin typeface="Times" pitchFamily="18" charset="0"/>
              </a:defRPr>
            </a:lvl1pPr>
          </a:lstStyle>
          <a:p>
            <a:pPr>
              <a:defRPr/>
            </a:pPr>
            <a:endParaRPr lang="en-GB"/>
          </a:p>
        </p:txBody>
      </p:sp>
      <p:sp>
        <p:nvSpPr>
          <p:cNvPr id="7172" name="Rectangle 4"/>
          <p:cNvSpPr>
            <a:spLocks noGrp="1" noRot="1" noChangeAspect="1" noChangeArrowheads="1" noTextEdit="1"/>
          </p:cNvSpPr>
          <p:nvPr>
            <p:ph type="sldImg" idx="2"/>
          </p:nvPr>
        </p:nvSpPr>
        <p:spPr bwMode="auto">
          <a:xfrm>
            <a:off x="914400" y="744538"/>
            <a:ext cx="4965700" cy="3724275"/>
          </a:xfrm>
          <a:prstGeom prst="rect">
            <a:avLst/>
          </a:prstGeom>
          <a:noFill/>
          <a:ln w="9525">
            <a:solidFill>
              <a:srgbClr val="000000"/>
            </a:solidFill>
            <a:miter lim="800000"/>
            <a:headEnd/>
            <a:tailEnd/>
          </a:ln>
        </p:spPr>
      </p:sp>
      <p:sp>
        <p:nvSpPr>
          <p:cNvPr id="36869" name="Rectangle 5"/>
          <p:cNvSpPr>
            <a:spLocks noGrp="1" noChangeArrowheads="1"/>
          </p:cNvSpPr>
          <p:nvPr>
            <p:ph type="body" sz="quarter" idx="3"/>
          </p:nvPr>
        </p:nvSpPr>
        <p:spPr bwMode="auto">
          <a:xfrm>
            <a:off x="906463" y="4718050"/>
            <a:ext cx="4981575" cy="44688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6870" name="Rectangle 6"/>
          <p:cNvSpPr>
            <a:spLocks noGrp="1" noChangeArrowheads="1"/>
          </p:cNvSpPr>
          <p:nvPr>
            <p:ph type="ftr" sz="quarter" idx="4"/>
          </p:nvPr>
        </p:nvSpPr>
        <p:spPr bwMode="auto">
          <a:xfrm>
            <a:off x="0" y="9434513"/>
            <a:ext cx="294481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smtClean="0">
                <a:latin typeface="Times" pitchFamily="18" charset="0"/>
              </a:defRPr>
            </a:lvl1pPr>
          </a:lstStyle>
          <a:p>
            <a:pPr>
              <a:defRPr/>
            </a:pPr>
            <a:endParaRPr lang="en-GB"/>
          </a:p>
        </p:txBody>
      </p:sp>
      <p:sp>
        <p:nvSpPr>
          <p:cNvPr id="36871" name="Rectangle 7"/>
          <p:cNvSpPr>
            <a:spLocks noGrp="1" noChangeArrowheads="1"/>
          </p:cNvSpPr>
          <p:nvPr>
            <p:ph type="sldNum" sz="quarter" idx="5"/>
          </p:nvPr>
        </p:nvSpPr>
        <p:spPr bwMode="auto">
          <a:xfrm>
            <a:off x="3849688" y="9434513"/>
            <a:ext cx="2944812"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smtClean="0">
                <a:latin typeface="Times" pitchFamily="18" charset="0"/>
              </a:defRPr>
            </a:lvl1pPr>
          </a:lstStyle>
          <a:p>
            <a:pPr>
              <a:defRPr/>
            </a:pPr>
            <a:fld id="{9C3573E8-78AF-47F6-98B2-6A23791EEEE0}" type="slidenum">
              <a:rPr lang="en-GB"/>
              <a:pPr>
                <a:defRPr/>
              </a:pPr>
              <a:t>‹#›</a:t>
            </a:fld>
            <a:endParaRPr lang="en-GB"/>
          </a:p>
        </p:txBody>
      </p:sp>
    </p:spTree>
    <p:extLst>
      <p:ext uri="{BB962C8B-B14F-4D97-AF65-F5344CB8AC3E}">
        <p14:creationId xmlns:p14="http://schemas.microsoft.com/office/powerpoint/2010/main" xmlns="" val="295805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Griffin 5%"/>
          <p:cNvPicPr>
            <a:picLocks noChangeAspect="1" noChangeArrowheads="1"/>
          </p:cNvPicPr>
          <p:nvPr/>
        </p:nvPicPr>
        <p:blipFill>
          <a:blip r:embed="rId2"/>
          <a:srcRect/>
          <a:stretch>
            <a:fillRect/>
          </a:stretch>
        </p:blipFill>
        <p:spPr bwMode="auto">
          <a:xfrm>
            <a:off x="6394450" y="3648075"/>
            <a:ext cx="2749550" cy="3209925"/>
          </a:xfrm>
          <a:prstGeom prst="rect">
            <a:avLst/>
          </a:prstGeom>
          <a:noFill/>
          <a:ln w="9525">
            <a:noFill/>
            <a:miter lim="800000"/>
            <a:headEnd/>
            <a:tailEnd/>
          </a:ln>
        </p:spPr>
      </p:pic>
      <p:grpSp>
        <p:nvGrpSpPr>
          <p:cNvPr id="5" name="Group 5"/>
          <p:cNvGrpSpPr>
            <a:grpSpLocks/>
          </p:cNvGrpSpPr>
          <p:nvPr/>
        </p:nvGrpSpPr>
        <p:grpSpPr bwMode="auto">
          <a:xfrm>
            <a:off x="215900" y="0"/>
            <a:ext cx="1612900" cy="6864350"/>
            <a:chOff x="136" y="0"/>
            <a:chExt cx="1016" cy="4324"/>
          </a:xfrm>
        </p:grpSpPr>
        <p:sp>
          <p:nvSpPr>
            <p:cNvPr id="6" name="Rectangle 6"/>
            <p:cNvSpPr>
              <a:spLocks noChangeArrowheads="1"/>
            </p:cNvSpPr>
            <p:nvPr/>
          </p:nvSpPr>
          <p:spPr bwMode="auto">
            <a:xfrm rot="-10800000">
              <a:off x="576" y="2972"/>
              <a:ext cx="144" cy="1348"/>
            </a:xfrm>
            <a:prstGeom prst="rect">
              <a:avLst/>
            </a:prstGeom>
            <a:solidFill>
              <a:srgbClr val="BD310B"/>
            </a:solidFill>
            <a:ln w="9525">
              <a:solidFill>
                <a:srgbClr val="B70004"/>
              </a:solidFill>
              <a:miter lim="800000"/>
              <a:headEnd/>
              <a:tailEnd/>
            </a:ln>
            <a:effectLst/>
          </p:spPr>
          <p:txBody>
            <a:bodyPr wrap="none" anchor="ctr"/>
            <a:lstStyle/>
            <a:p>
              <a:pPr>
                <a:defRPr/>
              </a:pPr>
              <a:endParaRPr lang="en-AU"/>
            </a:p>
          </p:txBody>
        </p:sp>
        <p:pic>
          <p:nvPicPr>
            <p:cNvPr id="7" name="Picture 7" descr="HI RGB LOG POS"/>
            <p:cNvPicPr>
              <a:picLocks noChangeAspect="1" noChangeArrowheads="1"/>
            </p:cNvPicPr>
            <p:nvPr/>
          </p:nvPicPr>
          <p:blipFill>
            <a:blip r:embed="rId3"/>
            <a:srcRect/>
            <a:stretch>
              <a:fillRect/>
            </a:stretch>
          </p:blipFill>
          <p:spPr bwMode="auto">
            <a:xfrm>
              <a:off x="136" y="1136"/>
              <a:ext cx="1016" cy="1744"/>
            </a:xfrm>
            <a:prstGeom prst="rect">
              <a:avLst/>
            </a:prstGeom>
            <a:noFill/>
            <a:ln w="9525">
              <a:noFill/>
              <a:miter lim="800000"/>
              <a:headEnd/>
              <a:tailEnd/>
            </a:ln>
          </p:spPr>
        </p:pic>
        <p:sp>
          <p:nvSpPr>
            <p:cNvPr id="8" name="Rectangle 8"/>
            <p:cNvSpPr>
              <a:spLocks noChangeArrowheads="1"/>
            </p:cNvSpPr>
            <p:nvPr/>
          </p:nvSpPr>
          <p:spPr bwMode="auto">
            <a:xfrm rot="-10800000">
              <a:off x="576" y="0"/>
              <a:ext cx="144" cy="1008"/>
            </a:xfrm>
            <a:prstGeom prst="rect">
              <a:avLst/>
            </a:prstGeom>
            <a:solidFill>
              <a:srgbClr val="BD310B"/>
            </a:solidFill>
            <a:ln w="9525">
              <a:solidFill>
                <a:srgbClr val="B70004"/>
              </a:solidFill>
              <a:miter lim="800000"/>
              <a:headEnd/>
              <a:tailEnd/>
            </a:ln>
            <a:effectLst/>
          </p:spPr>
          <p:txBody>
            <a:bodyPr wrap="none" anchor="ctr"/>
            <a:lstStyle/>
            <a:p>
              <a:pPr>
                <a:defRPr/>
              </a:pPr>
              <a:endParaRPr lang="en-AU"/>
            </a:p>
          </p:txBody>
        </p:sp>
        <p:sp>
          <p:nvSpPr>
            <p:cNvPr id="9" name="Line 9"/>
            <p:cNvSpPr>
              <a:spLocks noChangeShapeType="1"/>
            </p:cNvSpPr>
            <p:nvPr/>
          </p:nvSpPr>
          <p:spPr bwMode="auto">
            <a:xfrm>
              <a:off x="768" y="0"/>
              <a:ext cx="0" cy="1008"/>
            </a:xfrm>
            <a:prstGeom prst="line">
              <a:avLst/>
            </a:prstGeom>
            <a:noFill/>
            <a:ln w="57150">
              <a:solidFill>
                <a:schemeClr val="bg2"/>
              </a:solidFill>
              <a:round/>
              <a:headEnd/>
              <a:tailEnd/>
            </a:ln>
            <a:effectLst/>
          </p:spPr>
          <p:txBody>
            <a:bodyPr wrap="none" anchor="ctr"/>
            <a:lstStyle/>
            <a:p>
              <a:pPr>
                <a:defRPr/>
              </a:pPr>
              <a:endParaRPr lang="en-AU"/>
            </a:p>
          </p:txBody>
        </p:sp>
        <p:sp>
          <p:nvSpPr>
            <p:cNvPr id="10" name="Line 10"/>
            <p:cNvSpPr>
              <a:spLocks noChangeShapeType="1"/>
            </p:cNvSpPr>
            <p:nvPr/>
          </p:nvSpPr>
          <p:spPr bwMode="auto">
            <a:xfrm>
              <a:off x="528" y="2976"/>
              <a:ext cx="0" cy="1348"/>
            </a:xfrm>
            <a:prstGeom prst="line">
              <a:avLst/>
            </a:prstGeom>
            <a:noFill/>
            <a:ln w="57150">
              <a:solidFill>
                <a:schemeClr val="bg2"/>
              </a:solidFill>
              <a:round/>
              <a:headEnd/>
              <a:tailEnd/>
            </a:ln>
            <a:effectLst/>
          </p:spPr>
          <p:txBody>
            <a:bodyPr wrap="none" anchor="ctr"/>
            <a:lstStyle/>
            <a:p>
              <a:pPr>
                <a:defRPr/>
              </a:pPr>
              <a:endParaRPr lang="en-AU"/>
            </a:p>
          </p:txBody>
        </p:sp>
        <p:sp>
          <p:nvSpPr>
            <p:cNvPr id="11" name="Line 11"/>
            <p:cNvSpPr>
              <a:spLocks noChangeShapeType="1"/>
            </p:cNvSpPr>
            <p:nvPr/>
          </p:nvSpPr>
          <p:spPr bwMode="auto">
            <a:xfrm>
              <a:off x="768" y="2976"/>
              <a:ext cx="0" cy="1348"/>
            </a:xfrm>
            <a:prstGeom prst="line">
              <a:avLst/>
            </a:prstGeom>
            <a:noFill/>
            <a:ln w="57150">
              <a:solidFill>
                <a:schemeClr val="bg2"/>
              </a:solidFill>
              <a:round/>
              <a:headEnd/>
              <a:tailEnd/>
            </a:ln>
            <a:effectLst/>
          </p:spPr>
          <p:txBody>
            <a:bodyPr wrap="none" anchor="ctr"/>
            <a:lstStyle/>
            <a:p>
              <a:pPr>
                <a:defRPr/>
              </a:pPr>
              <a:endParaRPr lang="en-AU"/>
            </a:p>
          </p:txBody>
        </p:sp>
        <p:sp>
          <p:nvSpPr>
            <p:cNvPr id="12" name="Line 12"/>
            <p:cNvSpPr>
              <a:spLocks noChangeShapeType="1"/>
            </p:cNvSpPr>
            <p:nvPr/>
          </p:nvSpPr>
          <p:spPr bwMode="auto">
            <a:xfrm>
              <a:off x="528" y="0"/>
              <a:ext cx="0" cy="1008"/>
            </a:xfrm>
            <a:prstGeom prst="line">
              <a:avLst/>
            </a:prstGeom>
            <a:noFill/>
            <a:ln w="57150">
              <a:solidFill>
                <a:schemeClr val="bg2"/>
              </a:solidFill>
              <a:round/>
              <a:headEnd/>
              <a:tailEnd/>
            </a:ln>
            <a:effectLst/>
          </p:spPr>
          <p:txBody>
            <a:bodyPr wrap="none" anchor="ctr"/>
            <a:lstStyle/>
            <a:p>
              <a:pPr>
                <a:defRPr/>
              </a:pPr>
              <a:endParaRPr lang="en-AU"/>
            </a:p>
          </p:txBody>
        </p:sp>
      </p:grpSp>
      <p:sp>
        <p:nvSpPr>
          <p:cNvPr id="179203" name="Rectangle 3"/>
          <p:cNvSpPr>
            <a:spLocks noGrp="1" noChangeArrowheads="1"/>
          </p:cNvSpPr>
          <p:nvPr>
            <p:ph type="subTitle" idx="1"/>
          </p:nvPr>
        </p:nvSpPr>
        <p:spPr>
          <a:xfrm>
            <a:off x="1908175" y="4484688"/>
            <a:ext cx="6911975" cy="1752600"/>
          </a:xfrm>
        </p:spPr>
        <p:txBody>
          <a:bodyPr/>
          <a:lstStyle>
            <a:lvl1pPr marL="0" indent="0" algn="ctr">
              <a:buFont typeface="Wingdings" pitchFamily="2" charset="2"/>
              <a:buNone/>
              <a:defRPr>
                <a:solidFill>
                  <a:schemeClr val="bg2"/>
                </a:solidFill>
              </a:defRPr>
            </a:lvl1pPr>
          </a:lstStyle>
          <a:p>
            <a:r>
              <a:rPr lang="en-US" smtClean="0"/>
              <a:t>Click to edit Master subtitle style</a:t>
            </a:r>
            <a:endParaRPr lang="en-US"/>
          </a:p>
        </p:txBody>
      </p:sp>
      <p:sp>
        <p:nvSpPr>
          <p:cNvPr id="179204" name="Rectangle 4"/>
          <p:cNvSpPr>
            <a:spLocks noGrp="1" noChangeArrowheads="1"/>
          </p:cNvSpPr>
          <p:nvPr>
            <p:ph type="ctrTitle"/>
          </p:nvPr>
        </p:nvSpPr>
        <p:spPr>
          <a:xfrm>
            <a:off x="1835150" y="333375"/>
            <a:ext cx="7058025" cy="1366838"/>
          </a:xfrm>
        </p:spPr>
        <p:txBody>
          <a:bodyPr/>
          <a:lstStyle>
            <a:lvl1pPr algn="ctr">
              <a:defRPr>
                <a:solidFill>
                  <a:srgbClr val="AF240D"/>
                </a:solidFill>
              </a:defRPr>
            </a:lvl1pPr>
          </a:lstStyle>
          <a:p>
            <a:r>
              <a:rPr lang="en-US" smtClean="0"/>
              <a:t>Click to edit Master 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651B96DC-69B1-4A8D-98AB-C0BF97E5D61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2563" y="-17463"/>
            <a:ext cx="2165350" cy="6172201"/>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34925" y="-17463"/>
            <a:ext cx="6345238" cy="6172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34F34E9F-6F31-4A1B-B223-06699628415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12BAB1D0-49ED-4B7B-BA75-DC109236EDD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2FFC0068-8F54-43B1-9454-10F1A20EF47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68313" y="1052513"/>
            <a:ext cx="4038600" cy="5102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59313" y="1052513"/>
            <a:ext cx="4038600" cy="5102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F52355B0-199A-463E-A77F-7B8D256B997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Rectangle 4"/>
          <p:cNvSpPr>
            <a:spLocks noGrp="1" noChangeArrowheads="1"/>
          </p:cNvSpPr>
          <p:nvPr>
            <p:ph type="ftr" sz="quarter" idx="10"/>
          </p:nvPr>
        </p:nvSpPr>
        <p:spPr>
          <a:ln/>
        </p:spPr>
        <p:txBody>
          <a:bodyPr/>
          <a:lstStyle>
            <a:lvl1pPr>
              <a:defRPr/>
            </a:lvl1pPr>
          </a:lstStyle>
          <a:p>
            <a:pPr>
              <a:defRPr/>
            </a:pPr>
            <a:endParaRPr lang="en-US"/>
          </a:p>
        </p:txBody>
      </p:sp>
      <p:sp>
        <p:nvSpPr>
          <p:cNvPr id="8" name="Rectangle 5"/>
          <p:cNvSpPr>
            <a:spLocks noGrp="1" noChangeArrowheads="1"/>
          </p:cNvSpPr>
          <p:nvPr>
            <p:ph type="sldNum" sz="quarter" idx="11"/>
          </p:nvPr>
        </p:nvSpPr>
        <p:spPr>
          <a:ln/>
        </p:spPr>
        <p:txBody>
          <a:bodyPr/>
          <a:lstStyle>
            <a:lvl1pPr>
              <a:defRPr/>
            </a:lvl1pPr>
          </a:lstStyle>
          <a:p>
            <a:pPr>
              <a:defRPr/>
            </a:pPr>
            <a:fld id="{0A1B0B4F-23C9-40DC-974B-0C29FBF53DF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Rectangle 4"/>
          <p:cNvSpPr>
            <a:spLocks noGrp="1" noChangeArrowheads="1"/>
          </p:cNvSpPr>
          <p:nvPr>
            <p:ph type="ftr" sz="quarter" idx="10"/>
          </p:nvPr>
        </p:nvSpPr>
        <p:spPr>
          <a:ln/>
        </p:spPr>
        <p:txBody>
          <a:bodyPr/>
          <a:lstStyle>
            <a:lvl1pPr>
              <a:defRPr/>
            </a:lvl1pPr>
          </a:lstStyle>
          <a:p>
            <a:pPr>
              <a:defRPr/>
            </a:pPr>
            <a:endParaRPr lang="en-US"/>
          </a:p>
        </p:txBody>
      </p:sp>
      <p:sp>
        <p:nvSpPr>
          <p:cNvPr id="4" name="Rectangle 5"/>
          <p:cNvSpPr>
            <a:spLocks noGrp="1" noChangeArrowheads="1"/>
          </p:cNvSpPr>
          <p:nvPr>
            <p:ph type="sldNum" sz="quarter" idx="11"/>
          </p:nvPr>
        </p:nvSpPr>
        <p:spPr>
          <a:ln/>
        </p:spPr>
        <p:txBody>
          <a:bodyPr/>
          <a:lstStyle>
            <a:lvl1pPr>
              <a:defRPr/>
            </a:lvl1pPr>
          </a:lstStyle>
          <a:p>
            <a:pPr>
              <a:defRPr/>
            </a:pPr>
            <a:fld id="{9DD1CFC8-7EC8-4FC4-ABD2-87E0D13F0A5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endParaRPr lang="en-US"/>
          </a:p>
        </p:txBody>
      </p:sp>
      <p:sp>
        <p:nvSpPr>
          <p:cNvPr id="3" name="Rectangle 5"/>
          <p:cNvSpPr>
            <a:spLocks noGrp="1" noChangeArrowheads="1"/>
          </p:cNvSpPr>
          <p:nvPr>
            <p:ph type="sldNum" sz="quarter" idx="11"/>
          </p:nvPr>
        </p:nvSpPr>
        <p:spPr>
          <a:ln/>
        </p:spPr>
        <p:txBody>
          <a:bodyPr/>
          <a:lstStyle>
            <a:lvl1pPr>
              <a:defRPr/>
            </a:lvl1pPr>
          </a:lstStyle>
          <a:p>
            <a:pPr>
              <a:defRPr/>
            </a:pPr>
            <a:fld id="{D5EB9420-08E0-4912-89C4-CEBC84EAF60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84936587-2B22-4733-8DBE-2BAE1EE9889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AU"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B1711053-F231-48FD-AD5A-A33A1B670CF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descr="Griffin 5%"/>
          <p:cNvPicPr>
            <a:picLocks noChangeAspect="1" noChangeArrowheads="1"/>
          </p:cNvPicPr>
          <p:nvPr/>
        </p:nvPicPr>
        <p:blipFill>
          <a:blip r:embed="rId13"/>
          <a:srcRect/>
          <a:stretch>
            <a:fillRect/>
          </a:stretch>
        </p:blipFill>
        <p:spPr bwMode="auto">
          <a:xfrm>
            <a:off x="6394450" y="3648075"/>
            <a:ext cx="2749550" cy="3209925"/>
          </a:xfrm>
          <a:prstGeom prst="rect">
            <a:avLst/>
          </a:prstGeom>
          <a:noFill/>
          <a:ln w="9525">
            <a:noFill/>
            <a:miter lim="800000"/>
            <a:headEnd/>
            <a:tailEnd/>
          </a:ln>
        </p:spPr>
      </p:pic>
      <p:sp>
        <p:nvSpPr>
          <p:cNvPr id="1027" name="Rectangle 3"/>
          <p:cNvSpPr>
            <a:spLocks noGrp="1" noChangeArrowheads="1"/>
          </p:cNvSpPr>
          <p:nvPr>
            <p:ph type="body" idx="1"/>
          </p:nvPr>
        </p:nvSpPr>
        <p:spPr bwMode="auto">
          <a:xfrm>
            <a:off x="468313" y="1052513"/>
            <a:ext cx="8229600" cy="5102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8180" name="Rectangle 4"/>
          <p:cNvSpPr>
            <a:spLocks noGrp="1" noChangeArrowheads="1"/>
          </p:cNvSpPr>
          <p:nvPr>
            <p:ph type="ftr" sz="quarter" idx="3"/>
          </p:nvPr>
        </p:nvSpPr>
        <p:spPr bwMode="auto">
          <a:xfrm>
            <a:off x="1547813" y="6481763"/>
            <a:ext cx="5545137"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1" smtClean="0">
                <a:solidFill>
                  <a:srgbClr val="AF240D"/>
                </a:solidFill>
              </a:defRPr>
            </a:lvl1pPr>
          </a:lstStyle>
          <a:p>
            <a:pPr>
              <a:defRPr/>
            </a:pPr>
            <a:endParaRPr lang="en-US"/>
          </a:p>
        </p:txBody>
      </p:sp>
      <p:sp>
        <p:nvSpPr>
          <p:cNvPr id="178181" name="Rectangle 5"/>
          <p:cNvSpPr>
            <a:spLocks noGrp="1" noChangeArrowheads="1"/>
          </p:cNvSpPr>
          <p:nvPr>
            <p:ph type="sldNum" sz="quarter" idx="4"/>
          </p:nvPr>
        </p:nvSpPr>
        <p:spPr bwMode="auto">
          <a:xfrm>
            <a:off x="7019925" y="6481763"/>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smtClean="0">
                <a:solidFill>
                  <a:srgbClr val="AF240D"/>
                </a:solidFill>
              </a:defRPr>
            </a:lvl1pPr>
          </a:lstStyle>
          <a:p>
            <a:pPr>
              <a:defRPr/>
            </a:pPr>
            <a:fld id="{5C78FB86-58DD-40DC-8015-DE0BFA20C9A1}" type="slidenum">
              <a:rPr lang="en-US"/>
              <a:pPr>
                <a:defRPr/>
              </a:pPr>
              <a:t>‹#›</a:t>
            </a:fld>
            <a:endParaRPr lang="en-US"/>
          </a:p>
        </p:txBody>
      </p:sp>
      <p:pic>
        <p:nvPicPr>
          <p:cNvPr id="1030" name="Picture 6"/>
          <p:cNvPicPr>
            <a:picLocks noChangeAspect="1" noChangeArrowheads="1"/>
          </p:cNvPicPr>
          <p:nvPr/>
        </p:nvPicPr>
        <p:blipFill>
          <a:blip r:embed="rId14"/>
          <a:srcRect t="28520"/>
          <a:stretch>
            <a:fillRect/>
          </a:stretch>
        </p:blipFill>
        <p:spPr bwMode="auto">
          <a:xfrm>
            <a:off x="8399463" y="44450"/>
            <a:ext cx="750887" cy="863600"/>
          </a:xfrm>
          <a:prstGeom prst="rect">
            <a:avLst/>
          </a:prstGeom>
          <a:noFill/>
          <a:ln w="9525">
            <a:noFill/>
            <a:miter lim="800000"/>
            <a:headEnd/>
            <a:tailEnd/>
          </a:ln>
        </p:spPr>
      </p:pic>
      <p:sp>
        <p:nvSpPr>
          <p:cNvPr id="178183" name="Line 7"/>
          <p:cNvSpPr>
            <a:spLocks noChangeShapeType="1"/>
          </p:cNvSpPr>
          <p:nvPr/>
        </p:nvSpPr>
        <p:spPr bwMode="auto">
          <a:xfrm rot="5400000">
            <a:off x="4225925" y="-3354387"/>
            <a:ext cx="0" cy="8382000"/>
          </a:xfrm>
          <a:prstGeom prst="line">
            <a:avLst/>
          </a:prstGeom>
          <a:noFill/>
          <a:ln w="57150">
            <a:solidFill>
              <a:schemeClr val="bg2"/>
            </a:solidFill>
            <a:round/>
            <a:headEnd/>
            <a:tailEnd/>
          </a:ln>
          <a:effectLst/>
        </p:spPr>
        <p:txBody>
          <a:bodyPr wrap="none" anchor="ctr"/>
          <a:lstStyle/>
          <a:p>
            <a:pPr>
              <a:defRPr/>
            </a:pPr>
            <a:endParaRPr lang="en-AU"/>
          </a:p>
        </p:txBody>
      </p:sp>
      <p:sp>
        <p:nvSpPr>
          <p:cNvPr id="178184" name="Rectangle 8"/>
          <p:cNvSpPr>
            <a:spLocks noChangeArrowheads="1"/>
          </p:cNvSpPr>
          <p:nvPr/>
        </p:nvSpPr>
        <p:spPr bwMode="auto">
          <a:xfrm rot="-5400000">
            <a:off x="3801268" y="-3821906"/>
            <a:ext cx="792163" cy="8382000"/>
          </a:xfrm>
          <a:prstGeom prst="rect">
            <a:avLst/>
          </a:prstGeom>
          <a:solidFill>
            <a:srgbClr val="BD310B"/>
          </a:solidFill>
          <a:ln w="9525">
            <a:solidFill>
              <a:srgbClr val="B70004"/>
            </a:solidFill>
            <a:miter lim="800000"/>
            <a:headEnd/>
            <a:tailEnd/>
          </a:ln>
          <a:effectLst/>
        </p:spPr>
        <p:txBody>
          <a:bodyPr vert="eaVert" wrap="none" anchor="ctr"/>
          <a:lstStyle/>
          <a:p>
            <a:pPr algn="ctr">
              <a:defRPr/>
            </a:pPr>
            <a:endParaRPr lang="en-US" sz="2400" b="1">
              <a:solidFill>
                <a:schemeClr val="bg1"/>
              </a:solidFill>
              <a:latin typeface="Times New Roman" pitchFamily="18" charset="0"/>
            </a:endParaRPr>
          </a:p>
        </p:txBody>
      </p:sp>
      <p:sp>
        <p:nvSpPr>
          <p:cNvPr id="1033" name="Rectangle 9"/>
          <p:cNvSpPr>
            <a:spLocks noGrp="1" noChangeArrowheads="1"/>
          </p:cNvSpPr>
          <p:nvPr>
            <p:ph type="title"/>
          </p:nvPr>
        </p:nvSpPr>
        <p:spPr bwMode="auto">
          <a:xfrm>
            <a:off x="34925" y="-17463"/>
            <a:ext cx="8337550" cy="7826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78186" name="Text Box 10"/>
          <p:cNvSpPr txBox="1">
            <a:spLocks noChangeArrowheads="1"/>
          </p:cNvSpPr>
          <p:nvPr/>
        </p:nvSpPr>
        <p:spPr bwMode="auto">
          <a:xfrm>
            <a:off x="8459788" y="6578600"/>
            <a:ext cx="684212" cy="228600"/>
          </a:xfrm>
          <a:prstGeom prst="rect">
            <a:avLst/>
          </a:prstGeom>
          <a:noFill/>
          <a:ln w="9525">
            <a:noFill/>
            <a:miter lim="800000"/>
            <a:headEnd/>
            <a:tailEnd/>
          </a:ln>
          <a:effectLst/>
        </p:spPr>
        <p:txBody>
          <a:bodyPr>
            <a:spAutoFit/>
          </a:bodyPr>
          <a:lstStyle/>
          <a:p>
            <a:pPr>
              <a:spcBef>
                <a:spcPct val="50000"/>
              </a:spcBef>
              <a:defRPr/>
            </a:pPr>
            <a:fld id="{C1F5F793-464F-4832-9874-ABDE9EB11269}" type="slidenum">
              <a:rPr lang="en-AU" sz="900">
                <a:solidFill>
                  <a:srgbClr val="000000"/>
                </a:solidFill>
                <a:latin typeface="Tahoma" charset="0"/>
              </a:rPr>
              <a:pPr>
                <a:spcBef>
                  <a:spcPct val="50000"/>
                </a:spcBef>
                <a:defRPr/>
              </a:pPr>
              <a:t>‹#›</a:t>
            </a:fld>
            <a:endParaRPr lang="en-AU" sz="900">
              <a:solidFill>
                <a:srgbClr val="000000"/>
              </a:solidFill>
              <a:latin typeface="Tahoma" charset="0"/>
            </a:endParaRPr>
          </a:p>
        </p:txBody>
      </p:sp>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3200" b="1">
          <a:solidFill>
            <a:schemeClr val="bg1"/>
          </a:solidFill>
          <a:latin typeface="+mj-lt"/>
          <a:ea typeface="+mj-ea"/>
          <a:cs typeface="+mj-cs"/>
        </a:defRPr>
      </a:lvl1pPr>
      <a:lvl2pPr algn="l" rtl="0" eaLnBrk="1" fontAlgn="base" hangingPunct="1">
        <a:spcBef>
          <a:spcPct val="0"/>
        </a:spcBef>
        <a:spcAft>
          <a:spcPct val="0"/>
        </a:spcAft>
        <a:defRPr sz="3200" b="1">
          <a:solidFill>
            <a:schemeClr val="bg1"/>
          </a:solidFill>
          <a:latin typeface="Arial" charset="0"/>
        </a:defRPr>
      </a:lvl2pPr>
      <a:lvl3pPr algn="l" rtl="0" eaLnBrk="1" fontAlgn="base" hangingPunct="1">
        <a:spcBef>
          <a:spcPct val="0"/>
        </a:spcBef>
        <a:spcAft>
          <a:spcPct val="0"/>
        </a:spcAft>
        <a:defRPr sz="3200" b="1">
          <a:solidFill>
            <a:schemeClr val="bg1"/>
          </a:solidFill>
          <a:latin typeface="Arial" charset="0"/>
        </a:defRPr>
      </a:lvl3pPr>
      <a:lvl4pPr algn="l" rtl="0" eaLnBrk="1" fontAlgn="base" hangingPunct="1">
        <a:spcBef>
          <a:spcPct val="0"/>
        </a:spcBef>
        <a:spcAft>
          <a:spcPct val="0"/>
        </a:spcAft>
        <a:defRPr sz="3200" b="1">
          <a:solidFill>
            <a:schemeClr val="bg1"/>
          </a:solidFill>
          <a:latin typeface="Arial" charset="0"/>
        </a:defRPr>
      </a:lvl4pPr>
      <a:lvl5pPr algn="l" rtl="0" eaLnBrk="1" fontAlgn="base" hangingPunct="1">
        <a:spcBef>
          <a:spcPct val="0"/>
        </a:spcBef>
        <a:spcAft>
          <a:spcPct val="0"/>
        </a:spcAft>
        <a:defRPr sz="3200" b="1">
          <a:solidFill>
            <a:schemeClr val="bg1"/>
          </a:solidFill>
          <a:latin typeface="Arial" charset="0"/>
        </a:defRPr>
      </a:lvl5pPr>
      <a:lvl6pPr marL="457200" algn="l" rtl="0" eaLnBrk="1" fontAlgn="base" hangingPunct="1">
        <a:spcBef>
          <a:spcPct val="0"/>
        </a:spcBef>
        <a:spcAft>
          <a:spcPct val="0"/>
        </a:spcAft>
        <a:defRPr sz="3200" b="1">
          <a:solidFill>
            <a:schemeClr val="bg1"/>
          </a:solidFill>
          <a:latin typeface="Arial" charset="0"/>
        </a:defRPr>
      </a:lvl6pPr>
      <a:lvl7pPr marL="914400" algn="l" rtl="0" eaLnBrk="1" fontAlgn="base" hangingPunct="1">
        <a:spcBef>
          <a:spcPct val="0"/>
        </a:spcBef>
        <a:spcAft>
          <a:spcPct val="0"/>
        </a:spcAft>
        <a:defRPr sz="3200" b="1">
          <a:solidFill>
            <a:schemeClr val="bg1"/>
          </a:solidFill>
          <a:latin typeface="Arial" charset="0"/>
        </a:defRPr>
      </a:lvl7pPr>
      <a:lvl8pPr marL="1371600" algn="l" rtl="0" eaLnBrk="1" fontAlgn="base" hangingPunct="1">
        <a:spcBef>
          <a:spcPct val="0"/>
        </a:spcBef>
        <a:spcAft>
          <a:spcPct val="0"/>
        </a:spcAft>
        <a:defRPr sz="3200" b="1">
          <a:solidFill>
            <a:schemeClr val="bg1"/>
          </a:solidFill>
          <a:latin typeface="Arial" charset="0"/>
        </a:defRPr>
      </a:lvl8pPr>
      <a:lvl9pPr marL="1828800" algn="l" rtl="0" eaLnBrk="1" fontAlgn="base" hangingPunct="1">
        <a:spcBef>
          <a:spcPct val="0"/>
        </a:spcBef>
        <a:spcAft>
          <a:spcPct val="0"/>
        </a:spcAft>
        <a:defRPr sz="3200" b="1">
          <a:solidFill>
            <a:schemeClr val="bg1"/>
          </a:solidFill>
          <a:latin typeface="Arial" charset="0"/>
        </a:defRPr>
      </a:lvl9pPr>
    </p:titleStyle>
    <p:bodyStyle>
      <a:lvl1pPr marL="342900" indent="-342900" algn="l" rtl="0" eaLnBrk="1" fontAlgn="base" hangingPunct="1">
        <a:spcBef>
          <a:spcPct val="20000"/>
        </a:spcBef>
        <a:spcAft>
          <a:spcPct val="0"/>
        </a:spcAft>
        <a:buClr>
          <a:srgbClr val="CC0000"/>
        </a:buClr>
        <a:buSzPct val="95000"/>
        <a:buFont typeface="Wingdings" pitchFamily="2" charset="2"/>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SzPct val="95000"/>
        <a:buFont typeface="Wingdings" pitchFamily="2" charset="2"/>
        <a:buChar char="Ø"/>
        <a:defRPr sz="24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en.wikipedia.org/wiki/Set_(mathematics)" TargetMode="External"/><Relationship Id="rId2" Type="http://schemas.openxmlformats.org/officeDocument/2006/relationships/hyperlink" Target="http://en.wikipedia.org/wiki/Sampling_(statistic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en.wikipedia.org/wiki/Quota_sampling" TargetMode="External"/><Relationship Id="rId2" Type="http://schemas.openxmlformats.org/officeDocument/2006/relationships/hyperlink" Target="http://en.wikipedia.org/wiki/Accidental_sampling" TargetMode="External"/><Relationship Id="rId1" Type="http://schemas.openxmlformats.org/officeDocument/2006/relationships/slideLayout" Target="../slideLayouts/slideLayout2.xml"/><Relationship Id="rId4" Type="http://schemas.openxmlformats.org/officeDocument/2006/relationships/hyperlink" Target="http://en.wikipedia.org/wiki/Purposive_sampling"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en.wikipedia.org/wiki/Systematic_sampling"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en.wikipedia.org/wiki/Cluster_sampling"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tattrek.com/Help/Glossary.aspx?Target=Heterogeneous" TargetMode="External"/><Relationship Id="rId2" Type="http://schemas.openxmlformats.org/officeDocument/2006/relationships/hyperlink" Target="http://stattrek.com/Help/Glossary.aspx?Target=Homogeneous"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en.wikipedia.org/wiki/Stratified_sampling" TargetMode="External"/><Relationship Id="rId2" Type="http://schemas.openxmlformats.org/officeDocument/2006/relationships/hyperlink" Target="http://en.wikipedia.org/wiki/Mutually_exclusive"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en.wikipedia.org/wiki/Stratified_sampling" TargetMode="External"/><Relationship Id="rId2" Type="http://schemas.openxmlformats.org/officeDocument/2006/relationships/hyperlink" Target="http://en.wikipedia.org/wiki/Mutually_exclusive"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en.wikipedia.org/wiki/Biased_samples" TargetMode="External"/><Relationship Id="rId2" Type="http://schemas.openxmlformats.org/officeDocument/2006/relationships/hyperlink" Target="http://en.wikipedia.org/wiki/Random"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en.wikipedia.org/wiki/Snowball_sampling"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1571604" y="2246313"/>
            <a:ext cx="7572396" cy="1470025"/>
          </a:xfrm>
        </p:spPr>
        <p:txBody>
          <a:bodyPr/>
          <a:lstStyle/>
          <a:p>
            <a:pPr eaLnBrk="1" hangingPunct="1"/>
            <a:r>
              <a:rPr lang="en-AU" dirty="0" smtClean="0"/>
              <a:t>Research Methods: Lecture 04</a:t>
            </a:r>
          </a:p>
        </p:txBody>
      </p:sp>
      <p:sp>
        <p:nvSpPr>
          <p:cNvPr id="3075" name="Rectangle 5"/>
          <p:cNvSpPr>
            <a:spLocks noGrp="1" noChangeArrowheads="1"/>
          </p:cNvSpPr>
          <p:nvPr>
            <p:ph type="subTitle" idx="1"/>
          </p:nvPr>
        </p:nvSpPr>
        <p:spPr/>
        <p:txBody>
          <a:bodyPr/>
          <a:lstStyle/>
          <a:p>
            <a:pPr eaLnBrk="1" hangingPunct="1"/>
            <a:r>
              <a:rPr lang="en-AU" dirty="0" smtClean="0"/>
              <a:t>Empirical Research, Sampling Methods and Reliability</a:t>
            </a:r>
          </a:p>
        </p:txBody>
      </p:sp>
      <p:sp>
        <p:nvSpPr>
          <p:cNvPr id="3076" name="Text Box 6"/>
          <p:cNvSpPr txBox="1">
            <a:spLocks noChangeArrowheads="1"/>
          </p:cNvSpPr>
          <p:nvPr/>
        </p:nvSpPr>
        <p:spPr bwMode="auto">
          <a:xfrm>
            <a:off x="2143108" y="663575"/>
            <a:ext cx="6500858" cy="1564571"/>
          </a:xfrm>
          <a:prstGeom prst="rect">
            <a:avLst/>
          </a:prstGeom>
          <a:noFill/>
          <a:ln w="12700">
            <a:noFill/>
            <a:miter lim="800000"/>
            <a:headEnd/>
            <a:tailEnd/>
          </a:ln>
        </p:spPr>
        <p:txBody>
          <a:bodyPr wrap="square" lIns="90000" tIns="43200" rIns="90000" bIns="43200">
            <a:spAutoFit/>
          </a:bodyPr>
          <a:lstStyle/>
          <a:p>
            <a:pPr algn="ctr"/>
            <a:r>
              <a:rPr lang="en-US" sz="3200" b="1" dirty="0" smtClean="0">
                <a:solidFill>
                  <a:srgbClr val="AF240D"/>
                </a:solidFill>
              </a:rPr>
              <a:t>HI6007</a:t>
            </a:r>
            <a:r>
              <a:rPr lang="en-US" dirty="0" smtClean="0"/>
              <a:t> </a:t>
            </a:r>
            <a:endParaRPr lang="en-US" dirty="0"/>
          </a:p>
          <a:p>
            <a:pPr algn="ctr"/>
            <a:r>
              <a:rPr lang="en-AU" sz="3200" b="1" dirty="0" smtClean="0">
                <a:solidFill>
                  <a:srgbClr val="AF240D"/>
                </a:solidFill>
              </a:rPr>
              <a:t>Statistics </a:t>
            </a:r>
            <a:r>
              <a:rPr lang="en-AU" sz="3200" b="1" dirty="0">
                <a:solidFill>
                  <a:srgbClr val="AF240D"/>
                </a:solidFill>
              </a:rPr>
              <a:t>and Research </a:t>
            </a:r>
            <a:endParaRPr lang="en-AU" sz="3200" b="1" dirty="0" smtClean="0">
              <a:solidFill>
                <a:srgbClr val="AF240D"/>
              </a:solidFill>
            </a:endParaRPr>
          </a:p>
          <a:p>
            <a:pPr algn="ctr"/>
            <a:r>
              <a:rPr lang="en-AU" sz="3200" b="1" dirty="0" smtClean="0">
                <a:solidFill>
                  <a:srgbClr val="AF240D"/>
                </a:solidFill>
              </a:rPr>
              <a:t>Methods </a:t>
            </a:r>
            <a:r>
              <a:rPr lang="en-AU" sz="3200" b="1" dirty="0">
                <a:solidFill>
                  <a:srgbClr val="AF240D"/>
                </a:solidFill>
              </a:rPr>
              <a:t>for Business </a:t>
            </a:r>
            <a:r>
              <a:rPr lang="en-AU" sz="3200" b="1" dirty="0" smtClean="0">
                <a:solidFill>
                  <a:srgbClr val="AF240D"/>
                </a:solidFill>
              </a:rPr>
              <a:t>Decisions</a:t>
            </a:r>
            <a:endParaRPr lang="en-US" sz="3200" b="1" dirty="0">
              <a:solidFill>
                <a:srgbClr val="AF240D"/>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Sampling</a:t>
            </a:r>
            <a:endParaRPr lang="en-AU" dirty="0"/>
          </a:p>
        </p:txBody>
      </p:sp>
      <p:sp>
        <p:nvSpPr>
          <p:cNvPr id="3" name="Content Placeholder 2"/>
          <p:cNvSpPr>
            <a:spLocks noGrp="1"/>
          </p:cNvSpPr>
          <p:nvPr>
            <p:ph idx="1"/>
          </p:nvPr>
        </p:nvSpPr>
        <p:spPr/>
        <p:txBody>
          <a:bodyPr/>
          <a:lstStyle/>
          <a:p>
            <a:pPr>
              <a:lnSpc>
                <a:spcPct val="80000"/>
              </a:lnSpc>
            </a:pPr>
            <a:r>
              <a:rPr lang="en-US" altLang="en-US" dirty="0">
                <a:latin typeface="Arial" charset="0"/>
                <a:cs typeface="Arial" charset="0"/>
              </a:rPr>
              <a:t>3 factors that influence sample representative-ness</a:t>
            </a:r>
          </a:p>
          <a:p>
            <a:pPr lvl="2">
              <a:lnSpc>
                <a:spcPct val="80000"/>
              </a:lnSpc>
            </a:pPr>
            <a:r>
              <a:rPr lang="en-US" altLang="en-US" dirty="0">
                <a:latin typeface="Arial" charset="0"/>
                <a:cs typeface="Arial" charset="0"/>
              </a:rPr>
              <a:t>Sampling procedure</a:t>
            </a:r>
          </a:p>
          <a:p>
            <a:pPr lvl="2">
              <a:lnSpc>
                <a:spcPct val="80000"/>
              </a:lnSpc>
            </a:pPr>
            <a:r>
              <a:rPr lang="en-US" altLang="en-US" dirty="0">
                <a:latin typeface="Arial" charset="0"/>
                <a:cs typeface="Arial" charset="0"/>
              </a:rPr>
              <a:t>Sample size</a:t>
            </a:r>
          </a:p>
          <a:p>
            <a:pPr lvl="2">
              <a:lnSpc>
                <a:spcPct val="80000"/>
              </a:lnSpc>
            </a:pPr>
            <a:r>
              <a:rPr lang="en-US" altLang="en-US" dirty="0">
                <a:latin typeface="Arial" charset="0"/>
                <a:cs typeface="Arial" charset="0"/>
              </a:rPr>
              <a:t>Participation (response)</a:t>
            </a:r>
          </a:p>
          <a:p>
            <a:pPr>
              <a:lnSpc>
                <a:spcPct val="80000"/>
              </a:lnSpc>
            </a:pPr>
            <a:endParaRPr lang="en-US" altLang="en-US" dirty="0">
              <a:latin typeface="Arial" charset="0"/>
              <a:cs typeface="Arial" charset="0"/>
            </a:endParaRPr>
          </a:p>
          <a:p>
            <a:pPr>
              <a:lnSpc>
                <a:spcPct val="80000"/>
              </a:lnSpc>
            </a:pPr>
            <a:r>
              <a:rPr lang="en-US" altLang="en-US" dirty="0">
                <a:latin typeface="Arial" charset="0"/>
                <a:cs typeface="Arial" charset="0"/>
              </a:rPr>
              <a:t>When might you sample the entire population?</a:t>
            </a:r>
          </a:p>
          <a:p>
            <a:pPr lvl="2">
              <a:lnSpc>
                <a:spcPct val="80000"/>
              </a:lnSpc>
            </a:pPr>
            <a:r>
              <a:rPr lang="en-US" altLang="en-US" dirty="0">
                <a:latin typeface="Arial" charset="0"/>
                <a:cs typeface="Arial" charset="0"/>
              </a:rPr>
              <a:t>When your population is very small</a:t>
            </a:r>
          </a:p>
          <a:p>
            <a:pPr lvl="2">
              <a:lnSpc>
                <a:spcPct val="80000"/>
              </a:lnSpc>
            </a:pPr>
            <a:r>
              <a:rPr lang="en-US" altLang="en-US" dirty="0">
                <a:latin typeface="Arial" charset="0"/>
                <a:cs typeface="Arial" charset="0"/>
              </a:rPr>
              <a:t>When you have extensive resources</a:t>
            </a:r>
          </a:p>
          <a:p>
            <a:pPr lvl="2">
              <a:lnSpc>
                <a:spcPct val="80000"/>
              </a:lnSpc>
            </a:pPr>
            <a:r>
              <a:rPr lang="en-US" altLang="en-US" dirty="0">
                <a:latin typeface="Arial" charset="0"/>
                <a:cs typeface="Arial" charset="0"/>
              </a:rPr>
              <a:t>When you don’t expect a very high response</a:t>
            </a:r>
          </a:p>
          <a:p>
            <a:pPr marL="0" indent="0">
              <a:lnSpc>
                <a:spcPct val="80000"/>
              </a:lnSpc>
              <a:buNone/>
            </a:pPr>
            <a:endParaRPr lang="en-US" altLang="en-US" dirty="0">
              <a:latin typeface="Arial" charset="0"/>
              <a:cs typeface="Arial" charset="0"/>
            </a:endParaRPr>
          </a:p>
        </p:txBody>
      </p:sp>
    </p:spTree>
    <p:extLst>
      <p:ext uri="{BB962C8B-B14F-4D97-AF65-F5344CB8AC3E}">
        <p14:creationId xmlns:p14="http://schemas.microsoft.com/office/powerpoint/2010/main" xmlns="" val="19577911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Types of Samples</a:t>
            </a:r>
          </a:p>
        </p:txBody>
      </p:sp>
      <p:sp>
        <p:nvSpPr>
          <p:cNvPr id="3" name="Content Placeholder 2"/>
          <p:cNvSpPr>
            <a:spLocks noGrp="1"/>
          </p:cNvSpPr>
          <p:nvPr>
            <p:ph idx="1"/>
          </p:nvPr>
        </p:nvSpPr>
        <p:spPr/>
        <p:txBody>
          <a:bodyPr/>
          <a:lstStyle/>
          <a:p>
            <a:r>
              <a:rPr lang="en-US" altLang="en-US" dirty="0">
                <a:solidFill>
                  <a:srgbClr val="0091DA"/>
                </a:solidFill>
                <a:latin typeface="Comic Sans MS" pitchFamily="66" charset="0"/>
              </a:rPr>
              <a:t>Probability (Random) Samples</a:t>
            </a:r>
            <a:endParaRPr lang="en-US" altLang="en-US" dirty="0">
              <a:solidFill>
                <a:srgbClr val="0091DA"/>
              </a:solidFill>
              <a:latin typeface="Comic Sans MS" pitchFamily="66" charset="0"/>
              <a:sym typeface="Wingdings" pitchFamily="2" charset="2"/>
            </a:endParaRPr>
          </a:p>
          <a:p>
            <a:r>
              <a:rPr lang="en-US" altLang="en-US" sz="2400" dirty="0">
                <a:latin typeface="Comic Sans MS" pitchFamily="66" charset="0"/>
              </a:rPr>
              <a:t>Simple random sample</a:t>
            </a:r>
          </a:p>
          <a:p>
            <a:pPr lvl="1"/>
            <a:r>
              <a:rPr lang="en-US" altLang="en-US" dirty="0">
                <a:latin typeface="Comic Sans MS" pitchFamily="66" charset="0"/>
              </a:rPr>
              <a:t>Systematic random sample</a:t>
            </a:r>
          </a:p>
          <a:p>
            <a:pPr lvl="1"/>
            <a:r>
              <a:rPr lang="en-US" altLang="en-US" dirty="0">
                <a:latin typeface="Comic Sans MS" pitchFamily="66" charset="0"/>
              </a:rPr>
              <a:t>Stratified random sample</a:t>
            </a:r>
          </a:p>
          <a:p>
            <a:pPr lvl="1"/>
            <a:r>
              <a:rPr lang="en-US" altLang="en-US" dirty="0">
                <a:latin typeface="Comic Sans MS" pitchFamily="66" charset="0"/>
              </a:rPr>
              <a:t>Multistage sample</a:t>
            </a:r>
          </a:p>
          <a:p>
            <a:pPr lvl="1"/>
            <a:r>
              <a:rPr lang="en-US" altLang="en-US" dirty="0">
                <a:latin typeface="Comic Sans MS" pitchFamily="66" charset="0"/>
              </a:rPr>
              <a:t>Multiphase sample</a:t>
            </a:r>
          </a:p>
          <a:p>
            <a:pPr lvl="1"/>
            <a:r>
              <a:rPr lang="en-US" altLang="en-US" dirty="0">
                <a:latin typeface="Comic Sans MS" pitchFamily="66" charset="0"/>
              </a:rPr>
              <a:t>Cluster sample</a:t>
            </a:r>
          </a:p>
          <a:p>
            <a:r>
              <a:rPr lang="en-US" altLang="en-US" dirty="0">
                <a:solidFill>
                  <a:srgbClr val="0091DA"/>
                </a:solidFill>
                <a:latin typeface="Comic Sans MS" pitchFamily="66" charset="0"/>
              </a:rPr>
              <a:t>Non-Probability Samples</a:t>
            </a:r>
          </a:p>
          <a:p>
            <a:pPr lvl="1"/>
            <a:r>
              <a:rPr lang="en-US" altLang="en-US" dirty="0">
                <a:latin typeface="Comic Sans MS" pitchFamily="66" charset="0"/>
              </a:rPr>
              <a:t>Convenience sample</a:t>
            </a:r>
          </a:p>
          <a:p>
            <a:pPr lvl="1"/>
            <a:r>
              <a:rPr lang="en-US" altLang="en-US" dirty="0">
                <a:latin typeface="Comic Sans MS" pitchFamily="66" charset="0"/>
              </a:rPr>
              <a:t>Purposive sample</a:t>
            </a:r>
          </a:p>
          <a:p>
            <a:pPr lvl="1"/>
            <a:r>
              <a:rPr lang="en-US" altLang="en-US" dirty="0">
                <a:latin typeface="Comic Sans MS" pitchFamily="66" charset="0"/>
              </a:rPr>
              <a:t>Quota</a:t>
            </a:r>
          </a:p>
          <a:p>
            <a:endParaRPr lang="en-AU" dirty="0"/>
          </a:p>
        </p:txBody>
      </p:sp>
    </p:spTree>
    <p:extLst>
      <p:ext uri="{BB962C8B-B14F-4D97-AF65-F5344CB8AC3E}">
        <p14:creationId xmlns:p14="http://schemas.microsoft.com/office/powerpoint/2010/main" xmlns="" val="40558750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Types of Samples</a:t>
            </a:r>
          </a:p>
        </p:txBody>
      </p:sp>
      <p:sp>
        <p:nvSpPr>
          <p:cNvPr id="3" name="Content Placeholder 2"/>
          <p:cNvSpPr>
            <a:spLocks noGrp="1"/>
          </p:cNvSpPr>
          <p:nvPr>
            <p:ph idx="1"/>
          </p:nvPr>
        </p:nvSpPr>
        <p:spPr/>
        <p:txBody>
          <a:bodyPr/>
          <a:lstStyle/>
          <a:p>
            <a:r>
              <a:rPr lang="en-US" altLang="en-US" sz="2400" dirty="0"/>
              <a:t>Two general approaches to sampling are used in </a:t>
            </a:r>
            <a:r>
              <a:rPr lang="en-US" altLang="en-US" sz="2400" dirty="0" smtClean="0"/>
              <a:t>research</a:t>
            </a:r>
            <a:r>
              <a:rPr lang="en-US" altLang="en-US" sz="2400" dirty="0"/>
              <a:t>. </a:t>
            </a:r>
            <a:endParaRPr lang="en-US" altLang="en-US" sz="2400" dirty="0" smtClean="0"/>
          </a:p>
          <a:p>
            <a:r>
              <a:rPr lang="en-US" altLang="en-US" sz="2400" dirty="0" smtClean="0"/>
              <a:t>With </a:t>
            </a:r>
            <a:r>
              <a:rPr lang="en-US" altLang="en-US" sz="2400" i="1" dirty="0"/>
              <a:t>probability sampling</a:t>
            </a:r>
            <a:r>
              <a:rPr lang="en-US" altLang="en-US" sz="2400" dirty="0"/>
              <a:t>, all elements (e.g., persons, households) in the population have some opportunity of being included in the sample, and the mathematical probability that any one of them will be selected can be calculated. </a:t>
            </a:r>
            <a:endParaRPr lang="en-US" altLang="en-US" sz="2400" dirty="0" smtClean="0"/>
          </a:p>
          <a:p>
            <a:r>
              <a:rPr lang="en-US" altLang="en-US" sz="2400" dirty="0" smtClean="0"/>
              <a:t>With </a:t>
            </a:r>
            <a:r>
              <a:rPr lang="en-US" altLang="en-US" sz="2400" i="1" dirty="0"/>
              <a:t>nonprobability sampling</a:t>
            </a:r>
            <a:r>
              <a:rPr lang="en-US" altLang="en-US" sz="2400" dirty="0"/>
              <a:t>, in contrast, population elements are selected on the basis of their availability (e.g., because they volunteered) or because of the researcher's personal judgment that they are representative. </a:t>
            </a:r>
            <a:endParaRPr lang="en-AU" dirty="0"/>
          </a:p>
        </p:txBody>
      </p:sp>
    </p:spTree>
    <p:extLst>
      <p:ext uri="{BB962C8B-B14F-4D97-AF65-F5344CB8AC3E}">
        <p14:creationId xmlns:p14="http://schemas.microsoft.com/office/powerpoint/2010/main" xmlns="" val="6425833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Types of Samples</a:t>
            </a:r>
          </a:p>
        </p:txBody>
      </p:sp>
      <p:sp>
        <p:nvSpPr>
          <p:cNvPr id="3" name="Content Placeholder 2"/>
          <p:cNvSpPr>
            <a:spLocks noGrp="1"/>
          </p:cNvSpPr>
          <p:nvPr>
            <p:ph idx="1"/>
          </p:nvPr>
        </p:nvSpPr>
        <p:spPr/>
        <p:txBody>
          <a:bodyPr/>
          <a:lstStyle/>
          <a:p>
            <a:r>
              <a:rPr lang="en-US" altLang="en-US" sz="2400" dirty="0"/>
              <a:t>The consequence is that an unknown portion of the population is excluded (e.g., those who did not volunteer). </a:t>
            </a:r>
            <a:endParaRPr lang="en-US" altLang="en-US" sz="2400" dirty="0" smtClean="0"/>
          </a:p>
          <a:p>
            <a:r>
              <a:rPr lang="en-US" altLang="en-US" sz="2400" dirty="0" smtClean="0"/>
              <a:t>One </a:t>
            </a:r>
            <a:r>
              <a:rPr lang="en-US" altLang="en-US" sz="2400" dirty="0"/>
              <a:t>of the most common types of nonprobability sample is called a </a:t>
            </a:r>
            <a:r>
              <a:rPr lang="en-US" altLang="en-US" sz="2400" i="1" dirty="0"/>
              <a:t>convenience</a:t>
            </a:r>
            <a:r>
              <a:rPr lang="en-US" altLang="en-US" sz="2400" dirty="0"/>
              <a:t> sample – not because such samples are necessarily easy to recruit, but because the researcher uses whatever individuals are available rather than selecting from the entire population. </a:t>
            </a:r>
          </a:p>
          <a:p>
            <a:r>
              <a:rPr lang="en-US" altLang="en-US" sz="2400" dirty="0"/>
              <a:t>Because some members of the population have no chance of being sampled, the extent to which a convenience sample – regardless of its size – actually represents the entire population cannot be </a:t>
            </a:r>
            <a:r>
              <a:rPr lang="en-US" altLang="en-US" sz="2400" dirty="0" smtClean="0"/>
              <a:t>known.</a:t>
            </a:r>
            <a:endParaRPr lang="en-US" altLang="en-US" sz="2400" dirty="0"/>
          </a:p>
          <a:p>
            <a:endParaRPr lang="en-AU" dirty="0"/>
          </a:p>
        </p:txBody>
      </p:sp>
    </p:spTree>
    <p:extLst>
      <p:ext uri="{BB962C8B-B14F-4D97-AF65-F5344CB8AC3E}">
        <p14:creationId xmlns:p14="http://schemas.microsoft.com/office/powerpoint/2010/main" xmlns="" val="4364566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Process</a:t>
            </a:r>
            <a:endParaRPr lang="en-AU" dirty="0"/>
          </a:p>
        </p:txBody>
      </p:sp>
      <p:sp>
        <p:nvSpPr>
          <p:cNvPr id="3" name="Content Placeholder 2"/>
          <p:cNvSpPr>
            <a:spLocks noGrp="1"/>
          </p:cNvSpPr>
          <p:nvPr>
            <p:ph idx="1"/>
          </p:nvPr>
        </p:nvSpPr>
        <p:spPr>
          <a:xfrm>
            <a:off x="468313" y="980729"/>
            <a:ext cx="8229600" cy="5174010"/>
          </a:xfrm>
        </p:spPr>
        <p:txBody>
          <a:bodyPr/>
          <a:lstStyle/>
          <a:p>
            <a:r>
              <a:rPr lang="en-US" altLang="en-US" dirty="0">
                <a:latin typeface="Comic Sans MS" pitchFamily="66" charset="0"/>
              </a:rPr>
              <a:t>The sampling process comprises several stages:</a:t>
            </a:r>
          </a:p>
          <a:p>
            <a:pPr lvl="1"/>
            <a:r>
              <a:rPr lang="en-US" altLang="en-US" sz="2800" dirty="0">
                <a:latin typeface="Comic Sans MS" pitchFamily="66" charset="0"/>
              </a:rPr>
              <a:t>Defining the population of concern </a:t>
            </a:r>
          </a:p>
          <a:p>
            <a:pPr lvl="1"/>
            <a:r>
              <a:rPr lang="en-US" altLang="en-US" sz="2800" dirty="0">
                <a:latin typeface="Comic Sans MS" pitchFamily="66" charset="0"/>
              </a:rPr>
              <a:t>Specifying a </a:t>
            </a:r>
            <a:r>
              <a:rPr lang="en-US" altLang="en-US" sz="2800" dirty="0">
                <a:latin typeface="Comic Sans MS" pitchFamily="66" charset="0"/>
                <a:hlinkClick r:id="rId2"/>
              </a:rPr>
              <a:t>sampling frame</a:t>
            </a:r>
            <a:r>
              <a:rPr lang="en-US" altLang="en-US" sz="2800" dirty="0">
                <a:latin typeface="Comic Sans MS" pitchFamily="66" charset="0"/>
              </a:rPr>
              <a:t>, a </a:t>
            </a:r>
            <a:r>
              <a:rPr lang="en-US" altLang="en-US" sz="2800" dirty="0">
                <a:latin typeface="Comic Sans MS" pitchFamily="66" charset="0"/>
                <a:hlinkClick r:id="rId3" tooltip="Set (mathematics)"/>
              </a:rPr>
              <a:t>set</a:t>
            </a:r>
            <a:r>
              <a:rPr lang="en-US" altLang="en-US" sz="2800" dirty="0">
                <a:latin typeface="Comic Sans MS" pitchFamily="66" charset="0"/>
              </a:rPr>
              <a:t> of items or events possible to measure </a:t>
            </a:r>
          </a:p>
          <a:p>
            <a:pPr lvl="1"/>
            <a:r>
              <a:rPr lang="en-US" altLang="en-US" sz="2800" dirty="0">
                <a:latin typeface="Comic Sans MS" pitchFamily="66" charset="0"/>
              </a:rPr>
              <a:t>Specifying a </a:t>
            </a:r>
            <a:r>
              <a:rPr lang="en-US" altLang="en-US" sz="2800" dirty="0">
                <a:latin typeface="Comic Sans MS" pitchFamily="66" charset="0"/>
                <a:hlinkClick r:id="rId2"/>
              </a:rPr>
              <a:t>sampling method</a:t>
            </a:r>
            <a:r>
              <a:rPr lang="en-US" altLang="en-US" sz="2800" dirty="0">
                <a:latin typeface="Comic Sans MS" pitchFamily="66" charset="0"/>
              </a:rPr>
              <a:t> for selecting items or events from the frame </a:t>
            </a:r>
          </a:p>
          <a:p>
            <a:pPr lvl="1"/>
            <a:r>
              <a:rPr lang="en-US" altLang="en-US" sz="2800" dirty="0">
                <a:latin typeface="Comic Sans MS" pitchFamily="66" charset="0"/>
              </a:rPr>
              <a:t>Determining the sample size </a:t>
            </a:r>
          </a:p>
          <a:p>
            <a:pPr lvl="1"/>
            <a:r>
              <a:rPr lang="en-US" altLang="en-US" sz="2800" dirty="0">
                <a:latin typeface="Comic Sans MS" pitchFamily="66" charset="0"/>
              </a:rPr>
              <a:t>Implementing the sampling plan </a:t>
            </a:r>
          </a:p>
          <a:p>
            <a:pPr lvl="1"/>
            <a:r>
              <a:rPr lang="en-US" altLang="en-US" sz="2800" dirty="0">
                <a:latin typeface="Comic Sans MS" pitchFamily="66" charset="0"/>
              </a:rPr>
              <a:t>Sampling and data collecting </a:t>
            </a:r>
          </a:p>
          <a:p>
            <a:pPr lvl="1"/>
            <a:r>
              <a:rPr lang="en-US" altLang="en-US" sz="2800" dirty="0">
                <a:latin typeface="Comic Sans MS" pitchFamily="66" charset="0"/>
              </a:rPr>
              <a:t>Reviewing the sampling process </a:t>
            </a:r>
          </a:p>
        </p:txBody>
      </p:sp>
    </p:spTree>
    <p:extLst>
      <p:ext uri="{BB962C8B-B14F-4D97-AF65-F5344CB8AC3E}">
        <p14:creationId xmlns:p14="http://schemas.microsoft.com/office/powerpoint/2010/main" xmlns="" val="1330486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Population definition</a:t>
            </a:r>
            <a:endParaRPr lang="en-AU" dirty="0"/>
          </a:p>
        </p:txBody>
      </p:sp>
      <p:sp>
        <p:nvSpPr>
          <p:cNvPr id="3" name="Content Placeholder 2"/>
          <p:cNvSpPr>
            <a:spLocks noGrp="1"/>
          </p:cNvSpPr>
          <p:nvPr>
            <p:ph idx="1"/>
          </p:nvPr>
        </p:nvSpPr>
        <p:spPr/>
        <p:txBody>
          <a:bodyPr/>
          <a:lstStyle/>
          <a:p>
            <a:r>
              <a:rPr lang="en-US" altLang="en-US" dirty="0">
                <a:latin typeface="Comic Sans MS" pitchFamily="66" charset="0"/>
              </a:rPr>
              <a:t>A population can be defined as including all people or items with the characteristic one wishes to understand.</a:t>
            </a:r>
          </a:p>
          <a:p>
            <a:r>
              <a:rPr lang="en-US" altLang="en-US" dirty="0">
                <a:latin typeface="Comic Sans MS" pitchFamily="66" charset="0"/>
              </a:rPr>
              <a:t> Because there is very rarely enough time or money to gather information from everyone or everything in a population, the goal becomes finding a representative sample (or subset) of that population.</a:t>
            </a:r>
          </a:p>
          <a:p>
            <a:endParaRPr lang="en-AU" dirty="0"/>
          </a:p>
        </p:txBody>
      </p:sp>
    </p:spTree>
    <p:extLst>
      <p:ext uri="{BB962C8B-B14F-4D97-AF65-F5344CB8AC3E}">
        <p14:creationId xmlns:p14="http://schemas.microsoft.com/office/powerpoint/2010/main" xmlns="" val="20763951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Population definition</a:t>
            </a:r>
          </a:p>
        </p:txBody>
      </p:sp>
      <p:sp>
        <p:nvSpPr>
          <p:cNvPr id="3" name="Content Placeholder 2"/>
          <p:cNvSpPr>
            <a:spLocks noGrp="1"/>
          </p:cNvSpPr>
          <p:nvPr>
            <p:ph idx="1"/>
          </p:nvPr>
        </p:nvSpPr>
        <p:spPr/>
        <p:txBody>
          <a:bodyPr/>
          <a:lstStyle/>
          <a:p>
            <a:r>
              <a:rPr lang="en-US" altLang="en-US" dirty="0">
                <a:latin typeface="Comic Sans MS" pitchFamily="66" charset="0"/>
              </a:rPr>
              <a:t>Note also that the population from which the sample is drawn may not be the same as the population about which we actually want information. Often there is large but not complete overlap between these two groups due to frame issues </a:t>
            </a:r>
            <a:r>
              <a:rPr lang="en-US" altLang="en-US" dirty="0" err="1">
                <a:latin typeface="Comic Sans MS" pitchFamily="66" charset="0"/>
              </a:rPr>
              <a:t>etc</a:t>
            </a:r>
            <a:r>
              <a:rPr lang="en-US" altLang="en-US" dirty="0">
                <a:latin typeface="Comic Sans MS" pitchFamily="66" charset="0"/>
              </a:rPr>
              <a:t> . </a:t>
            </a:r>
          </a:p>
          <a:p>
            <a:r>
              <a:rPr lang="en-US" altLang="en-US" dirty="0">
                <a:latin typeface="Comic Sans MS" pitchFamily="66" charset="0"/>
              </a:rPr>
              <a:t>Sometimes they may be entirely separate - for instance, we might study </a:t>
            </a:r>
            <a:r>
              <a:rPr lang="en-US" altLang="en-US" dirty="0" smtClean="0">
                <a:latin typeface="Comic Sans MS" pitchFamily="66" charset="0"/>
              </a:rPr>
              <a:t>young adults in </a:t>
            </a:r>
            <a:r>
              <a:rPr lang="en-US" altLang="en-US" dirty="0">
                <a:latin typeface="Comic Sans MS" pitchFamily="66" charset="0"/>
              </a:rPr>
              <a:t>order to get a better understanding of </a:t>
            </a:r>
            <a:r>
              <a:rPr lang="en-US" altLang="en-US" dirty="0" smtClean="0">
                <a:latin typeface="Comic Sans MS" pitchFamily="66" charset="0"/>
              </a:rPr>
              <a:t>new trend sin shopping habits, </a:t>
            </a:r>
            <a:r>
              <a:rPr lang="en-US" altLang="en-US" dirty="0">
                <a:latin typeface="Comic Sans MS" pitchFamily="66" charset="0"/>
              </a:rPr>
              <a:t>or we might study records from people born in </a:t>
            </a:r>
            <a:r>
              <a:rPr lang="en-US" altLang="en-US" dirty="0" smtClean="0">
                <a:latin typeface="Comic Sans MS" pitchFamily="66" charset="0"/>
              </a:rPr>
              <a:t>2013 </a:t>
            </a:r>
            <a:r>
              <a:rPr lang="en-US" altLang="en-US" dirty="0">
                <a:latin typeface="Comic Sans MS" pitchFamily="66" charset="0"/>
              </a:rPr>
              <a:t>in order to make predictions about people born in </a:t>
            </a:r>
            <a:r>
              <a:rPr lang="en-US" altLang="en-US" dirty="0" smtClean="0">
                <a:latin typeface="Comic Sans MS" pitchFamily="66" charset="0"/>
              </a:rPr>
              <a:t>2014. </a:t>
            </a:r>
            <a:endParaRPr lang="en-US" altLang="en-US" dirty="0">
              <a:latin typeface="Comic Sans MS" pitchFamily="66" charset="0"/>
            </a:endParaRPr>
          </a:p>
          <a:p>
            <a:endParaRPr lang="en-AU" dirty="0"/>
          </a:p>
        </p:txBody>
      </p:sp>
    </p:spTree>
    <p:extLst>
      <p:ext uri="{BB962C8B-B14F-4D97-AF65-F5344CB8AC3E}">
        <p14:creationId xmlns:p14="http://schemas.microsoft.com/office/powerpoint/2010/main" xmlns="" val="29774409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Sampling Frame</a:t>
            </a:r>
            <a:endParaRPr lang="en-AU" dirty="0"/>
          </a:p>
        </p:txBody>
      </p:sp>
      <p:sp>
        <p:nvSpPr>
          <p:cNvPr id="3" name="Content Placeholder 2"/>
          <p:cNvSpPr>
            <a:spLocks noGrp="1"/>
          </p:cNvSpPr>
          <p:nvPr>
            <p:ph idx="1"/>
          </p:nvPr>
        </p:nvSpPr>
        <p:spPr/>
        <p:txBody>
          <a:bodyPr/>
          <a:lstStyle/>
          <a:p>
            <a:pPr>
              <a:lnSpc>
                <a:spcPct val="90000"/>
              </a:lnSpc>
            </a:pPr>
            <a:r>
              <a:rPr lang="en-US" altLang="en-US" dirty="0">
                <a:latin typeface="Comic Sans MS" pitchFamily="66" charset="0"/>
              </a:rPr>
              <a:t>In the most straightforward case, such as the sentencing of a batch of material from production (acceptance sampling by lots), it is possible to identify and measure every single item in the population and to include any one of them in our sample. However, in the more general case this is not possible. </a:t>
            </a:r>
            <a:r>
              <a:rPr lang="en-US" altLang="en-US" dirty="0" smtClean="0">
                <a:latin typeface="Comic Sans MS" pitchFamily="66" charset="0"/>
              </a:rPr>
              <a:t>As </a:t>
            </a:r>
            <a:r>
              <a:rPr lang="en-US" altLang="en-US" dirty="0">
                <a:latin typeface="Comic Sans MS" pitchFamily="66" charset="0"/>
              </a:rPr>
              <a:t>a remedy, we seek a </a:t>
            </a:r>
            <a:r>
              <a:rPr lang="en-US" altLang="en-US" i="1" dirty="0">
                <a:latin typeface="Comic Sans MS" pitchFamily="66" charset="0"/>
              </a:rPr>
              <a:t>sampling frame</a:t>
            </a:r>
            <a:r>
              <a:rPr lang="en-US" altLang="en-US" dirty="0">
                <a:latin typeface="Comic Sans MS" pitchFamily="66" charset="0"/>
              </a:rPr>
              <a:t> which has the property that we can identify every single element and include any in our sample .</a:t>
            </a:r>
          </a:p>
          <a:p>
            <a:pPr>
              <a:lnSpc>
                <a:spcPct val="90000"/>
              </a:lnSpc>
            </a:pPr>
            <a:r>
              <a:rPr lang="en-US" altLang="en-US" dirty="0">
                <a:latin typeface="Comic Sans MS" pitchFamily="66" charset="0"/>
              </a:rPr>
              <a:t>The sampling frame must be representative of the population </a:t>
            </a:r>
          </a:p>
          <a:p>
            <a:endParaRPr lang="en-AU" dirty="0"/>
          </a:p>
        </p:txBody>
      </p:sp>
    </p:spTree>
    <p:extLst>
      <p:ext uri="{BB962C8B-B14F-4D97-AF65-F5344CB8AC3E}">
        <p14:creationId xmlns:p14="http://schemas.microsoft.com/office/powerpoint/2010/main" xmlns="" val="22563119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Probability Sampling</a:t>
            </a:r>
            <a:endParaRPr lang="en-AU" dirty="0"/>
          </a:p>
        </p:txBody>
      </p:sp>
      <p:sp>
        <p:nvSpPr>
          <p:cNvPr id="3" name="Content Placeholder 2"/>
          <p:cNvSpPr>
            <a:spLocks noGrp="1"/>
          </p:cNvSpPr>
          <p:nvPr>
            <p:ph idx="1"/>
          </p:nvPr>
        </p:nvSpPr>
        <p:spPr/>
        <p:txBody>
          <a:bodyPr/>
          <a:lstStyle/>
          <a:p>
            <a:r>
              <a:rPr lang="en-US" altLang="en-US" dirty="0">
                <a:latin typeface="Comic Sans MS" pitchFamily="66" charset="0"/>
              </a:rPr>
              <a:t>A </a:t>
            </a:r>
            <a:r>
              <a:rPr lang="en-US" altLang="en-US" b="1" dirty="0">
                <a:latin typeface="Comic Sans MS" pitchFamily="66" charset="0"/>
              </a:rPr>
              <a:t>probability sampling</a:t>
            </a:r>
            <a:r>
              <a:rPr lang="en-US" altLang="en-US" dirty="0">
                <a:latin typeface="Comic Sans MS" pitchFamily="66" charset="0"/>
              </a:rPr>
              <a:t> scheme is one in which every unit in the population has a chance (greater than zero) of being selected in the sample, and this probability can be accurately determined. </a:t>
            </a:r>
          </a:p>
          <a:p>
            <a:r>
              <a:rPr lang="en-US" altLang="en-US" dirty="0" smtClean="0">
                <a:latin typeface="Comic Sans MS" pitchFamily="66" charset="0"/>
              </a:rPr>
              <a:t>When </a:t>
            </a:r>
            <a:r>
              <a:rPr lang="en-US" altLang="en-US" dirty="0">
                <a:latin typeface="Comic Sans MS" pitchFamily="66" charset="0"/>
              </a:rPr>
              <a:t>every element in the population </a:t>
            </a:r>
            <a:r>
              <a:rPr lang="en-US" altLang="en-US" i="1" dirty="0">
                <a:latin typeface="Comic Sans MS" pitchFamily="66" charset="0"/>
              </a:rPr>
              <a:t>does</a:t>
            </a:r>
            <a:r>
              <a:rPr lang="en-US" altLang="en-US" dirty="0">
                <a:latin typeface="Comic Sans MS" pitchFamily="66" charset="0"/>
              </a:rPr>
              <a:t> have the same probability of selection, this is known as an 'equal probability of selection' (EPS) design. Such designs are also referred to as 'self-weighting' because all sampled units are given the same weight</a:t>
            </a:r>
            <a:r>
              <a:rPr lang="en-US" altLang="en-US" sz="3200" dirty="0">
                <a:latin typeface="Comic Sans MS" pitchFamily="66" charset="0"/>
              </a:rPr>
              <a:t>.</a:t>
            </a:r>
          </a:p>
        </p:txBody>
      </p:sp>
    </p:spTree>
    <p:extLst>
      <p:ext uri="{BB962C8B-B14F-4D97-AF65-F5344CB8AC3E}">
        <p14:creationId xmlns:p14="http://schemas.microsoft.com/office/powerpoint/2010/main" xmlns="" val="42313447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Probability Sampling</a:t>
            </a:r>
            <a:endParaRPr lang="en-AU" dirty="0"/>
          </a:p>
        </p:txBody>
      </p:sp>
      <p:sp>
        <p:nvSpPr>
          <p:cNvPr id="3" name="Content Placeholder 2"/>
          <p:cNvSpPr>
            <a:spLocks noGrp="1"/>
          </p:cNvSpPr>
          <p:nvPr>
            <p:ph idx="1"/>
          </p:nvPr>
        </p:nvSpPr>
        <p:spPr/>
        <p:txBody>
          <a:bodyPr/>
          <a:lstStyle/>
          <a:p>
            <a:r>
              <a:rPr lang="en-US" altLang="en-US" sz="3200" dirty="0">
                <a:latin typeface="Comic Sans MS" pitchFamily="66" charset="0"/>
              </a:rPr>
              <a:t>Probability sampling includes: </a:t>
            </a:r>
          </a:p>
          <a:p>
            <a:r>
              <a:rPr lang="en-US" altLang="en-US" sz="3200" dirty="0">
                <a:latin typeface="Comic Sans MS" pitchFamily="66" charset="0"/>
              </a:rPr>
              <a:t>Simple Random Sampling, </a:t>
            </a:r>
          </a:p>
          <a:p>
            <a:r>
              <a:rPr lang="en-US" altLang="en-US" sz="3200" dirty="0">
                <a:latin typeface="Comic Sans MS" pitchFamily="66" charset="0"/>
              </a:rPr>
              <a:t>Systematic Sampling,</a:t>
            </a:r>
          </a:p>
          <a:p>
            <a:r>
              <a:rPr lang="en-US" altLang="en-US" sz="3200" dirty="0">
                <a:latin typeface="Comic Sans MS" pitchFamily="66" charset="0"/>
              </a:rPr>
              <a:t>Stratified Random Sampling, </a:t>
            </a:r>
          </a:p>
          <a:p>
            <a:r>
              <a:rPr lang="en-US" altLang="en-US" sz="3200" dirty="0">
                <a:latin typeface="Comic Sans MS" pitchFamily="66" charset="0"/>
              </a:rPr>
              <a:t>Cluster Sampling</a:t>
            </a:r>
          </a:p>
          <a:p>
            <a:pPr marL="0" indent="0">
              <a:buNone/>
            </a:pPr>
            <a:endParaRPr lang="en-US" altLang="en-US" dirty="0">
              <a:latin typeface="Comic Sans MS" pitchFamily="66" charset="0"/>
            </a:endParaRPr>
          </a:p>
        </p:txBody>
      </p:sp>
    </p:spTree>
    <p:extLst>
      <p:ext uri="{BB962C8B-B14F-4D97-AF65-F5344CB8AC3E}">
        <p14:creationId xmlns:p14="http://schemas.microsoft.com/office/powerpoint/2010/main" xmlns="" val="3416502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0"/>
            <a:ext cx="8382000" cy="838200"/>
          </a:xfrm>
        </p:spPr>
        <p:txBody>
          <a:bodyPr/>
          <a:lstStyle/>
          <a:p>
            <a:pPr eaLnBrk="1" hangingPunct="1"/>
            <a:r>
              <a:rPr lang="en-AU" dirty="0" smtClean="0"/>
              <a:t>Learning outcomes</a:t>
            </a:r>
          </a:p>
        </p:txBody>
      </p:sp>
      <p:sp>
        <p:nvSpPr>
          <p:cNvPr id="4099" name="Rectangle 3"/>
          <p:cNvSpPr>
            <a:spLocks noGrp="1" noChangeArrowheads="1"/>
          </p:cNvSpPr>
          <p:nvPr>
            <p:ph type="body" idx="1"/>
          </p:nvPr>
        </p:nvSpPr>
        <p:spPr>
          <a:xfrm>
            <a:off x="285750" y="1052736"/>
            <a:ext cx="8382000" cy="5381402"/>
          </a:xfrm>
        </p:spPr>
        <p:txBody>
          <a:bodyPr/>
          <a:lstStyle/>
          <a:p>
            <a:r>
              <a:rPr lang="en-US" altLang="en-US" b="1" dirty="0">
                <a:latin typeface="Arial" charset="0"/>
                <a:cs typeface="Arial" charset="0"/>
              </a:rPr>
              <a:t>Learn  the reasons for sampling</a:t>
            </a:r>
          </a:p>
          <a:p>
            <a:endParaRPr lang="en-US" altLang="en-US" b="1" dirty="0">
              <a:latin typeface="Arial" charset="0"/>
              <a:cs typeface="Arial" charset="0"/>
            </a:endParaRPr>
          </a:p>
          <a:p>
            <a:r>
              <a:rPr lang="en-US" altLang="en-US" b="1" dirty="0">
                <a:latin typeface="Arial" charset="0"/>
                <a:cs typeface="Arial" charset="0"/>
              </a:rPr>
              <a:t>Develop an understanding about different sampling methods</a:t>
            </a:r>
          </a:p>
          <a:p>
            <a:endParaRPr lang="en-US" altLang="en-US" b="1" dirty="0">
              <a:latin typeface="Arial" charset="0"/>
              <a:cs typeface="Arial" charset="0"/>
            </a:endParaRPr>
          </a:p>
          <a:p>
            <a:r>
              <a:rPr lang="en-US" altLang="en-US" b="1" dirty="0">
                <a:latin typeface="Arial" charset="0"/>
                <a:cs typeface="Arial" charset="0"/>
              </a:rPr>
              <a:t>Distinguish between probability &amp; non probability sampling</a:t>
            </a:r>
          </a:p>
          <a:p>
            <a:endParaRPr lang="en-US" altLang="en-US" b="1" dirty="0">
              <a:latin typeface="Arial" charset="0"/>
              <a:cs typeface="Arial" charset="0"/>
            </a:endParaRPr>
          </a:p>
          <a:p>
            <a:r>
              <a:rPr lang="en-US" altLang="en-US" b="1" dirty="0">
                <a:latin typeface="Arial" charset="0"/>
                <a:cs typeface="Arial" charset="0"/>
              </a:rPr>
              <a:t>Discuss the relative advantages &amp; disadvantages of each sampling methods</a:t>
            </a:r>
          </a:p>
          <a:p>
            <a:pPr marL="0" indent="0" eaLnBrk="1" hangingPunct="1">
              <a:lnSpc>
                <a:spcPct val="90000"/>
              </a:lnSpc>
              <a:buNone/>
            </a:pPr>
            <a:endParaRPr lang="en-US"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Non-Probability Sampling</a:t>
            </a:r>
            <a:endParaRPr lang="en-AU" dirty="0"/>
          </a:p>
        </p:txBody>
      </p:sp>
      <p:sp>
        <p:nvSpPr>
          <p:cNvPr id="3" name="Content Placeholder 2"/>
          <p:cNvSpPr>
            <a:spLocks noGrp="1"/>
          </p:cNvSpPr>
          <p:nvPr>
            <p:ph idx="1"/>
          </p:nvPr>
        </p:nvSpPr>
        <p:spPr/>
        <p:txBody>
          <a:bodyPr/>
          <a:lstStyle/>
          <a:p>
            <a:pPr>
              <a:lnSpc>
                <a:spcPct val="80000"/>
              </a:lnSpc>
            </a:pPr>
            <a:r>
              <a:rPr lang="en-US" altLang="en-US" dirty="0">
                <a:latin typeface="Comic Sans MS" pitchFamily="66" charset="0"/>
              </a:rPr>
              <a:t>Any sampling method where some elements of population have </a:t>
            </a:r>
            <a:r>
              <a:rPr lang="en-US" altLang="en-US" i="1" dirty="0">
                <a:latin typeface="Comic Sans MS" pitchFamily="66" charset="0"/>
              </a:rPr>
              <a:t>no</a:t>
            </a:r>
            <a:r>
              <a:rPr lang="en-US" altLang="en-US" dirty="0">
                <a:latin typeface="Comic Sans MS" pitchFamily="66" charset="0"/>
              </a:rPr>
              <a:t> chance of selection (these are sometimes referred to as 'out of coverage'/'</a:t>
            </a:r>
            <a:r>
              <a:rPr lang="en-US" altLang="en-US" dirty="0" err="1">
                <a:latin typeface="Comic Sans MS" pitchFamily="66" charset="0"/>
              </a:rPr>
              <a:t>undercovered</a:t>
            </a:r>
            <a:r>
              <a:rPr lang="en-US" altLang="en-US" dirty="0">
                <a:latin typeface="Comic Sans MS" pitchFamily="66" charset="0"/>
              </a:rPr>
              <a:t>'), or where the probability of selection can't be accurately determined. It involves the selection of elements based on assumptions regarding the population of interest, which forms the criteria for selection. Hence, because the selection of elements is nonrandom, nonprobability sampling not allows the estimation of sampling </a:t>
            </a:r>
            <a:r>
              <a:rPr lang="en-US" altLang="en-US" dirty="0" smtClean="0">
                <a:latin typeface="Comic Sans MS" pitchFamily="66" charset="0"/>
              </a:rPr>
              <a:t>errors.</a:t>
            </a:r>
            <a:endParaRPr lang="en-US" altLang="en-US" i="1" dirty="0">
              <a:solidFill>
                <a:schemeClr val="accent2"/>
              </a:solidFill>
              <a:latin typeface="Comic Sans MS" pitchFamily="66" charset="0"/>
            </a:endParaRPr>
          </a:p>
        </p:txBody>
      </p:sp>
    </p:spTree>
    <p:extLst>
      <p:ext uri="{BB962C8B-B14F-4D97-AF65-F5344CB8AC3E}">
        <p14:creationId xmlns:p14="http://schemas.microsoft.com/office/powerpoint/2010/main" xmlns="" val="938344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Non-Probability Sampling</a:t>
            </a:r>
            <a:endParaRPr lang="en-AU" dirty="0"/>
          </a:p>
        </p:txBody>
      </p:sp>
      <p:sp>
        <p:nvSpPr>
          <p:cNvPr id="3" name="Content Placeholder 2"/>
          <p:cNvSpPr>
            <a:spLocks noGrp="1"/>
          </p:cNvSpPr>
          <p:nvPr>
            <p:ph idx="1"/>
          </p:nvPr>
        </p:nvSpPr>
        <p:spPr/>
        <p:txBody>
          <a:bodyPr/>
          <a:lstStyle/>
          <a:p>
            <a:pPr>
              <a:lnSpc>
                <a:spcPct val="80000"/>
              </a:lnSpc>
            </a:pPr>
            <a:r>
              <a:rPr lang="en-US" altLang="en-US" dirty="0" smtClean="0">
                <a:latin typeface="Comic Sans MS" pitchFamily="66" charset="0"/>
              </a:rPr>
              <a:t>Example</a:t>
            </a:r>
            <a:r>
              <a:rPr lang="en-US" altLang="en-US" dirty="0">
                <a:latin typeface="Comic Sans MS" pitchFamily="66" charset="0"/>
              </a:rPr>
              <a:t>: We visit every household in a given street, and interview the first person to answer the door. In any household with more than one occupant, this is a nonprobability sample, because some people are more likely to answer the door (e.g. an unemployed person who spends most of their time at home is more likely to answer than an employed housemate who might be at work when the interviewer calls) and it's not practical to calculate these probabilities</a:t>
            </a:r>
            <a:r>
              <a:rPr lang="en-US" altLang="en-US" sz="3200" dirty="0">
                <a:latin typeface="Comic Sans MS" pitchFamily="66" charset="0"/>
              </a:rPr>
              <a:t>.</a:t>
            </a:r>
          </a:p>
          <a:p>
            <a:endParaRPr lang="en-AU" dirty="0"/>
          </a:p>
        </p:txBody>
      </p:sp>
    </p:spTree>
    <p:extLst>
      <p:ext uri="{BB962C8B-B14F-4D97-AF65-F5344CB8AC3E}">
        <p14:creationId xmlns:p14="http://schemas.microsoft.com/office/powerpoint/2010/main" xmlns="" val="17407589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Non-Probability Sampling</a:t>
            </a:r>
            <a:endParaRPr lang="en-AU" dirty="0"/>
          </a:p>
        </p:txBody>
      </p:sp>
      <p:sp>
        <p:nvSpPr>
          <p:cNvPr id="3" name="Content Placeholder 2"/>
          <p:cNvSpPr>
            <a:spLocks noGrp="1"/>
          </p:cNvSpPr>
          <p:nvPr>
            <p:ph idx="1"/>
          </p:nvPr>
        </p:nvSpPr>
        <p:spPr/>
        <p:txBody>
          <a:bodyPr/>
          <a:lstStyle/>
          <a:p>
            <a:pPr>
              <a:buFont typeface="Arial" charset="0"/>
              <a:buChar char="•"/>
            </a:pPr>
            <a:r>
              <a:rPr lang="en-US" altLang="en-US" dirty="0">
                <a:latin typeface="Comic Sans MS" pitchFamily="66" charset="0"/>
              </a:rPr>
              <a:t>Nonprobability Sampling includes: </a:t>
            </a:r>
            <a:r>
              <a:rPr lang="en-US" altLang="en-US" dirty="0">
                <a:latin typeface="Comic Sans MS" pitchFamily="66" charset="0"/>
                <a:hlinkClick r:id="rId2" tooltip="Accidental sampling"/>
              </a:rPr>
              <a:t>Accidental Sampling</a:t>
            </a:r>
            <a:r>
              <a:rPr lang="en-US" altLang="en-US" dirty="0">
                <a:latin typeface="Comic Sans MS" pitchFamily="66" charset="0"/>
              </a:rPr>
              <a:t>, </a:t>
            </a:r>
            <a:r>
              <a:rPr lang="en-US" altLang="en-US" dirty="0">
                <a:latin typeface="Comic Sans MS" pitchFamily="66" charset="0"/>
                <a:hlinkClick r:id="rId3" tooltip="Quota sampling"/>
              </a:rPr>
              <a:t>Quota Sampling</a:t>
            </a:r>
            <a:r>
              <a:rPr lang="en-US" altLang="en-US" dirty="0">
                <a:latin typeface="Comic Sans MS" pitchFamily="66" charset="0"/>
              </a:rPr>
              <a:t> and </a:t>
            </a:r>
            <a:r>
              <a:rPr lang="en-US" altLang="en-US" dirty="0">
                <a:latin typeface="Comic Sans MS" pitchFamily="66" charset="0"/>
                <a:hlinkClick r:id="rId4" tooltip="Purposive sampling"/>
              </a:rPr>
              <a:t>Purposive Sampling</a:t>
            </a:r>
            <a:r>
              <a:rPr lang="en-US" altLang="en-US" dirty="0">
                <a:latin typeface="Comic Sans MS" pitchFamily="66" charset="0"/>
              </a:rPr>
              <a:t>. </a:t>
            </a:r>
            <a:endParaRPr lang="en-US" altLang="en-US" dirty="0" smtClean="0">
              <a:latin typeface="Comic Sans MS" pitchFamily="66" charset="0"/>
            </a:endParaRPr>
          </a:p>
          <a:p>
            <a:pPr>
              <a:buFont typeface="Arial" charset="0"/>
              <a:buChar char="•"/>
            </a:pPr>
            <a:r>
              <a:rPr lang="en-US" altLang="en-US" dirty="0" smtClean="0">
                <a:latin typeface="Comic Sans MS" pitchFamily="66" charset="0"/>
              </a:rPr>
              <a:t>In </a:t>
            </a:r>
            <a:r>
              <a:rPr lang="en-US" altLang="en-US" dirty="0">
                <a:latin typeface="Comic Sans MS" pitchFamily="66" charset="0"/>
              </a:rPr>
              <a:t>addition, nonresponse effects may turn </a:t>
            </a:r>
            <a:r>
              <a:rPr lang="en-US" altLang="en-US" i="1" dirty="0">
                <a:latin typeface="Comic Sans MS" pitchFamily="66" charset="0"/>
              </a:rPr>
              <a:t>any</a:t>
            </a:r>
            <a:r>
              <a:rPr lang="en-US" altLang="en-US" dirty="0">
                <a:latin typeface="Comic Sans MS" pitchFamily="66" charset="0"/>
              </a:rPr>
              <a:t> probability design into a nonprobability design if the characteristics of nonresponse are not well understood, since nonresponse effectively modifies each element's probability of being sampled</a:t>
            </a:r>
            <a:r>
              <a:rPr lang="en-US" altLang="en-US" dirty="0" smtClean="0">
                <a:latin typeface="Comic Sans MS" pitchFamily="66" charset="0"/>
              </a:rPr>
              <a:t>.</a:t>
            </a:r>
            <a:endParaRPr lang="en-AU" dirty="0"/>
          </a:p>
        </p:txBody>
      </p:sp>
    </p:spTree>
    <p:extLst>
      <p:ext uri="{BB962C8B-B14F-4D97-AF65-F5344CB8AC3E}">
        <p14:creationId xmlns:p14="http://schemas.microsoft.com/office/powerpoint/2010/main" xmlns="" val="8364528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Simple Random Sampling</a:t>
            </a:r>
            <a:endParaRPr lang="en-AU" dirty="0"/>
          </a:p>
        </p:txBody>
      </p:sp>
      <p:sp>
        <p:nvSpPr>
          <p:cNvPr id="3" name="Content Placeholder 2"/>
          <p:cNvSpPr>
            <a:spLocks noGrp="1"/>
          </p:cNvSpPr>
          <p:nvPr>
            <p:ph idx="1"/>
          </p:nvPr>
        </p:nvSpPr>
        <p:spPr/>
        <p:txBody>
          <a:bodyPr/>
          <a:lstStyle/>
          <a:p>
            <a:pPr>
              <a:buFont typeface="Arial" charset="0"/>
              <a:buChar char="•"/>
            </a:pPr>
            <a:r>
              <a:rPr lang="en-US" altLang="en-US" dirty="0">
                <a:latin typeface="Comic Sans MS" pitchFamily="66" charset="0"/>
              </a:rPr>
              <a:t>Applicable when population is small, homogeneous &amp; readily available</a:t>
            </a:r>
          </a:p>
          <a:p>
            <a:pPr>
              <a:buFont typeface="Arial" charset="0"/>
              <a:buChar char="•"/>
            </a:pPr>
            <a:r>
              <a:rPr lang="en-US" altLang="en-US" dirty="0">
                <a:latin typeface="Comic Sans MS" pitchFamily="66" charset="0"/>
              </a:rPr>
              <a:t>All subsets of the frame are given an equal probability. Each element of the frame thus has an equal probability of selection.</a:t>
            </a:r>
          </a:p>
          <a:p>
            <a:pPr>
              <a:buFont typeface="Arial" charset="0"/>
              <a:buChar char="•"/>
            </a:pPr>
            <a:r>
              <a:rPr lang="en-US" altLang="en-US" dirty="0">
                <a:latin typeface="Comic Sans MS" pitchFamily="66" charset="0"/>
              </a:rPr>
              <a:t>It provides for greatest number of possible samples. This is done by assigning a number to each unit in the sampling frame.</a:t>
            </a:r>
          </a:p>
          <a:p>
            <a:pPr>
              <a:buFont typeface="Arial" charset="0"/>
              <a:buChar char="•"/>
            </a:pPr>
            <a:r>
              <a:rPr lang="en-US" altLang="en-US" dirty="0">
                <a:latin typeface="Comic Sans MS" pitchFamily="66" charset="0"/>
              </a:rPr>
              <a:t>A table of random number or lottery system is used to determine which units are to be selected.</a:t>
            </a:r>
          </a:p>
          <a:p>
            <a:endParaRPr lang="en-AU" dirty="0"/>
          </a:p>
        </p:txBody>
      </p:sp>
    </p:spTree>
    <p:extLst>
      <p:ext uri="{BB962C8B-B14F-4D97-AF65-F5344CB8AC3E}">
        <p14:creationId xmlns:p14="http://schemas.microsoft.com/office/powerpoint/2010/main" xmlns="" val="18878995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Simple Random Sampling</a:t>
            </a:r>
          </a:p>
        </p:txBody>
      </p:sp>
      <p:sp>
        <p:nvSpPr>
          <p:cNvPr id="3" name="Content Placeholder 2"/>
          <p:cNvSpPr>
            <a:spLocks noGrp="1"/>
          </p:cNvSpPr>
          <p:nvPr>
            <p:ph idx="1"/>
          </p:nvPr>
        </p:nvSpPr>
        <p:spPr/>
        <p:txBody>
          <a:bodyPr/>
          <a:lstStyle/>
          <a:p>
            <a:pPr>
              <a:lnSpc>
                <a:spcPct val="90000"/>
              </a:lnSpc>
            </a:pPr>
            <a:r>
              <a:rPr lang="en-US" altLang="en-US" dirty="0">
                <a:latin typeface="Comic Sans MS" pitchFamily="66" charset="0"/>
              </a:rPr>
              <a:t>Estimates are easy to calculate.</a:t>
            </a:r>
          </a:p>
          <a:p>
            <a:pPr>
              <a:lnSpc>
                <a:spcPct val="90000"/>
              </a:lnSpc>
            </a:pPr>
            <a:r>
              <a:rPr lang="en-US" altLang="en-US" dirty="0">
                <a:latin typeface="Comic Sans MS" pitchFamily="66" charset="0"/>
              </a:rPr>
              <a:t>Simple random sampling is always an EPS design, but not all EPS designs are simple random sampling.</a:t>
            </a:r>
          </a:p>
          <a:p>
            <a:pPr>
              <a:lnSpc>
                <a:spcPct val="90000"/>
              </a:lnSpc>
            </a:pPr>
            <a:endParaRPr lang="en-US" altLang="en-US" dirty="0">
              <a:latin typeface="Comic Sans MS" pitchFamily="66" charset="0"/>
            </a:endParaRPr>
          </a:p>
          <a:p>
            <a:pPr>
              <a:lnSpc>
                <a:spcPct val="90000"/>
              </a:lnSpc>
            </a:pPr>
            <a:r>
              <a:rPr lang="en-US" altLang="en-US" b="1" dirty="0">
                <a:latin typeface="Comic Sans MS" pitchFamily="66" charset="0"/>
              </a:rPr>
              <a:t>Disadvantages </a:t>
            </a:r>
          </a:p>
          <a:p>
            <a:pPr>
              <a:lnSpc>
                <a:spcPct val="90000"/>
              </a:lnSpc>
            </a:pPr>
            <a:r>
              <a:rPr lang="en-US" altLang="en-US" dirty="0">
                <a:latin typeface="Comic Sans MS" pitchFamily="66" charset="0"/>
              </a:rPr>
              <a:t>If sampling frame large, this method impracticable.</a:t>
            </a:r>
          </a:p>
          <a:p>
            <a:pPr>
              <a:lnSpc>
                <a:spcPct val="90000"/>
              </a:lnSpc>
            </a:pPr>
            <a:r>
              <a:rPr lang="en-US" altLang="en-US" dirty="0">
                <a:latin typeface="Comic Sans MS" pitchFamily="66" charset="0"/>
              </a:rPr>
              <a:t>Minority subgroups of interest in population may not be present in sample in sufficient numbers for study.</a:t>
            </a:r>
          </a:p>
          <a:p>
            <a:endParaRPr lang="en-AU" dirty="0"/>
          </a:p>
        </p:txBody>
      </p:sp>
    </p:spTree>
    <p:extLst>
      <p:ext uri="{BB962C8B-B14F-4D97-AF65-F5344CB8AC3E}">
        <p14:creationId xmlns:p14="http://schemas.microsoft.com/office/powerpoint/2010/main" xmlns="" val="36518354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latin typeface="Comic Sans MS" pitchFamily="66" charset="0"/>
              </a:rPr>
              <a:t>SYSTEMATIC SAMPLING</a:t>
            </a:r>
            <a:endParaRPr lang="en-AU" dirty="0"/>
          </a:p>
        </p:txBody>
      </p:sp>
      <p:sp>
        <p:nvSpPr>
          <p:cNvPr id="3" name="Content Placeholder 2"/>
          <p:cNvSpPr>
            <a:spLocks noGrp="1"/>
          </p:cNvSpPr>
          <p:nvPr>
            <p:ph idx="1"/>
          </p:nvPr>
        </p:nvSpPr>
        <p:spPr/>
        <p:txBody>
          <a:bodyPr/>
          <a:lstStyle/>
          <a:p>
            <a:pPr>
              <a:lnSpc>
                <a:spcPct val="80000"/>
              </a:lnSpc>
            </a:pPr>
            <a:r>
              <a:rPr lang="en-US" altLang="en-US" sz="2600" b="1" dirty="0">
                <a:latin typeface="Comic Sans MS" pitchFamily="66" charset="0"/>
                <a:hlinkClick r:id="rId2" tooltip="Systematic sampling"/>
              </a:rPr>
              <a:t>Systematic sampling</a:t>
            </a:r>
            <a:r>
              <a:rPr lang="en-US" altLang="en-US" sz="2600" dirty="0">
                <a:latin typeface="Comic Sans MS" pitchFamily="66" charset="0"/>
              </a:rPr>
              <a:t> relies on arranging the target population according to some ordering scheme and then selecting elements at regular intervals through that ordered list. </a:t>
            </a:r>
          </a:p>
          <a:p>
            <a:pPr>
              <a:lnSpc>
                <a:spcPct val="80000"/>
              </a:lnSpc>
            </a:pPr>
            <a:r>
              <a:rPr lang="en-US" altLang="en-US" sz="2600" dirty="0">
                <a:latin typeface="Comic Sans MS" pitchFamily="66" charset="0"/>
              </a:rPr>
              <a:t>Systematic sampling involves a random start and then proceeds with the selection of every </a:t>
            </a:r>
            <a:r>
              <a:rPr lang="en-US" altLang="en-US" sz="2600" i="1" dirty="0" err="1">
                <a:latin typeface="Comic Sans MS" pitchFamily="66" charset="0"/>
              </a:rPr>
              <a:t>k</a:t>
            </a:r>
            <a:r>
              <a:rPr lang="en-US" altLang="en-US" sz="2600" dirty="0" err="1">
                <a:latin typeface="Comic Sans MS" pitchFamily="66" charset="0"/>
              </a:rPr>
              <a:t>th</a:t>
            </a:r>
            <a:r>
              <a:rPr lang="en-US" altLang="en-US" sz="2600" dirty="0">
                <a:latin typeface="Comic Sans MS" pitchFamily="66" charset="0"/>
              </a:rPr>
              <a:t> element from then onwards. In this case, </a:t>
            </a:r>
            <a:r>
              <a:rPr lang="en-US" altLang="en-US" sz="2600" i="1" dirty="0">
                <a:latin typeface="Comic Sans MS" pitchFamily="66" charset="0"/>
              </a:rPr>
              <a:t>k</a:t>
            </a:r>
            <a:r>
              <a:rPr lang="en-US" altLang="en-US" sz="2600" dirty="0">
                <a:latin typeface="Comic Sans MS" pitchFamily="66" charset="0"/>
              </a:rPr>
              <a:t>=(population size/sample size). </a:t>
            </a:r>
          </a:p>
          <a:p>
            <a:pPr>
              <a:lnSpc>
                <a:spcPct val="80000"/>
              </a:lnSpc>
            </a:pPr>
            <a:r>
              <a:rPr lang="en-US" altLang="en-US" sz="2600" dirty="0">
                <a:latin typeface="Comic Sans MS" pitchFamily="66" charset="0"/>
              </a:rPr>
              <a:t>It is important that the starting point is not automatically the first in the list, but is instead randomly chosen from within the first to the </a:t>
            </a:r>
            <a:r>
              <a:rPr lang="en-US" altLang="en-US" sz="2600" i="1" dirty="0" err="1">
                <a:latin typeface="Comic Sans MS" pitchFamily="66" charset="0"/>
              </a:rPr>
              <a:t>k</a:t>
            </a:r>
            <a:r>
              <a:rPr lang="en-US" altLang="en-US" sz="2600" dirty="0" err="1">
                <a:latin typeface="Comic Sans MS" pitchFamily="66" charset="0"/>
              </a:rPr>
              <a:t>th</a:t>
            </a:r>
            <a:r>
              <a:rPr lang="en-US" altLang="en-US" sz="2600" dirty="0">
                <a:latin typeface="Comic Sans MS" pitchFamily="66" charset="0"/>
              </a:rPr>
              <a:t> element in the list. </a:t>
            </a:r>
          </a:p>
          <a:p>
            <a:pPr>
              <a:lnSpc>
                <a:spcPct val="80000"/>
              </a:lnSpc>
            </a:pPr>
            <a:r>
              <a:rPr lang="en-US" altLang="en-US" sz="2600" dirty="0">
                <a:latin typeface="Comic Sans MS" pitchFamily="66" charset="0"/>
              </a:rPr>
              <a:t>A simple example would be to select every 10th name from the telephone directory (an 'every 10th' sample, also referred to as 'sampling with a skip of 10').</a:t>
            </a:r>
          </a:p>
          <a:p>
            <a:endParaRPr lang="en-AU" dirty="0"/>
          </a:p>
        </p:txBody>
      </p:sp>
    </p:spTree>
    <p:extLst>
      <p:ext uri="{BB962C8B-B14F-4D97-AF65-F5344CB8AC3E}">
        <p14:creationId xmlns:p14="http://schemas.microsoft.com/office/powerpoint/2010/main" xmlns="" val="26154308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latin typeface="Comic Sans MS" pitchFamily="66" charset="0"/>
              </a:rPr>
              <a:t>SYSTEMATIC SAMPLING</a:t>
            </a:r>
            <a:endParaRPr lang="en-AU" dirty="0"/>
          </a:p>
        </p:txBody>
      </p:sp>
      <p:sp>
        <p:nvSpPr>
          <p:cNvPr id="3" name="Content Placeholder 2"/>
          <p:cNvSpPr>
            <a:spLocks noGrp="1"/>
          </p:cNvSpPr>
          <p:nvPr>
            <p:ph idx="1"/>
          </p:nvPr>
        </p:nvSpPr>
        <p:spPr/>
        <p:txBody>
          <a:bodyPr/>
          <a:lstStyle/>
          <a:p>
            <a:r>
              <a:rPr lang="en-US" altLang="en-US" b="1" dirty="0">
                <a:latin typeface="Comic Sans MS" pitchFamily="66" charset="0"/>
              </a:rPr>
              <a:t>ADVANTAGES:</a:t>
            </a:r>
          </a:p>
          <a:p>
            <a:r>
              <a:rPr lang="en-US" altLang="en-US" dirty="0">
                <a:latin typeface="Comic Sans MS" pitchFamily="66" charset="0"/>
              </a:rPr>
              <a:t>Sample easy to select</a:t>
            </a:r>
          </a:p>
          <a:p>
            <a:r>
              <a:rPr lang="en-US" altLang="en-US" dirty="0">
                <a:latin typeface="Comic Sans MS" pitchFamily="66" charset="0"/>
              </a:rPr>
              <a:t>Suitable sampling frame can be identified easily</a:t>
            </a:r>
          </a:p>
          <a:p>
            <a:r>
              <a:rPr lang="en-US" altLang="en-US" dirty="0">
                <a:latin typeface="Comic Sans MS" pitchFamily="66" charset="0"/>
              </a:rPr>
              <a:t>Sample evenly spread over entire reference population</a:t>
            </a:r>
          </a:p>
          <a:p>
            <a:r>
              <a:rPr lang="en-US" altLang="en-US" b="1" dirty="0">
                <a:latin typeface="Comic Sans MS" pitchFamily="66" charset="0"/>
              </a:rPr>
              <a:t>DISADVANTAGES:</a:t>
            </a:r>
          </a:p>
          <a:p>
            <a:r>
              <a:rPr lang="en-US" altLang="en-US" dirty="0">
                <a:latin typeface="Comic Sans MS" pitchFamily="66" charset="0"/>
              </a:rPr>
              <a:t>Sample may be biased if hidden periodicity in population coincides with that of selection.</a:t>
            </a:r>
          </a:p>
          <a:p>
            <a:r>
              <a:rPr lang="en-US" altLang="en-US" dirty="0">
                <a:latin typeface="Comic Sans MS" pitchFamily="66" charset="0"/>
              </a:rPr>
              <a:t>Difficult to assess precision of estimate from one survey.</a:t>
            </a:r>
          </a:p>
          <a:p>
            <a:endParaRPr lang="en-AU" dirty="0"/>
          </a:p>
        </p:txBody>
      </p:sp>
    </p:spTree>
    <p:extLst>
      <p:ext uri="{BB962C8B-B14F-4D97-AF65-F5344CB8AC3E}">
        <p14:creationId xmlns:p14="http://schemas.microsoft.com/office/powerpoint/2010/main" xmlns="" val="23381339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Stratified sampling</a:t>
            </a:r>
            <a:endParaRPr lang="en-AU" dirty="0"/>
          </a:p>
        </p:txBody>
      </p:sp>
      <p:sp>
        <p:nvSpPr>
          <p:cNvPr id="3" name="Content Placeholder 2"/>
          <p:cNvSpPr>
            <a:spLocks noGrp="1"/>
          </p:cNvSpPr>
          <p:nvPr>
            <p:ph idx="1"/>
          </p:nvPr>
        </p:nvSpPr>
        <p:spPr/>
        <p:txBody>
          <a:bodyPr/>
          <a:lstStyle/>
          <a:p>
            <a:r>
              <a:rPr lang="en-US" altLang="en-US" sz="2400" dirty="0">
                <a:latin typeface="Comic Sans MS" pitchFamily="66" charset="0"/>
              </a:rPr>
              <a:t>Where population embraces a number of distinct categories, the frame can be organized into separate "strata." Each stratum is then sampled as an independent sub-population, out of which individual elements can be randomly selected. </a:t>
            </a:r>
          </a:p>
          <a:p>
            <a:r>
              <a:rPr lang="en-US" altLang="en-US" sz="2400" dirty="0">
                <a:latin typeface="Comic Sans MS" pitchFamily="66" charset="0"/>
              </a:rPr>
              <a:t>Every unit in a stratum has same chance of being selected</a:t>
            </a:r>
            <a:r>
              <a:rPr lang="en-US" altLang="en-US" sz="2400" dirty="0"/>
              <a:t>.</a:t>
            </a:r>
          </a:p>
          <a:p>
            <a:r>
              <a:rPr lang="en-US" altLang="en-US" sz="2400" dirty="0">
                <a:latin typeface="Comic Sans MS" pitchFamily="66" charset="0"/>
              </a:rPr>
              <a:t>Using same sampling fraction for all strata ensures proportionate representation in the sample.</a:t>
            </a:r>
          </a:p>
          <a:p>
            <a:r>
              <a:rPr lang="en-US" altLang="en-US" sz="2400" dirty="0">
                <a:latin typeface="Comic Sans MS" pitchFamily="66" charset="0"/>
              </a:rPr>
              <a:t>Adequate representation of minority subgroups of interest can be ensured by stratification &amp; varying sampling fraction between strata as required.</a:t>
            </a:r>
          </a:p>
          <a:p>
            <a:endParaRPr lang="en-AU" dirty="0"/>
          </a:p>
        </p:txBody>
      </p:sp>
    </p:spTree>
    <p:extLst>
      <p:ext uri="{BB962C8B-B14F-4D97-AF65-F5344CB8AC3E}">
        <p14:creationId xmlns:p14="http://schemas.microsoft.com/office/powerpoint/2010/main" xmlns="" val="14687609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Stratified sampling</a:t>
            </a:r>
            <a:endParaRPr lang="en-AU" dirty="0"/>
          </a:p>
        </p:txBody>
      </p:sp>
      <p:sp>
        <p:nvSpPr>
          <p:cNvPr id="3" name="Content Placeholder 2"/>
          <p:cNvSpPr>
            <a:spLocks noGrp="1"/>
          </p:cNvSpPr>
          <p:nvPr>
            <p:ph idx="1"/>
          </p:nvPr>
        </p:nvSpPr>
        <p:spPr/>
        <p:txBody>
          <a:bodyPr/>
          <a:lstStyle/>
          <a:p>
            <a:pPr>
              <a:lnSpc>
                <a:spcPct val="80000"/>
              </a:lnSpc>
            </a:pPr>
            <a:r>
              <a:rPr lang="en-US" altLang="en-US" sz="2400" dirty="0">
                <a:latin typeface="Comic Sans MS" pitchFamily="66" charset="0"/>
              </a:rPr>
              <a:t>Finally, since each stratum is treated as an independent population, different sampling approaches can be applied to different strata.</a:t>
            </a:r>
          </a:p>
          <a:p>
            <a:pPr>
              <a:lnSpc>
                <a:spcPct val="80000"/>
              </a:lnSpc>
            </a:pPr>
            <a:endParaRPr lang="en-US" altLang="en-US" sz="2400" dirty="0">
              <a:latin typeface="Comic Sans MS" pitchFamily="66" charset="0"/>
            </a:endParaRPr>
          </a:p>
          <a:p>
            <a:pPr>
              <a:lnSpc>
                <a:spcPct val="80000"/>
              </a:lnSpc>
            </a:pPr>
            <a:r>
              <a:rPr lang="en-US" altLang="en-US" sz="2400" b="1" dirty="0">
                <a:latin typeface="Comic Sans MS" pitchFamily="66" charset="0"/>
              </a:rPr>
              <a:t>Drawbacks</a:t>
            </a:r>
            <a:r>
              <a:rPr lang="en-US" altLang="en-US" sz="2400" dirty="0">
                <a:latin typeface="Comic Sans MS" pitchFamily="66" charset="0"/>
              </a:rPr>
              <a:t> to using stratified sampling.</a:t>
            </a:r>
          </a:p>
          <a:p>
            <a:pPr>
              <a:lnSpc>
                <a:spcPct val="80000"/>
              </a:lnSpc>
            </a:pPr>
            <a:r>
              <a:rPr lang="en-US" altLang="en-US" sz="2400" dirty="0">
                <a:latin typeface="Comic Sans MS" pitchFamily="66" charset="0"/>
              </a:rPr>
              <a:t> First, sampling frame of entire population has to be prepared separately for each stratum</a:t>
            </a:r>
          </a:p>
          <a:p>
            <a:pPr>
              <a:lnSpc>
                <a:spcPct val="80000"/>
              </a:lnSpc>
            </a:pPr>
            <a:r>
              <a:rPr lang="en-US" altLang="en-US" sz="2400" dirty="0">
                <a:latin typeface="Comic Sans MS" pitchFamily="66" charset="0"/>
              </a:rPr>
              <a:t>Second, when examining multiple criteria, stratifying variables may be related to some, but not to others, further complicating the design, and potentially reducing the utility of the strata.</a:t>
            </a:r>
          </a:p>
          <a:p>
            <a:pPr>
              <a:lnSpc>
                <a:spcPct val="80000"/>
              </a:lnSpc>
            </a:pPr>
            <a:r>
              <a:rPr lang="en-US" altLang="en-US" sz="2400" dirty="0">
                <a:latin typeface="Comic Sans MS" pitchFamily="66" charset="0"/>
              </a:rPr>
              <a:t> Finally, in some cases (such as designs with a large number of strata, or those with a specified minimum sample size per group), stratified sampling can potentially require a larger sample than would other </a:t>
            </a:r>
            <a:r>
              <a:rPr lang="en-US" altLang="en-US" sz="2400" dirty="0" smtClean="0">
                <a:latin typeface="Comic Sans MS" pitchFamily="66" charset="0"/>
              </a:rPr>
              <a:t>methods.</a:t>
            </a:r>
            <a:endParaRPr lang="en-AU" dirty="0"/>
          </a:p>
        </p:txBody>
      </p:sp>
    </p:spTree>
    <p:extLst>
      <p:ext uri="{BB962C8B-B14F-4D97-AF65-F5344CB8AC3E}">
        <p14:creationId xmlns:p14="http://schemas.microsoft.com/office/powerpoint/2010/main" xmlns="" val="18497900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Stratified sampling</a:t>
            </a:r>
          </a:p>
        </p:txBody>
      </p:sp>
      <p:pic>
        <p:nvPicPr>
          <p:cNvPr id="4" name="Picture 78" descr="1_Stra"/>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a:xfrm>
            <a:off x="938436" y="2708920"/>
            <a:ext cx="7086600" cy="2156460"/>
          </a:xfrm>
          <a:noFill/>
        </p:spPr>
      </p:pic>
      <p:sp>
        <p:nvSpPr>
          <p:cNvPr id="5" name="Rectangle 4"/>
          <p:cNvSpPr/>
          <p:nvPr/>
        </p:nvSpPr>
        <p:spPr>
          <a:xfrm>
            <a:off x="1187624" y="1898722"/>
            <a:ext cx="6624736" cy="523220"/>
          </a:xfrm>
          <a:prstGeom prst="rect">
            <a:avLst/>
          </a:prstGeom>
        </p:spPr>
        <p:txBody>
          <a:bodyPr wrap="square">
            <a:spAutoFit/>
          </a:bodyPr>
          <a:lstStyle/>
          <a:p>
            <a:pPr marL="0" lvl="4"/>
            <a:r>
              <a:rPr lang="en-US" altLang="ko-KR" sz="2800" dirty="0">
                <a:latin typeface="Comic Sans MS" pitchFamily="66" charset="0"/>
                <a:ea typeface="굴림" pitchFamily="34" charset="-127"/>
                <a:cs typeface="Arial" charset="0"/>
              </a:rPr>
              <a:t>Draw a sample from each stratum</a:t>
            </a:r>
          </a:p>
        </p:txBody>
      </p:sp>
    </p:spTree>
    <p:extLst>
      <p:ext uri="{BB962C8B-B14F-4D97-AF65-F5344CB8AC3E}">
        <p14:creationId xmlns:p14="http://schemas.microsoft.com/office/powerpoint/2010/main" xmlns="" val="513346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is research?</a:t>
            </a:r>
            <a:endParaRPr lang="en-AU" dirty="0"/>
          </a:p>
        </p:txBody>
      </p:sp>
      <p:sp>
        <p:nvSpPr>
          <p:cNvPr id="3" name="Content Placeholder 2"/>
          <p:cNvSpPr>
            <a:spLocks noGrp="1"/>
          </p:cNvSpPr>
          <p:nvPr>
            <p:ph idx="1"/>
          </p:nvPr>
        </p:nvSpPr>
        <p:spPr/>
        <p:txBody>
          <a:bodyPr/>
          <a:lstStyle/>
          <a:p>
            <a:pPr>
              <a:lnSpc>
                <a:spcPct val="90000"/>
              </a:lnSpc>
              <a:buFont typeface="Arial" charset="0"/>
              <a:buChar char="•"/>
            </a:pPr>
            <a:r>
              <a:rPr lang="en-US" altLang="en-US" dirty="0">
                <a:latin typeface="Arial" charset="0"/>
                <a:cs typeface="Arial" charset="0"/>
              </a:rPr>
              <a:t>“Scientific research is systematic, controlled, empirical, and critical investigation of natural phenomena guided by theory and hypotheses about the presumed relations among such phenomena.” </a:t>
            </a:r>
          </a:p>
          <a:p>
            <a:pPr lvl="1">
              <a:lnSpc>
                <a:spcPct val="90000"/>
              </a:lnSpc>
              <a:buFont typeface="Arial" charset="0"/>
              <a:buChar char="–"/>
            </a:pPr>
            <a:r>
              <a:rPr lang="en-US" altLang="en-US" dirty="0" err="1">
                <a:latin typeface="Arial" charset="0"/>
                <a:cs typeface="Arial" charset="0"/>
              </a:rPr>
              <a:t>Kerlinger</a:t>
            </a:r>
            <a:r>
              <a:rPr lang="en-US" altLang="en-US" dirty="0">
                <a:latin typeface="Arial" charset="0"/>
                <a:cs typeface="Arial" charset="0"/>
              </a:rPr>
              <a:t>, 1986</a:t>
            </a:r>
          </a:p>
          <a:p>
            <a:pPr lvl="1">
              <a:lnSpc>
                <a:spcPct val="90000"/>
              </a:lnSpc>
              <a:buNone/>
            </a:pPr>
            <a:endParaRPr lang="en-US" altLang="en-US" dirty="0">
              <a:latin typeface="Arial" charset="0"/>
              <a:cs typeface="Arial" charset="0"/>
            </a:endParaRPr>
          </a:p>
          <a:p>
            <a:pPr>
              <a:lnSpc>
                <a:spcPct val="90000"/>
              </a:lnSpc>
              <a:buFont typeface="Arial" charset="0"/>
              <a:buChar char="•"/>
            </a:pPr>
            <a:r>
              <a:rPr lang="en-US" altLang="en-US" i="1" u="sng" dirty="0">
                <a:latin typeface="Arial" charset="0"/>
                <a:cs typeface="Arial" charset="0"/>
              </a:rPr>
              <a:t>Research is an organized and systematic way of finding answers to questions</a:t>
            </a:r>
          </a:p>
          <a:p>
            <a:pPr marL="0" indent="0">
              <a:buNone/>
            </a:pPr>
            <a:endParaRPr lang="en-AU" dirty="0"/>
          </a:p>
        </p:txBody>
      </p:sp>
    </p:spTree>
    <p:extLst>
      <p:ext uri="{BB962C8B-B14F-4D97-AF65-F5344CB8AC3E}">
        <p14:creationId xmlns:p14="http://schemas.microsoft.com/office/powerpoint/2010/main" xmlns="" val="3012353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Post Stratification</a:t>
            </a:r>
            <a:endParaRPr lang="en-AU" dirty="0"/>
          </a:p>
        </p:txBody>
      </p:sp>
      <p:sp>
        <p:nvSpPr>
          <p:cNvPr id="3" name="Content Placeholder 2"/>
          <p:cNvSpPr>
            <a:spLocks noGrp="1"/>
          </p:cNvSpPr>
          <p:nvPr>
            <p:ph idx="1"/>
          </p:nvPr>
        </p:nvSpPr>
        <p:spPr>
          <a:xfrm>
            <a:off x="179512" y="980728"/>
            <a:ext cx="8712968" cy="5256584"/>
          </a:xfrm>
        </p:spPr>
        <p:txBody>
          <a:bodyPr/>
          <a:lstStyle/>
          <a:p>
            <a:r>
              <a:rPr lang="en-US" altLang="en-US" sz="2400" dirty="0">
                <a:latin typeface="Comic Sans MS" pitchFamily="66" charset="0"/>
              </a:rPr>
              <a:t>Stratification is sometimes introduced after the sampling phase in a process called "</a:t>
            </a:r>
            <a:r>
              <a:rPr lang="en-US" altLang="en-US" sz="2400" dirty="0" err="1">
                <a:latin typeface="Comic Sans MS" pitchFamily="66" charset="0"/>
              </a:rPr>
              <a:t>poststratification</a:t>
            </a:r>
            <a:r>
              <a:rPr lang="en-US" altLang="en-US" sz="2400" dirty="0">
                <a:latin typeface="Comic Sans MS" pitchFamily="66" charset="0"/>
              </a:rPr>
              <a:t>“.</a:t>
            </a:r>
          </a:p>
          <a:p>
            <a:r>
              <a:rPr lang="en-US" altLang="en-US" sz="2400" dirty="0">
                <a:latin typeface="Comic Sans MS" pitchFamily="66" charset="0"/>
              </a:rPr>
              <a:t>This approach is typically implemented due to a lack of prior knowledge of an appropriate stratifying variable or when the experimenter lacks the necessary information to create a stratifying variable during the sampling phase. Although the method is susceptible to the pitfalls of post hoc approaches, it can provide several benefits in the right situation. Implementation usually follows a simple random sample. In addition to allowing for stratification on an ancillary variable, </a:t>
            </a:r>
            <a:r>
              <a:rPr lang="en-US" altLang="en-US" sz="2400" dirty="0" err="1">
                <a:latin typeface="Comic Sans MS" pitchFamily="66" charset="0"/>
              </a:rPr>
              <a:t>poststratification</a:t>
            </a:r>
            <a:r>
              <a:rPr lang="en-US" altLang="en-US" sz="2400" dirty="0">
                <a:latin typeface="Comic Sans MS" pitchFamily="66" charset="0"/>
              </a:rPr>
              <a:t> can be used to implement weighting, which can improve the precision of a sample's estimates.</a:t>
            </a:r>
          </a:p>
          <a:p>
            <a:endParaRPr lang="en-AU" dirty="0"/>
          </a:p>
        </p:txBody>
      </p:sp>
    </p:spTree>
    <p:extLst>
      <p:ext uri="{BB962C8B-B14F-4D97-AF65-F5344CB8AC3E}">
        <p14:creationId xmlns:p14="http://schemas.microsoft.com/office/powerpoint/2010/main" xmlns="" val="35263851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Oversampling</a:t>
            </a:r>
            <a:endParaRPr lang="en-AU" dirty="0"/>
          </a:p>
        </p:txBody>
      </p:sp>
      <p:sp>
        <p:nvSpPr>
          <p:cNvPr id="3" name="Content Placeholder 2"/>
          <p:cNvSpPr>
            <a:spLocks noGrp="1"/>
          </p:cNvSpPr>
          <p:nvPr>
            <p:ph idx="1"/>
          </p:nvPr>
        </p:nvSpPr>
        <p:spPr/>
        <p:txBody>
          <a:bodyPr/>
          <a:lstStyle/>
          <a:p>
            <a:pPr>
              <a:lnSpc>
                <a:spcPct val="80000"/>
              </a:lnSpc>
            </a:pPr>
            <a:r>
              <a:rPr lang="en-US" altLang="en-US" dirty="0">
                <a:latin typeface="Comic Sans MS" pitchFamily="66" charset="0"/>
              </a:rPr>
              <a:t>Choice-based sampling is one of the stratified sampling strategies. In this, data are stratified on the target and a sample is taken from each strata so that the rare target class will be more represented in the sample. The model is then built on this biased sample. The effects of the input variables on the target are often estimated with more precision with the choice-based sample even when a smaller overall sample size is taken, compared to a random sample. The results usually must be adjusted to correct for the oversampling.</a:t>
            </a:r>
          </a:p>
        </p:txBody>
      </p:sp>
    </p:spTree>
    <p:extLst>
      <p:ext uri="{BB962C8B-B14F-4D97-AF65-F5344CB8AC3E}">
        <p14:creationId xmlns:p14="http://schemas.microsoft.com/office/powerpoint/2010/main" xmlns="" val="2193070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Cluster Sampling</a:t>
            </a:r>
            <a:endParaRPr lang="en-AU" dirty="0"/>
          </a:p>
        </p:txBody>
      </p:sp>
      <p:sp>
        <p:nvSpPr>
          <p:cNvPr id="3" name="Content Placeholder 2"/>
          <p:cNvSpPr>
            <a:spLocks noGrp="1"/>
          </p:cNvSpPr>
          <p:nvPr>
            <p:ph idx="1"/>
          </p:nvPr>
        </p:nvSpPr>
        <p:spPr>
          <a:xfrm>
            <a:off x="179512" y="1052513"/>
            <a:ext cx="8856983" cy="5102225"/>
          </a:xfrm>
        </p:spPr>
        <p:txBody>
          <a:bodyPr/>
          <a:lstStyle/>
          <a:p>
            <a:r>
              <a:rPr lang="en-US" altLang="en-US" dirty="0">
                <a:latin typeface="Comic Sans MS" pitchFamily="66" charset="0"/>
                <a:hlinkClick r:id="rId2" tooltip="Cluster sampling"/>
              </a:rPr>
              <a:t>Cluster sampling</a:t>
            </a:r>
            <a:r>
              <a:rPr lang="en-US" altLang="en-US" dirty="0">
                <a:latin typeface="Comic Sans MS" pitchFamily="66" charset="0"/>
              </a:rPr>
              <a:t> is an example of 'two-stage sampling' . </a:t>
            </a:r>
          </a:p>
          <a:p>
            <a:r>
              <a:rPr lang="en-US" altLang="en-US" dirty="0">
                <a:latin typeface="Comic Sans MS" pitchFamily="66" charset="0"/>
              </a:rPr>
              <a:t> First stage a sample of areas is chosen;</a:t>
            </a:r>
          </a:p>
          <a:p>
            <a:r>
              <a:rPr lang="en-US" altLang="en-US" dirty="0">
                <a:latin typeface="Comic Sans MS" pitchFamily="66" charset="0"/>
              </a:rPr>
              <a:t> Second stage a sample of respondents </a:t>
            </a:r>
            <a:r>
              <a:rPr lang="en-US" altLang="en-US" i="1" dirty="0">
                <a:latin typeface="Comic Sans MS" pitchFamily="66" charset="0"/>
              </a:rPr>
              <a:t>within</a:t>
            </a:r>
            <a:r>
              <a:rPr lang="en-US" altLang="en-US" dirty="0">
                <a:latin typeface="Comic Sans MS" pitchFamily="66" charset="0"/>
              </a:rPr>
              <a:t> those areas is selected.</a:t>
            </a:r>
          </a:p>
          <a:p>
            <a:r>
              <a:rPr lang="en-US" altLang="en-US" dirty="0">
                <a:latin typeface="Comic Sans MS" pitchFamily="66" charset="0"/>
              </a:rPr>
              <a:t> Population divided into clusters of </a:t>
            </a:r>
            <a:r>
              <a:rPr lang="en-US" altLang="en-US" dirty="0" smtClean="0">
                <a:latin typeface="Comic Sans MS" pitchFamily="66" charset="0"/>
              </a:rPr>
              <a:t>homogeneous </a:t>
            </a:r>
            <a:r>
              <a:rPr lang="en-US" altLang="en-US" dirty="0">
                <a:latin typeface="Comic Sans MS" pitchFamily="66" charset="0"/>
              </a:rPr>
              <a:t>units, usually based on geographical contiguity.</a:t>
            </a:r>
          </a:p>
          <a:p>
            <a:r>
              <a:rPr lang="en-US" altLang="en-US" dirty="0">
                <a:latin typeface="Comic Sans MS" pitchFamily="66" charset="0"/>
              </a:rPr>
              <a:t>Sampling units are groups rather than individuals.</a:t>
            </a:r>
          </a:p>
          <a:p>
            <a:r>
              <a:rPr lang="en-US" altLang="en-US" dirty="0">
                <a:latin typeface="Comic Sans MS" pitchFamily="66" charset="0"/>
              </a:rPr>
              <a:t>A sample of such clusters is then selected.</a:t>
            </a:r>
          </a:p>
          <a:p>
            <a:r>
              <a:rPr lang="en-US" altLang="en-US" dirty="0">
                <a:latin typeface="Comic Sans MS" pitchFamily="66" charset="0"/>
              </a:rPr>
              <a:t>All units from the selected clusters are studied.</a:t>
            </a:r>
          </a:p>
          <a:p>
            <a:endParaRPr lang="en-AU" dirty="0"/>
          </a:p>
        </p:txBody>
      </p:sp>
    </p:spTree>
    <p:extLst>
      <p:ext uri="{BB962C8B-B14F-4D97-AF65-F5344CB8AC3E}">
        <p14:creationId xmlns:p14="http://schemas.microsoft.com/office/powerpoint/2010/main" xmlns="" val="37201140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Cluster Sampling</a:t>
            </a:r>
            <a:endParaRPr lang="en-AU" dirty="0"/>
          </a:p>
        </p:txBody>
      </p:sp>
      <p:sp>
        <p:nvSpPr>
          <p:cNvPr id="3" name="Content Placeholder 2"/>
          <p:cNvSpPr>
            <a:spLocks noGrp="1"/>
          </p:cNvSpPr>
          <p:nvPr>
            <p:ph idx="1"/>
          </p:nvPr>
        </p:nvSpPr>
        <p:spPr>
          <a:xfrm>
            <a:off x="179512" y="1052513"/>
            <a:ext cx="8856983" cy="5102225"/>
          </a:xfrm>
        </p:spPr>
        <p:txBody>
          <a:bodyPr/>
          <a:lstStyle/>
          <a:p>
            <a:pPr>
              <a:lnSpc>
                <a:spcPct val="90000"/>
              </a:lnSpc>
            </a:pPr>
            <a:r>
              <a:rPr lang="en-US" altLang="en-US" dirty="0">
                <a:latin typeface="Comic Sans MS" pitchFamily="66" charset="0"/>
              </a:rPr>
              <a:t>Advantages </a:t>
            </a:r>
            <a:r>
              <a:rPr lang="en-US" altLang="en-US" dirty="0" smtClean="0">
                <a:latin typeface="Comic Sans MS" pitchFamily="66" charset="0"/>
              </a:rPr>
              <a:t>: Cuts </a:t>
            </a:r>
            <a:r>
              <a:rPr lang="en-US" altLang="en-US" dirty="0">
                <a:latin typeface="Comic Sans MS" pitchFamily="66" charset="0"/>
              </a:rPr>
              <a:t>down on the cost of preparing a sampling frame.</a:t>
            </a:r>
          </a:p>
          <a:p>
            <a:pPr>
              <a:lnSpc>
                <a:spcPct val="90000"/>
              </a:lnSpc>
            </a:pPr>
            <a:r>
              <a:rPr lang="en-US" altLang="en-US" dirty="0">
                <a:latin typeface="Comic Sans MS" pitchFamily="66" charset="0"/>
              </a:rPr>
              <a:t>This can reduce travel and other administrative costs.</a:t>
            </a:r>
          </a:p>
          <a:p>
            <a:pPr>
              <a:lnSpc>
                <a:spcPct val="90000"/>
              </a:lnSpc>
            </a:pPr>
            <a:r>
              <a:rPr lang="en-US" altLang="en-US" dirty="0">
                <a:latin typeface="Comic Sans MS" pitchFamily="66" charset="0"/>
              </a:rPr>
              <a:t>Disadvantages: sampling error is higher for a simple random sample of same size</a:t>
            </a:r>
            <a:r>
              <a:rPr lang="en-US" altLang="en-US" dirty="0" smtClean="0">
                <a:latin typeface="Comic Sans MS" pitchFamily="66" charset="0"/>
              </a:rPr>
              <a:t>.</a:t>
            </a:r>
          </a:p>
          <a:p>
            <a:pPr>
              <a:lnSpc>
                <a:spcPct val="90000"/>
              </a:lnSpc>
            </a:pPr>
            <a:endParaRPr lang="en-US" altLang="en-US" dirty="0">
              <a:latin typeface="Comic Sans MS" pitchFamily="66" charset="0"/>
            </a:endParaRPr>
          </a:p>
          <a:p>
            <a:pPr>
              <a:lnSpc>
                <a:spcPct val="90000"/>
              </a:lnSpc>
            </a:pPr>
            <a:r>
              <a:rPr lang="en-US" altLang="en-US" dirty="0">
                <a:latin typeface="Comic Sans MS" pitchFamily="66" charset="0"/>
              </a:rPr>
              <a:t>With stratified sampling, the best survey results occur when elements within strata are internally </a:t>
            </a:r>
            <a:r>
              <a:rPr lang="en-US" altLang="en-US" dirty="0">
                <a:latin typeface="Comic Sans MS" pitchFamily="66" charset="0"/>
                <a:hlinkClick r:id="rId2"/>
              </a:rPr>
              <a:t>homogeneous</a:t>
            </a:r>
            <a:r>
              <a:rPr lang="en-US" altLang="en-US" dirty="0">
                <a:latin typeface="Comic Sans MS" pitchFamily="66" charset="0"/>
              </a:rPr>
              <a:t>. However, with cluster sampling, the best results occur when elements within clusters are internally </a:t>
            </a:r>
            <a:r>
              <a:rPr lang="en-US" altLang="en-US" dirty="0">
                <a:latin typeface="Comic Sans MS" pitchFamily="66" charset="0"/>
                <a:hlinkClick r:id="rId3"/>
              </a:rPr>
              <a:t>heterogeneous</a:t>
            </a:r>
            <a:endParaRPr lang="en-US" altLang="en-US" dirty="0" smtClean="0">
              <a:latin typeface="Comic Sans MS" pitchFamily="66" charset="0"/>
            </a:endParaRPr>
          </a:p>
          <a:p>
            <a:pPr marL="0" indent="0">
              <a:lnSpc>
                <a:spcPct val="90000"/>
              </a:lnSpc>
              <a:buNone/>
            </a:pPr>
            <a:endParaRPr lang="en-US" altLang="en-US" dirty="0">
              <a:latin typeface="Comic Sans MS" pitchFamily="66" charset="0"/>
            </a:endParaRPr>
          </a:p>
        </p:txBody>
      </p:sp>
    </p:spTree>
    <p:extLst>
      <p:ext uri="{BB962C8B-B14F-4D97-AF65-F5344CB8AC3E}">
        <p14:creationId xmlns:p14="http://schemas.microsoft.com/office/powerpoint/2010/main" xmlns="" val="41079223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Quota Sampling</a:t>
            </a:r>
            <a:endParaRPr lang="en-AU" dirty="0"/>
          </a:p>
        </p:txBody>
      </p:sp>
      <p:sp>
        <p:nvSpPr>
          <p:cNvPr id="3" name="Content Placeholder 2"/>
          <p:cNvSpPr>
            <a:spLocks noGrp="1"/>
          </p:cNvSpPr>
          <p:nvPr>
            <p:ph idx="1"/>
          </p:nvPr>
        </p:nvSpPr>
        <p:spPr/>
        <p:txBody>
          <a:bodyPr/>
          <a:lstStyle/>
          <a:p>
            <a:pPr>
              <a:lnSpc>
                <a:spcPct val="80000"/>
              </a:lnSpc>
            </a:pPr>
            <a:r>
              <a:rPr lang="en-US" altLang="en-US" dirty="0">
                <a:latin typeface="Comic Sans MS" pitchFamily="66" charset="0"/>
              </a:rPr>
              <a:t>The population is first segmented into </a:t>
            </a:r>
            <a:r>
              <a:rPr lang="en-US" altLang="en-US" dirty="0">
                <a:latin typeface="Comic Sans MS" pitchFamily="66" charset="0"/>
                <a:hlinkClick r:id="rId2" tooltip="Mutually exclusive"/>
              </a:rPr>
              <a:t>mutually exclusive</a:t>
            </a:r>
            <a:r>
              <a:rPr lang="en-US" altLang="en-US" dirty="0">
                <a:latin typeface="Comic Sans MS" pitchFamily="66" charset="0"/>
              </a:rPr>
              <a:t> sub-groups, just as in </a:t>
            </a:r>
            <a:r>
              <a:rPr lang="en-US" altLang="en-US" dirty="0">
                <a:latin typeface="Comic Sans MS" pitchFamily="66" charset="0"/>
                <a:hlinkClick r:id="rId3" tooltip="Stratified sampling"/>
              </a:rPr>
              <a:t>stratified sampling</a:t>
            </a:r>
            <a:r>
              <a:rPr lang="en-US" altLang="en-US" dirty="0">
                <a:latin typeface="Comic Sans MS" pitchFamily="66" charset="0"/>
              </a:rPr>
              <a:t>. </a:t>
            </a:r>
          </a:p>
          <a:p>
            <a:pPr>
              <a:lnSpc>
                <a:spcPct val="80000"/>
              </a:lnSpc>
            </a:pPr>
            <a:r>
              <a:rPr lang="en-US" altLang="en-US" dirty="0">
                <a:latin typeface="Comic Sans MS" pitchFamily="66" charset="0"/>
              </a:rPr>
              <a:t>Then judgment used to select  subjects or units from each segment based on a specified proportion. </a:t>
            </a:r>
          </a:p>
          <a:p>
            <a:pPr>
              <a:lnSpc>
                <a:spcPct val="80000"/>
              </a:lnSpc>
            </a:pPr>
            <a:r>
              <a:rPr lang="en-US" altLang="en-US" dirty="0">
                <a:latin typeface="Comic Sans MS" pitchFamily="66" charset="0"/>
              </a:rPr>
              <a:t>For example, an interviewer may be told to sample 200 females and 300 males between the age of 45 and 60.</a:t>
            </a:r>
          </a:p>
          <a:p>
            <a:pPr>
              <a:lnSpc>
                <a:spcPct val="80000"/>
              </a:lnSpc>
            </a:pPr>
            <a:r>
              <a:rPr lang="en-US" altLang="en-US" dirty="0">
                <a:latin typeface="Comic Sans MS" pitchFamily="66" charset="0"/>
              </a:rPr>
              <a:t>It is this second step which makes the technique one of non-probability sampling.</a:t>
            </a:r>
          </a:p>
          <a:p>
            <a:pPr marL="0" indent="0">
              <a:lnSpc>
                <a:spcPct val="80000"/>
              </a:lnSpc>
              <a:buNone/>
            </a:pPr>
            <a:endParaRPr lang="en-AU" dirty="0"/>
          </a:p>
        </p:txBody>
      </p:sp>
    </p:spTree>
    <p:extLst>
      <p:ext uri="{BB962C8B-B14F-4D97-AF65-F5344CB8AC3E}">
        <p14:creationId xmlns:p14="http://schemas.microsoft.com/office/powerpoint/2010/main" xmlns="" val="40044905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Quota Sampling</a:t>
            </a:r>
            <a:endParaRPr lang="en-AU" dirty="0"/>
          </a:p>
        </p:txBody>
      </p:sp>
      <p:sp>
        <p:nvSpPr>
          <p:cNvPr id="3" name="Content Placeholder 2"/>
          <p:cNvSpPr>
            <a:spLocks noGrp="1"/>
          </p:cNvSpPr>
          <p:nvPr>
            <p:ph idx="1"/>
          </p:nvPr>
        </p:nvSpPr>
        <p:spPr/>
        <p:txBody>
          <a:bodyPr/>
          <a:lstStyle/>
          <a:p>
            <a:pPr>
              <a:lnSpc>
                <a:spcPct val="80000"/>
              </a:lnSpc>
            </a:pPr>
            <a:r>
              <a:rPr lang="en-US" altLang="en-US" dirty="0">
                <a:latin typeface="Comic Sans MS" pitchFamily="66" charset="0"/>
              </a:rPr>
              <a:t>The population is first segmented into </a:t>
            </a:r>
            <a:r>
              <a:rPr lang="en-US" altLang="en-US" dirty="0">
                <a:latin typeface="Comic Sans MS" pitchFamily="66" charset="0"/>
                <a:hlinkClick r:id="rId2" tooltip="Mutually exclusive"/>
              </a:rPr>
              <a:t>mutually exclusive</a:t>
            </a:r>
            <a:r>
              <a:rPr lang="en-US" altLang="en-US" dirty="0">
                <a:latin typeface="Comic Sans MS" pitchFamily="66" charset="0"/>
              </a:rPr>
              <a:t> sub-groups, just as in </a:t>
            </a:r>
            <a:r>
              <a:rPr lang="en-US" altLang="en-US" dirty="0">
                <a:latin typeface="Comic Sans MS" pitchFamily="66" charset="0"/>
                <a:hlinkClick r:id="rId3" tooltip="Stratified sampling"/>
              </a:rPr>
              <a:t>stratified sampling</a:t>
            </a:r>
            <a:r>
              <a:rPr lang="en-US" altLang="en-US" dirty="0">
                <a:latin typeface="Comic Sans MS" pitchFamily="66" charset="0"/>
              </a:rPr>
              <a:t>. </a:t>
            </a:r>
          </a:p>
          <a:p>
            <a:pPr>
              <a:lnSpc>
                <a:spcPct val="80000"/>
              </a:lnSpc>
            </a:pPr>
            <a:r>
              <a:rPr lang="en-US" altLang="en-US" dirty="0">
                <a:latin typeface="Comic Sans MS" pitchFamily="66" charset="0"/>
              </a:rPr>
              <a:t>Then judgment used to select  subjects or units from each segment based on a specified proportion. </a:t>
            </a:r>
          </a:p>
          <a:p>
            <a:pPr>
              <a:lnSpc>
                <a:spcPct val="80000"/>
              </a:lnSpc>
            </a:pPr>
            <a:r>
              <a:rPr lang="en-US" altLang="en-US" dirty="0">
                <a:latin typeface="Comic Sans MS" pitchFamily="66" charset="0"/>
              </a:rPr>
              <a:t>For example, an interviewer may be told to sample 200 females and 300 males between the age of 45 and 60.</a:t>
            </a:r>
          </a:p>
          <a:p>
            <a:pPr>
              <a:lnSpc>
                <a:spcPct val="80000"/>
              </a:lnSpc>
            </a:pPr>
            <a:r>
              <a:rPr lang="en-US" altLang="en-US" dirty="0">
                <a:latin typeface="Comic Sans MS" pitchFamily="66" charset="0"/>
              </a:rPr>
              <a:t>It is this second step which makes the technique one of non-probability sampling</a:t>
            </a:r>
            <a:r>
              <a:rPr lang="en-US" altLang="en-US" dirty="0" smtClean="0">
                <a:latin typeface="Comic Sans MS" pitchFamily="66" charset="0"/>
              </a:rPr>
              <a:t>.</a:t>
            </a:r>
            <a:endParaRPr lang="en-US" altLang="en-US" dirty="0">
              <a:latin typeface="Comic Sans MS" pitchFamily="66" charset="0"/>
            </a:endParaRPr>
          </a:p>
        </p:txBody>
      </p:sp>
    </p:spTree>
    <p:extLst>
      <p:ext uri="{BB962C8B-B14F-4D97-AF65-F5344CB8AC3E}">
        <p14:creationId xmlns:p14="http://schemas.microsoft.com/office/powerpoint/2010/main" xmlns="" val="25643147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Quota Sampling</a:t>
            </a:r>
            <a:endParaRPr lang="en-AU" dirty="0"/>
          </a:p>
        </p:txBody>
      </p:sp>
      <p:sp>
        <p:nvSpPr>
          <p:cNvPr id="3" name="Content Placeholder 2"/>
          <p:cNvSpPr>
            <a:spLocks noGrp="1"/>
          </p:cNvSpPr>
          <p:nvPr>
            <p:ph idx="1"/>
          </p:nvPr>
        </p:nvSpPr>
        <p:spPr/>
        <p:txBody>
          <a:bodyPr/>
          <a:lstStyle/>
          <a:p>
            <a:pPr>
              <a:lnSpc>
                <a:spcPct val="80000"/>
              </a:lnSpc>
            </a:pPr>
            <a:r>
              <a:rPr lang="en-US" altLang="en-US" dirty="0">
                <a:latin typeface="Comic Sans MS" pitchFamily="66" charset="0"/>
              </a:rPr>
              <a:t>In quota sampling the selection of the sample is non-</a:t>
            </a:r>
            <a:r>
              <a:rPr lang="en-US" altLang="en-US" dirty="0">
                <a:latin typeface="Comic Sans MS" pitchFamily="66" charset="0"/>
                <a:hlinkClick r:id="rId2" tooltip="Random"/>
              </a:rPr>
              <a:t>random</a:t>
            </a:r>
            <a:r>
              <a:rPr lang="en-US" altLang="en-US" dirty="0">
                <a:latin typeface="Comic Sans MS" pitchFamily="66" charset="0"/>
              </a:rPr>
              <a:t>. </a:t>
            </a:r>
          </a:p>
          <a:p>
            <a:pPr>
              <a:lnSpc>
                <a:spcPct val="80000"/>
              </a:lnSpc>
            </a:pPr>
            <a:r>
              <a:rPr lang="en-US" altLang="en-US" dirty="0">
                <a:latin typeface="Comic Sans MS" pitchFamily="66" charset="0"/>
              </a:rPr>
              <a:t>For example interviewers might be tempted to interview those who look most helpful. The problem is that these samples may be </a:t>
            </a:r>
            <a:r>
              <a:rPr lang="en-US" altLang="en-US" dirty="0">
                <a:latin typeface="Comic Sans MS" pitchFamily="66" charset="0"/>
                <a:hlinkClick r:id="rId3" tooltip="Biased samples"/>
              </a:rPr>
              <a:t>biased</a:t>
            </a:r>
            <a:r>
              <a:rPr lang="en-US" altLang="en-US" dirty="0">
                <a:latin typeface="Comic Sans MS" pitchFamily="66" charset="0"/>
              </a:rPr>
              <a:t> because not everyone gets a chance of selection. This random element is its greatest weakness and quota versus probability has been a matter of controversy for many years</a:t>
            </a:r>
            <a:endParaRPr lang="en-US" altLang="en-US" b="1" dirty="0">
              <a:latin typeface="Comic Sans MS" pitchFamily="66" charset="0"/>
            </a:endParaRPr>
          </a:p>
          <a:p>
            <a:endParaRPr lang="en-AU" dirty="0"/>
          </a:p>
        </p:txBody>
      </p:sp>
    </p:spTree>
    <p:extLst>
      <p:ext uri="{BB962C8B-B14F-4D97-AF65-F5344CB8AC3E}">
        <p14:creationId xmlns:p14="http://schemas.microsoft.com/office/powerpoint/2010/main" xmlns="" val="24795913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Convenience Sampling</a:t>
            </a:r>
            <a:endParaRPr lang="en-AU" dirty="0"/>
          </a:p>
        </p:txBody>
      </p:sp>
      <p:sp>
        <p:nvSpPr>
          <p:cNvPr id="3" name="Content Placeholder 2"/>
          <p:cNvSpPr>
            <a:spLocks noGrp="1"/>
          </p:cNvSpPr>
          <p:nvPr>
            <p:ph idx="1"/>
          </p:nvPr>
        </p:nvSpPr>
        <p:spPr/>
        <p:txBody>
          <a:bodyPr/>
          <a:lstStyle/>
          <a:p>
            <a:pPr>
              <a:lnSpc>
                <a:spcPct val="80000"/>
              </a:lnSpc>
            </a:pPr>
            <a:r>
              <a:rPr lang="en-US" altLang="en-US" dirty="0">
                <a:latin typeface="Comic Sans MS" pitchFamily="66" charset="0"/>
              </a:rPr>
              <a:t>Sometimes known as </a:t>
            </a:r>
            <a:r>
              <a:rPr lang="en-US" altLang="en-US" b="1" dirty="0">
                <a:latin typeface="Comic Sans MS" pitchFamily="66" charset="0"/>
              </a:rPr>
              <a:t>grab</a:t>
            </a:r>
            <a:r>
              <a:rPr lang="en-US" altLang="en-US" dirty="0">
                <a:latin typeface="Comic Sans MS" pitchFamily="66" charset="0"/>
              </a:rPr>
              <a:t> or </a:t>
            </a:r>
            <a:r>
              <a:rPr lang="en-US" altLang="en-US" b="1" dirty="0">
                <a:latin typeface="Comic Sans MS" pitchFamily="66" charset="0"/>
              </a:rPr>
              <a:t>opportunity sampling or accidental or haphazard sampling.</a:t>
            </a:r>
            <a:r>
              <a:rPr lang="en-US" altLang="en-US" dirty="0">
                <a:latin typeface="Comic Sans MS" pitchFamily="66" charset="0"/>
              </a:rPr>
              <a:t> </a:t>
            </a:r>
          </a:p>
          <a:p>
            <a:pPr>
              <a:lnSpc>
                <a:spcPct val="80000"/>
              </a:lnSpc>
            </a:pPr>
            <a:r>
              <a:rPr lang="en-US" altLang="en-US" dirty="0">
                <a:latin typeface="Comic Sans MS" pitchFamily="66" charset="0"/>
              </a:rPr>
              <a:t>A type of nonprobability sampling which involves the sample being drawn from that part of the population which is close to hand. That is, readily available and convenient. </a:t>
            </a:r>
          </a:p>
          <a:p>
            <a:pPr>
              <a:lnSpc>
                <a:spcPct val="80000"/>
              </a:lnSpc>
            </a:pPr>
            <a:r>
              <a:rPr lang="en-US" altLang="en-US" dirty="0">
                <a:latin typeface="Comic Sans MS" pitchFamily="66" charset="0"/>
              </a:rPr>
              <a:t>The researcher using such a sample cannot scientifically make generalizations about the total population from this sample because it would not be representative enough.</a:t>
            </a:r>
          </a:p>
          <a:p>
            <a:pPr>
              <a:lnSpc>
                <a:spcPct val="80000"/>
              </a:lnSpc>
            </a:pPr>
            <a:endParaRPr lang="en-AU" dirty="0"/>
          </a:p>
        </p:txBody>
      </p:sp>
    </p:spTree>
    <p:extLst>
      <p:ext uri="{BB962C8B-B14F-4D97-AF65-F5344CB8AC3E}">
        <p14:creationId xmlns:p14="http://schemas.microsoft.com/office/powerpoint/2010/main" xmlns="" val="28644589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Convenience Sampling</a:t>
            </a:r>
            <a:endParaRPr lang="en-AU" dirty="0"/>
          </a:p>
        </p:txBody>
      </p:sp>
      <p:sp>
        <p:nvSpPr>
          <p:cNvPr id="3" name="Content Placeholder 2"/>
          <p:cNvSpPr>
            <a:spLocks noGrp="1"/>
          </p:cNvSpPr>
          <p:nvPr>
            <p:ph idx="1"/>
          </p:nvPr>
        </p:nvSpPr>
        <p:spPr/>
        <p:txBody>
          <a:bodyPr/>
          <a:lstStyle/>
          <a:p>
            <a:pPr>
              <a:lnSpc>
                <a:spcPct val="80000"/>
              </a:lnSpc>
            </a:pPr>
            <a:r>
              <a:rPr lang="en-US" altLang="en-US" dirty="0" smtClean="0">
                <a:latin typeface="Comic Sans MS" pitchFamily="66" charset="0"/>
              </a:rPr>
              <a:t>For </a:t>
            </a:r>
            <a:r>
              <a:rPr lang="en-US" altLang="en-US" dirty="0">
                <a:latin typeface="Comic Sans MS" pitchFamily="66" charset="0"/>
              </a:rPr>
              <a:t>example, if the interviewer was to conduct a survey at a shopping </a:t>
            </a:r>
            <a:r>
              <a:rPr lang="en-US" altLang="en-US" dirty="0" smtClean="0">
                <a:latin typeface="Comic Sans MS" pitchFamily="66" charset="0"/>
              </a:rPr>
              <a:t>centre </a:t>
            </a:r>
            <a:r>
              <a:rPr lang="en-US" altLang="en-US" dirty="0">
                <a:latin typeface="Comic Sans MS" pitchFamily="66" charset="0"/>
              </a:rPr>
              <a:t>early in the morning on a given day, the people that he/she could interview would be limited to those given there at that given time, which would not represent the views of other members of society in such an area, if the survey was to be conducted at different times of day and several times per week. </a:t>
            </a:r>
          </a:p>
          <a:p>
            <a:pPr>
              <a:lnSpc>
                <a:spcPct val="80000"/>
              </a:lnSpc>
            </a:pPr>
            <a:r>
              <a:rPr lang="en-US" altLang="en-US" dirty="0">
                <a:latin typeface="Comic Sans MS" pitchFamily="66" charset="0"/>
              </a:rPr>
              <a:t>This type of sampling is most useful for pilot testing. </a:t>
            </a:r>
          </a:p>
          <a:p>
            <a:pPr>
              <a:lnSpc>
                <a:spcPct val="80000"/>
              </a:lnSpc>
            </a:pPr>
            <a:r>
              <a:rPr lang="en-US" altLang="en-US" dirty="0">
                <a:latin typeface="Comic Sans MS" pitchFamily="66" charset="0"/>
              </a:rPr>
              <a:t>In </a:t>
            </a:r>
            <a:r>
              <a:rPr lang="en-US" altLang="en-US" dirty="0" smtClean="0">
                <a:latin typeface="Comic Sans MS" pitchFamily="66" charset="0"/>
              </a:rPr>
              <a:t>research</a:t>
            </a:r>
            <a:r>
              <a:rPr lang="en-US" altLang="en-US" dirty="0">
                <a:latin typeface="Comic Sans MS" pitchFamily="66" charset="0"/>
              </a:rPr>
              <a:t>, </a:t>
            </a:r>
            <a:r>
              <a:rPr lang="en-US" altLang="en-US" dirty="0">
                <a:latin typeface="Comic Sans MS" pitchFamily="66" charset="0"/>
                <a:hlinkClick r:id="rId2" tooltip="Snowball sampling"/>
              </a:rPr>
              <a:t>snowball sampling</a:t>
            </a:r>
            <a:r>
              <a:rPr lang="en-US" altLang="en-US" dirty="0">
                <a:latin typeface="Comic Sans MS" pitchFamily="66" charset="0"/>
              </a:rPr>
              <a:t> is a similar technique, where existing study subjects are used to recruit more subjects into the sample.</a:t>
            </a:r>
          </a:p>
          <a:p>
            <a:endParaRPr lang="en-AU" dirty="0"/>
          </a:p>
        </p:txBody>
      </p:sp>
    </p:spTree>
    <p:extLst>
      <p:ext uri="{BB962C8B-B14F-4D97-AF65-F5344CB8AC3E}">
        <p14:creationId xmlns:p14="http://schemas.microsoft.com/office/powerpoint/2010/main" xmlns="" val="39144002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mic Sans MS" pitchFamily="66" charset="0"/>
              </a:rPr>
              <a:t>Judgmental sampling </a:t>
            </a:r>
            <a:r>
              <a:rPr lang="en-US" dirty="0" smtClean="0">
                <a:latin typeface="Comic Sans MS" pitchFamily="66" charset="0"/>
              </a:rPr>
              <a:t>/ Purposive </a:t>
            </a:r>
            <a:r>
              <a:rPr lang="en-US" dirty="0">
                <a:latin typeface="Comic Sans MS" pitchFamily="66" charset="0"/>
              </a:rPr>
              <a:t>sampling</a:t>
            </a:r>
            <a:endParaRPr lang="en-AU" dirty="0"/>
          </a:p>
        </p:txBody>
      </p:sp>
      <p:sp>
        <p:nvSpPr>
          <p:cNvPr id="3" name="Content Placeholder 2"/>
          <p:cNvSpPr>
            <a:spLocks noGrp="1"/>
          </p:cNvSpPr>
          <p:nvPr>
            <p:ph idx="1"/>
          </p:nvPr>
        </p:nvSpPr>
        <p:spPr/>
        <p:txBody>
          <a:bodyPr/>
          <a:lstStyle/>
          <a:p>
            <a:r>
              <a:rPr lang="en-US" altLang="en-US" dirty="0">
                <a:latin typeface="Comic Sans MS" pitchFamily="66" charset="0"/>
              </a:rPr>
              <a:t>The researcher chooses the sample based on who they think would be appropriate for the study. This is used primarily when there is a limited number of people that have expertise in the area being researched</a:t>
            </a:r>
            <a:endParaRPr lang="en-AU" dirty="0"/>
          </a:p>
        </p:txBody>
      </p:sp>
    </p:spTree>
    <p:extLst>
      <p:ext uri="{BB962C8B-B14F-4D97-AF65-F5344CB8AC3E}">
        <p14:creationId xmlns:p14="http://schemas.microsoft.com/office/powerpoint/2010/main" xmlns="" val="26595317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24" y="-17463"/>
            <a:ext cx="8569523" cy="782638"/>
          </a:xfrm>
        </p:spPr>
        <p:txBody>
          <a:bodyPr/>
          <a:lstStyle/>
          <a:p>
            <a:r>
              <a:rPr lang="en-US" altLang="en-US" dirty="0">
                <a:latin typeface="Arial" charset="0"/>
                <a:cs typeface="Arial" charset="0"/>
              </a:rPr>
              <a:t>Important </a:t>
            </a:r>
            <a:r>
              <a:rPr lang="en-US" altLang="en-US" dirty="0" smtClean="0">
                <a:latin typeface="Arial" charset="0"/>
                <a:cs typeface="Arial" charset="0"/>
              </a:rPr>
              <a:t>Parts of </a:t>
            </a:r>
            <a:r>
              <a:rPr lang="en-US" altLang="en-US" dirty="0">
                <a:latin typeface="Arial" charset="0"/>
                <a:cs typeface="Arial" charset="0"/>
              </a:rPr>
              <a:t>Empirical Research</a:t>
            </a:r>
            <a:endParaRPr lang="en-AU" dirty="0"/>
          </a:p>
        </p:txBody>
      </p:sp>
      <p:sp>
        <p:nvSpPr>
          <p:cNvPr id="3" name="Content Placeholder 2"/>
          <p:cNvSpPr>
            <a:spLocks noGrp="1"/>
          </p:cNvSpPr>
          <p:nvPr>
            <p:ph idx="1"/>
          </p:nvPr>
        </p:nvSpPr>
        <p:spPr>
          <a:xfrm>
            <a:off x="107504" y="1052513"/>
            <a:ext cx="8856983" cy="5472831"/>
          </a:xfrm>
        </p:spPr>
        <p:txBody>
          <a:bodyPr/>
          <a:lstStyle/>
          <a:p>
            <a:pPr>
              <a:lnSpc>
                <a:spcPct val="90000"/>
              </a:lnSpc>
            </a:pPr>
            <a:r>
              <a:rPr lang="en-US" altLang="en-US" dirty="0">
                <a:solidFill>
                  <a:srgbClr val="002060"/>
                </a:solidFill>
                <a:latin typeface="Arial" charset="0"/>
                <a:cs typeface="Arial" charset="0"/>
              </a:rPr>
              <a:t>Problem statement, research questions, purposes, </a:t>
            </a:r>
            <a:r>
              <a:rPr lang="en-US" altLang="en-US" dirty="0" smtClean="0">
                <a:solidFill>
                  <a:srgbClr val="002060"/>
                </a:solidFill>
                <a:latin typeface="Arial" charset="0"/>
                <a:cs typeface="Arial" charset="0"/>
              </a:rPr>
              <a:t>benefits</a:t>
            </a:r>
          </a:p>
          <a:p>
            <a:pPr marL="685800" lvl="1" indent="-228600">
              <a:lnSpc>
                <a:spcPct val="80000"/>
              </a:lnSpc>
            </a:pPr>
            <a:r>
              <a:rPr lang="en-US" altLang="en-US" dirty="0"/>
              <a:t>What exactly do I want to find out? </a:t>
            </a:r>
          </a:p>
          <a:p>
            <a:pPr marL="685800" lvl="1" indent="-228600">
              <a:lnSpc>
                <a:spcPct val="80000"/>
              </a:lnSpc>
            </a:pPr>
            <a:r>
              <a:rPr lang="en-US" altLang="en-US" dirty="0"/>
              <a:t>What is a researchable problem? </a:t>
            </a:r>
          </a:p>
          <a:p>
            <a:pPr marL="685800" lvl="1" indent="-228600">
              <a:lnSpc>
                <a:spcPct val="80000"/>
              </a:lnSpc>
            </a:pPr>
            <a:r>
              <a:rPr lang="en-US" altLang="en-US" dirty="0"/>
              <a:t>What are the obstacles in terms of knowledge, data availability, time, or resources? </a:t>
            </a:r>
          </a:p>
          <a:p>
            <a:pPr marL="685800" lvl="1" indent="-228600">
              <a:lnSpc>
                <a:spcPct val="80000"/>
              </a:lnSpc>
            </a:pPr>
            <a:r>
              <a:rPr lang="en-US" altLang="en-US" dirty="0"/>
              <a:t>Do the benefits outweigh the costs? </a:t>
            </a:r>
          </a:p>
          <a:p>
            <a:pPr marL="285750" indent="-228600">
              <a:lnSpc>
                <a:spcPct val="80000"/>
              </a:lnSpc>
            </a:pPr>
            <a:r>
              <a:rPr lang="en-US" altLang="en-US" dirty="0" smtClean="0">
                <a:solidFill>
                  <a:srgbClr val="002060"/>
                </a:solidFill>
                <a:latin typeface="Arial" charset="0"/>
                <a:cs typeface="Arial" charset="0"/>
              </a:rPr>
              <a:t>Theory</a:t>
            </a:r>
            <a:r>
              <a:rPr lang="en-US" altLang="en-US" dirty="0">
                <a:solidFill>
                  <a:srgbClr val="002060"/>
                </a:solidFill>
                <a:latin typeface="Arial" charset="0"/>
                <a:cs typeface="Arial" charset="0"/>
              </a:rPr>
              <a:t>, assumptions, background </a:t>
            </a:r>
            <a:r>
              <a:rPr lang="en-US" altLang="en-US" dirty="0" smtClean="0">
                <a:solidFill>
                  <a:srgbClr val="002060"/>
                </a:solidFill>
                <a:latin typeface="Arial" charset="0"/>
                <a:cs typeface="Arial" charset="0"/>
              </a:rPr>
              <a:t>literature</a:t>
            </a:r>
          </a:p>
          <a:p>
            <a:pPr marL="685800" lvl="1" indent="-228600">
              <a:lnSpc>
                <a:spcPct val="80000"/>
              </a:lnSpc>
            </a:pPr>
            <a:r>
              <a:rPr lang="en-US" altLang="en-US" sz="2200" dirty="0"/>
              <a:t>What does the relevant literature in the field indicate about this problem? </a:t>
            </a:r>
          </a:p>
          <a:p>
            <a:pPr marL="685800" lvl="1" indent="-228600">
              <a:lnSpc>
                <a:spcPct val="80000"/>
              </a:lnSpc>
            </a:pPr>
            <a:r>
              <a:rPr lang="en-US" altLang="en-US" sz="2200" dirty="0"/>
              <a:t>Which theory or conceptual framework does the work fit within? </a:t>
            </a:r>
          </a:p>
          <a:p>
            <a:pPr marL="685800" lvl="1" indent="-228600">
              <a:lnSpc>
                <a:spcPct val="80000"/>
              </a:lnSpc>
            </a:pPr>
            <a:r>
              <a:rPr lang="en-US" altLang="en-US" sz="2200" dirty="0"/>
              <a:t>What are the criticisms of this approach, or how does it constrain the research process? </a:t>
            </a:r>
          </a:p>
          <a:p>
            <a:pPr marL="685800" lvl="1" indent="-228600">
              <a:lnSpc>
                <a:spcPct val="80000"/>
              </a:lnSpc>
            </a:pPr>
            <a:r>
              <a:rPr lang="en-US" altLang="en-US" sz="2200" dirty="0"/>
              <a:t>What do I know for certain about this area? </a:t>
            </a:r>
          </a:p>
          <a:p>
            <a:pPr marL="685800" lvl="1" indent="-228600">
              <a:lnSpc>
                <a:spcPct val="80000"/>
              </a:lnSpc>
            </a:pPr>
            <a:r>
              <a:rPr lang="en-US" altLang="en-US" sz="2200" dirty="0"/>
              <a:t>What is the background to the problem that needs to be made available in reporting the work? </a:t>
            </a:r>
          </a:p>
          <a:p>
            <a:pPr marL="685800" lvl="1" indent="-228600">
              <a:lnSpc>
                <a:spcPct val="80000"/>
              </a:lnSpc>
            </a:pPr>
            <a:endParaRPr lang="en-US" altLang="en-US" dirty="0">
              <a:solidFill>
                <a:srgbClr val="002060"/>
              </a:solidFill>
              <a:latin typeface="Arial" charset="0"/>
              <a:cs typeface="Arial" charset="0"/>
            </a:endParaRPr>
          </a:p>
          <a:p>
            <a:pPr marL="685800" lvl="1" indent="-228600">
              <a:lnSpc>
                <a:spcPct val="80000"/>
              </a:lnSpc>
            </a:pPr>
            <a:endParaRPr lang="en-US" altLang="en-US" dirty="0">
              <a:solidFill>
                <a:srgbClr val="002060"/>
              </a:solidFill>
              <a:latin typeface="Arial" charset="0"/>
              <a:cs typeface="Arial" charset="0"/>
            </a:endParaRPr>
          </a:p>
          <a:p>
            <a:endParaRPr lang="en-AU" dirty="0"/>
          </a:p>
        </p:txBody>
      </p:sp>
    </p:spTree>
    <p:extLst>
      <p:ext uri="{BB962C8B-B14F-4D97-AF65-F5344CB8AC3E}">
        <p14:creationId xmlns:p14="http://schemas.microsoft.com/office/powerpoint/2010/main" xmlns="" val="10741310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Panel Sampling</a:t>
            </a:r>
          </a:p>
        </p:txBody>
      </p:sp>
      <p:sp>
        <p:nvSpPr>
          <p:cNvPr id="3" name="Content Placeholder 2"/>
          <p:cNvSpPr>
            <a:spLocks noGrp="1"/>
          </p:cNvSpPr>
          <p:nvPr>
            <p:ph idx="1"/>
          </p:nvPr>
        </p:nvSpPr>
        <p:spPr/>
        <p:txBody>
          <a:bodyPr/>
          <a:lstStyle/>
          <a:p>
            <a:pPr>
              <a:lnSpc>
                <a:spcPct val="80000"/>
              </a:lnSpc>
            </a:pPr>
            <a:r>
              <a:rPr lang="en-US" altLang="en-US" dirty="0">
                <a:latin typeface="Comic Sans MS" pitchFamily="66" charset="0"/>
              </a:rPr>
              <a:t>Method of first selecting a group of participants through a random sampling method and then asking that group for the same information again several times over a period of time. </a:t>
            </a:r>
          </a:p>
          <a:p>
            <a:pPr>
              <a:lnSpc>
                <a:spcPct val="80000"/>
              </a:lnSpc>
            </a:pPr>
            <a:r>
              <a:rPr lang="en-US" altLang="en-US" dirty="0">
                <a:latin typeface="Comic Sans MS" pitchFamily="66" charset="0"/>
              </a:rPr>
              <a:t>Therefore, each participant is given same survey or interview at two or more time points; each period of data collection  called a "wave". </a:t>
            </a:r>
          </a:p>
          <a:p>
            <a:pPr>
              <a:lnSpc>
                <a:spcPct val="80000"/>
              </a:lnSpc>
            </a:pPr>
            <a:r>
              <a:rPr lang="en-US" altLang="en-US" dirty="0">
                <a:latin typeface="Comic Sans MS" pitchFamily="66" charset="0"/>
              </a:rPr>
              <a:t>This sampling methodology  often chosen for large scale or nation-wide studies in order to gauge changes in the population with regard to any number of variables from chronic illness to job stress to weekly food expenditures</a:t>
            </a:r>
            <a:r>
              <a:rPr lang="en-US" altLang="en-US" dirty="0" smtClean="0">
                <a:latin typeface="Comic Sans MS" pitchFamily="66" charset="0"/>
              </a:rPr>
              <a:t>. </a:t>
            </a:r>
            <a:endParaRPr lang="en-US" altLang="en-US" dirty="0">
              <a:latin typeface="Comic Sans MS" pitchFamily="66" charset="0"/>
            </a:endParaRPr>
          </a:p>
        </p:txBody>
      </p:sp>
    </p:spTree>
    <p:extLst>
      <p:ext uri="{BB962C8B-B14F-4D97-AF65-F5344CB8AC3E}">
        <p14:creationId xmlns:p14="http://schemas.microsoft.com/office/powerpoint/2010/main" xmlns="" val="33852467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Panel Sampling</a:t>
            </a:r>
            <a:endParaRPr lang="en-AU" dirty="0"/>
          </a:p>
        </p:txBody>
      </p:sp>
      <p:sp>
        <p:nvSpPr>
          <p:cNvPr id="3" name="Content Placeholder 2"/>
          <p:cNvSpPr>
            <a:spLocks noGrp="1"/>
          </p:cNvSpPr>
          <p:nvPr>
            <p:ph idx="1"/>
          </p:nvPr>
        </p:nvSpPr>
        <p:spPr/>
        <p:txBody>
          <a:bodyPr/>
          <a:lstStyle/>
          <a:p>
            <a:pPr>
              <a:lnSpc>
                <a:spcPct val="80000"/>
              </a:lnSpc>
            </a:pPr>
            <a:r>
              <a:rPr lang="en-US" altLang="en-US" dirty="0">
                <a:latin typeface="Comic Sans MS" pitchFamily="66" charset="0"/>
              </a:rPr>
              <a:t>Panel sampling can also be used to inform researchers about within-person health changes due to age or help explain changes in continuous dependent variables such as spousal interaction.</a:t>
            </a:r>
          </a:p>
          <a:p>
            <a:pPr>
              <a:lnSpc>
                <a:spcPct val="80000"/>
              </a:lnSpc>
            </a:pPr>
            <a:r>
              <a:rPr lang="en-US" altLang="en-US" dirty="0">
                <a:latin typeface="Comic Sans MS" pitchFamily="66" charset="0"/>
              </a:rPr>
              <a:t> There have been several proposed methods of analyzing panel sample data, including  growth curves. </a:t>
            </a:r>
          </a:p>
          <a:p>
            <a:pPr marL="0" indent="0">
              <a:buNone/>
            </a:pPr>
            <a:endParaRPr lang="en-AU" dirty="0"/>
          </a:p>
        </p:txBody>
      </p:sp>
    </p:spTree>
    <p:extLst>
      <p:ext uri="{BB962C8B-B14F-4D97-AF65-F5344CB8AC3E}">
        <p14:creationId xmlns:p14="http://schemas.microsoft.com/office/powerpoint/2010/main" xmlns="" val="9042349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Terms Used in </a:t>
            </a:r>
            <a:r>
              <a:rPr lang="en-AU" dirty="0" err="1" smtClean="0"/>
              <a:t>Resaerch</a:t>
            </a:r>
            <a:endParaRPr lang="en-AU" dirty="0"/>
          </a:p>
        </p:txBody>
      </p:sp>
      <p:sp>
        <p:nvSpPr>
          <p:cNvPr id="3" name="Content Placeholder 2"/>
          <p:cNvSpPr>
            <a:spLocks noGrp="1"/>
          </p:cNvSpPr>
          <p:nvPr>
            <p:ph idx="1"/>
          </p:nvPr>
        </p:nvSpPr>
        <p:spPr/>
        <p:txBody>
          <a:bodyPr/>
          <a:lstStyle/>
          <a:p>
            <a:pPr>
              <a:lnSpc>
                <a:spcPct val="80000"/>
              </a:lnSpc>
            </a:pPr>
            <a:r>
              <a:rPr lang="en-US" altLang="en-US" b="1" i="1" dirty="0"/>
              <a:t>Constructs </a:t>
            </a:r>
            <a:r>
              <a:rPr lang="en-US" altLang="en-US" dirty="0"/>
              <a:t>are abstract ideas or phenomena that must be represented in concrete, measurable form.</a:t>
            </a:r>
          </a:p>
          <a:p>
            <a:pPr>
              <a:lnSpc>
                <a:spcPct val="80000"/>
              </a:lnSpc>
            </a:pPr>
            <a:r>
              <a:rPr lang="en-US" altLang="en-US" dirty="0"/>
              <a:t>E.g. educational achievement, </a:t>
            </a:r>
          </a:p>
          <a:p>
            <a:pPr>
              <a:lnSpc>
                <a:spcPct val="80000"/>
              </a:lnSpc>
            </a:pPr>
            <a:r>
              <a:rPr lang="en-US" altLang="en-US" b="1" dirty="0"/>
              <a:t>V</a:t>
            </a:r>
            <a:r>
              <a:rPr lang="en-US" altLang="en-US" b="1" i="1" dirty="0"/>
              <a:t>ariables</a:t>
            </a:r>
            <a:r>
              <a:rPr lang="en-US" altLang="en-US" i="1" dirty="0"/>
              <a:t> </a:t>
            </a:r>
            <a:r>
              <a:rPr lang="en-US" altLang="en-US" dirty="0"/>
              <a:t>are partial and possibly flawed representations of constructs. But they are measurable, so scientists can work with them</a:t>
            </a:r>
          </a:p>
          <a:p>
            <a:pPr>
              <a:lnSpc>
                <a:spcPct val="80000"/>
              </a:lnSpc>
            </a:pPr>
            <a:r>
              <a:rPr lang="en-US" altLang="en-US" dirty="0"/>
              <a:t>E.g. </a:t>
            </a:r>
            <a:r>
              <a:rPr lang="en-US" altLang="en-US" dirty="0" smtClean="0"/>
              <a:t>Exam </a:t>
            </a:r>
            <a:r>
              <a:rPr lang="en-US" altLang="en-US" dirty="0"/>
              <a:t>result</a:t>
            </a:r>
          </a:p>
          <a:p>
            <a:pPr>
              <a:lnSpc>
                <a:spcPct val="80000"/>
              </a:lnSpc>
            </a:pPr>
            <a:r>
              <a:rPr lang="en-US" altLang="en-US" b="1" i="1" dirty="0"/>
              <a:t>Operational definitions </a:t>
            </a:r>
            <a:r>
              <a:rPr lang="en-US" altLang="en-US" dirty="0"/>
              <a:t>provide a way to measure the variable, so a research participant can be assigned a score or category.</a:t>
            </a:r>
          </a:p>
          <a:p>
            <a:pPr>
              <a:lnSpc>
                <a:spcPct val="80000"/>
              </a:lnSpc>
            </a:pPr>
            <a:r>
              <a:rPr lang="en-US" altLang="en-US" dirty="0"/>
              <a:t>E.g. educational achievement is measured by </a:t>
            </a:r>
            <a:r>
              <a:rPr lang="en-US" altLang="en-US" dirty="0" smtClean="0"/>
              <a:t>exam results </a:t>
            </a:r>
            <a:r>
              <a:rPr lang="en-US" altLang="en-US" dirty="0"/>
              <a:t>above 80.</a:t>
            </a:r>
          </a:p>
          <a:p>
            <a:endParaRPr lang="en-AU" dirty="0"/>
          </a:p>
        </p:txBody>
      </p:sp>
    </p:spTree>
    <p:extLst>
      <p:ext uri="{BB962C8B-B14F-4D97-AF65-F5344CB8AC3E}">
        <p14:creationId xmlns:p14="http://schemas.microsoft.com/office/powerpoint/2010/main" xmlns="" val="38521645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Terms Used in Research</a:t>
            </a:r>
            <a:endParaRPr lang="en-AU" dirty="0"/>
          </a:p>
        </p:txBody>
      </p:sp>
      <p:sp>
        <p:nvSpPr>
          <p:cNvPr id="3" name="Content Placeholder 2"/>
          <p:cNvSpPr>
            <a:spLocks noGrp="1"/>
          </p:cNvSpPr>
          <p:nvPr>
            <p:ph idx="1"/>
          </p:nvPr>
        </p:nvSpPr>
        <p:spPr/>
        <p:txBody>
          <a:bodyPr/>
          <a:lstStyle/>
          <a:p>
            <a:r>
              <a:rPr lang="en-US" altLang="en-US" dirty="0"/>
              <a:t>Construct: Intelligence</a:t>
            </a:r>
          </a:p>
          <a:p>
            <a:r>
              <a:rPr lang="en-US" altLang="en-US" dirty="0"/>
              <a:t>Variable</a:t>
            </a:r>
            <a:r>
              <a:rPr lang="en-US" altLang="en-US" dirty="0" smtClean="0"/>
              <a:t>: IQ </a:t>
            </a:r>
            <a:r>
              <a:rPr lang="en-US" altLang="en-US" dirty="0"/>
              <a:t>test</a:t>
            </a:r>
          </a:p>
          <a:p>
            <a:r>
              <a:rPr lang="en-US" altLang="en-US" dirty="0"/>
              <a:t>Operational definition: A person’s intelligence is </a:t>
            </a:r>
            <a:r>
              <a:rPr lang="en-US" altLang="en-US" u="sng" dirty="0"/>
              <a:t>HIGH</a:t>
            </a:r>
            <a:r>
              <a:rPr lang="en-US" altLang="en-US" dirty="0"/>
              <a:t> when they score a high value in an IQ test.</a:t>
            </a:r>
          </a:p>
          <a:p>
            <a:endParaRPr lang="en-AU" dirty="0"/>
          </a:p>
        </p:txBody>
      </p:sp>
    </p:spTree>
    <p:extLst>
      <p:ext uri="{BB962C8B-B14F-4D97-AF65-F5344CB8AC3E}">
        <p14:creationId xmlns:p14="http://schemas.microsoft.com/office/powerpoint/2010/main" xmlns="" val="247768284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Observed Score</a:t>
            </a:r>
            <a:endParaRPr lang="en-AU" dirty="0"/>
          </a:p>
        </p:txBody>
      </p:sp>
      <p:sp>
        <p:nvSpPr>
          <p:cNvPr id="3" name="Content Placeholder 2"/>
          <p:cNvSpPr>
            <a:spLocks noGrp="1"/>
          </p:cNvSpPr>
          <p:nvPr>
            <p:ph idx="1"/>
          </p:nvPr>
        </p:nvSpPr>
        <p:spPr/>
        <p:txBody>
          <a:bodyPr/>
          <a:lstStyle/>
          <a:p>
            <a:pPr>
              <a:lnSpc>
                <a:spcPct val="90000"/>
              </a:lnSpc>
            </a:pPr>
            <a:r>
              <a:rPr lang="en-US" altLang="en-US" b="1" dirty="0"/>
              <a:t>From any measure:</a:t>
            </a:r>
          </a:p>
          <a:p>
            <a:pPr>
              <a:lnSpc>
                <a:spcPct val="90000"/>
              </a:lnSpc>
            </a:pPr>
            <a:r>
              <a:rPr lang="en-US" altLang="en-US" b="1" i="1" dirty="0" smtClean="0"/>
              <a:t>observed </a:t>
            </a:r>
            <a:r>
              <a:rPr lang="en-US" altLang="en-US" b="1" i="1" dirty="0"/>
              <a:t>score = true score + systematic error + random error.</a:t>
            </a:r>
            <a:endParaRPr lang="en-US" altLang="en-US" b="1" dirty="0"/>
          </a:p>
          <a:p>
            <a:pPr>
              <a:lnSpc>
                <a:spcPct val="90000"/>
              </a:lnSpc>
            </a:pPr>
            <a:r>
              <a:rPr lang="en-US" altLang="en-US" b="1" dirty="0"/>
              <a:t>The </a:t>
            </a:r>
            <a:r>
              <a:rPr lang="en-US" altLang="en-US" b="1" i="1" u="sng" dirty="0"/>
              <a:t>true score</a:t>
            </a:r>
            <a:r>
              <a:rPr lang="en-US" altLang="en-US" b="1" i="1" dirty="0"/>
              <a:t> </a:t>
            </a:r>
            <a:r>
              <a:rPr lang="en-US" altLang="en-US" b="1" dirty="0"/>
              <a:t>represents the construct that we are trying to measure.</a:t>
            </a:r>
            <a:endParaRPr lang="en-US" altLang="en-US" b="1" i="1" dirty="0"/>
          </a:p>
          <a:p>
            <a:pPr>
              <a:lnSpc>
                <a:spcPct val="90000"/>
              </a:lnSpc>
            </a:pPr>
            <a:r>
              <a:rPr lang="en-US" altLang="en-US" b="1" i="1" u="sng" dirty="0"/>
              <a:t>Systematic error</a:t>
            </a:r>
            <a:r>
              <a:rPr lang="en-US" altLang="en-US" b="1" i="1" dirty="0"/>
              <a:t> </a:t>
            </a:r>
            <a:r>
              <a:rPr lang="en-US" altLang="en-US" b="1" dirty="0"/>
              <a:t>reflects influences from other constructs besides the desired one. E.g. the person answers questions in ways that are perceived as socially proper or appropriate.</a:t>
            </a:r>
          </a:p>
          <a:p>
            <a:pPr>
              <a:lnSpc>
                <a:spcPct val="90000"/>
              </a:lnSpc>
            </a:pPr>
            <a:r>
              <a:rPr lang="en-US" altLang="en-US" b="1" i="1" u="sng" dirty="0"/>
              <a:t>Random error</a:t>
            </a:r>
            <a:r>
              <a:rPr lang="en-US" altLang="en-US" b="1" i="1" dirty="0"/>
              <a:t> </a:t>
            </a:r>
            <a:r>
              <a:rPr lang="en-US" altLang="en-US" b="1" dirty="0"/>
              <a:t>is the product of nonsystematic, ever-changing influences on the score.</a:t>
            </a:r>
          </a:p>
        </p:txBody>
      </p:sp>
    </p:spTree>
    <p:extLst>
      <p:ext uri="{BB962C8B-B14F-4D97-AF65-F5344CB8AC3E}">
        <p14:creationId xmlns:p14="http://schemas.microsoft.com/office/powerpoint/2010/main" xmlns="" val="378539034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Example: Observed score in a statistics exam</a:t>
            </a:r>
            <a:endParaRPr lang="en-AU" dirty="0"/>
          </a:p>
        </p:txBody>
      </p:sp>
      <p:sp>
        <p:nvSpPr>
          <p:cNvPr id="3" name="Content Placeholder 2"/>
          <p:cNvSpPr>
            <a:spLocks noGrp="1"/>
          </p:cNvSpPr>
          <p:nvPr>
            <p:ph idx="1"/>
          </p:nvPr>
        </p:nvSpPr>
        <p:spPr/>
        <p:txBody>
          <a:bodyPr/>
          <a:lstStyle/>
          <a:p>
            <a:pPr>
              <a:lnSpc>
                <a:spcPct val="90000"/>
              </a:lnSpc>
            </a:pPr>
            <a:r>
              <a:rPr lang="en-US" altLang="en-US" b="1" dirty="0"/>
              <a:t>observed score = true score + systematic error + random error.</a:t>
            </a:r>
          </a:p>
          <a:p>
            <a:pPr>
              <a:lnSpc>
                <a:spcPct val="90000"/>
              </a:lnSpc>
            </a:pPr>
            <a:r>
              <a:rPr lang="en-US" altLang="en-US" b="1" dirty="0"/>
              <a:t>true score = student true </a:t>
            </a:r>
            <a:r>
              <a:rPr lang="en-US" altLang="en-US" b="1" dirty="0" smtClean="0"/>
              <a:t>statistics </a:t>
            </a:r>
            <a:r>
              <a:rPr lang="en-US" altLang="en-US" b="1" dirty="0"/>
              <a:t>ability</a:t>
            </a:r>
          </a:p>
          <a:p>
            <a:pPr>
              <a:lnSpc>
                <a:spcPct val="90000"/>
              </a:lnSpc>
            </a:pPr>
            <a:r>
              <a:rPr lang="en-US" altLang="en-US" b="1" dirty="0"/>
              <a:t>systematic error = motivation (student thinks statistics </a:t>
            </a:r>
            <a:r>
              <a:rPr lang="en-US" altLang="en-US" b="1" dirty="0" smtClean="0"/>
              <a:t>is </a:t>
            </a:r>
            <a:r>
              <a:rPr lang="en-US" altLang="en-US" b="1" dirty="0"/>
              <a:t>not important and doodles in margins), understanding how question is written, intelligent guesses.</a:t>
            </a:r>
          </a:p>
          <a:p>
            <a:pPr>
              <a:lnSpc>
                <a:spcPct val="90000"/>
              </a:lnSpc>
            </a:pPr>
            <a:r>
              <a:rPr lang="en-US" altLang="en-US" b="1" dirty="0"/>
              <a:t>random error = loses attention, lacks sleep, not feeling well, slip of the pen.</a:t>
            </a:r>
          </a:p>
          <a:p>
            <a:pPr marL="0" indent="0">
              <a:buNone/>
            </a:pPr>
            <a:endParaRPr lang="en-AU" dirty="0"/>
          </a:p>
        </p:txBody>
      </p:sp>
    </p:spTree>
    <p:extLst>
      <p:ext uri="{BB962C8B-B14F-4D97-AF65-F5344CB8AC3E}">
        <p14:creationId xmlns:p14="http://schemas.microsoft.com/office/powerpoint/2010/main" xmlns="" val="386456525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Reliability and Validity</a:t>
            </a:r>
            <a:endParaRPr lang="en-AU" dirty="0"/>
          </a:p>
        </p:txBody>
      </p:sp>
      <p:sp>
        <p:nvSpPr>
          <p:cNvPr id="3" name="Content Placeholder 2"/>
          <p:cNvSpPr>
            <a:spLocks noGrp="1"/>
          </p:cNvSpPr>
          <p:nvPr>
            <p:ph idx="1"/>
          </p:nvPr>
        </p:nvSpPr>
        <p:spPr/>
        <p:txBody>
          <a:bodyPr/>
          <a:lstStyle/>
          <a:p>
            <a:pPr>
              <a:lnSpc>
                <a:spcPct val="80000"/>
              </a:lnSpc>
            </a:pPr>
            <a:r>
              <a:rPr lang="en-US" altLang="en-US" dirty="0"/>
              <a:t>The </a:t>
            </a:r>
            <a:r>
              <a:rPr lang="en-US" altLang="en-US" i="1" dirty="0"/>
              <a:t>reliability </a:t>
            </a:r>
            <a:r>
              <a:rPr lang="en-US" altLang="en-US" dirty="0"/>
              <a:t>of a measure is the extent to which it is free from random error. </a:t>
            </a:r>
          </a:p>
          <a:p>
            <a:pPr>
              <a:lnSpc>
                <a:spcPct val="80000"/>
              </a:lnSpc>
            </a:pPr>
            <a:r>
              <a:rPr lang="en-US" altLang="en-US" i="1" dirty="0"/>
              <a:t>Validity </a:t>
            </a:r>
            <a:r>
              <a:rPr lang="en-US" altLang="en-US" dirty="0"/>
              <a:t>is the extent to which a measure reflects only the construct of interest. </a:t>
            </a:r>
          </a:p>
          <a:p>
            <a:pPr>
              <a:lnSpc>
                <a:spcPct val="80000"/>
              </a:lnSpc>
            </a:pPr>
            <a:r>
              <a:rPr lang="en-US" altLang="en-US" dirty="0"/>
              <a:t>In order to have validity, the measure must have reliability. Only when a measure is both reliable and valid can the results it yields be used with confidence.</a:t>
            </a:r>
          </a:p>
          <a:p>
            <a:pPr>
              <a:lnSpc>
                <a:spcPct val="80000"/>
              </a:lnSpc>
            </a:pPr>
            <a:r>
              <a:rPr lang="en-US" altLang="en-US" dirty="0"/>
              <a:t>How could the </a:t>
            </a:r>
            <a:r>
              <a:rPr lang="en-US" altLang="en-US" dirty="0" smtClean="0"/>
              <a:t>statistics exam be </a:t>
            </a:r>
            <a:r>
              <a:rPr lang="en-US" altLang="en-US" dirty="0"/>
              <a:t>more reliable and valid? </a:t>
            </a:r>
          </a:p>
        </p:txBody>
      </p:sp>
    </p:spTree>
    <p:extLst>
      <p:ext uri="{BB962C8B-B14F-4D97-AF65-F5344CB8AC3E}">
        <p14:creationId xmlns:p14="http://schemas.microsoft.com/office/powerpoint/2010/main" xmlns="" val="89904824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Reliability</a:t>
            </a:r>
            <a:endParaRPr lang="en-AU" dirty="0"/>
          </a:p>
        </p:txBody>
      </p:sp>
      <p:sp>
        <p:nvSpPr>
          <p:cNvPr id="3" name="Content Placeholder 2"/>
          <p:cNvSpPr>
            <a:spLocks noGrp="1"/>
          </p:cNvSpPr>
          <p:nvPr>
            <p:ph idx="1"/>
          </p:nvPr>
        </p:nvSpPr>
        <p:spPr/>
        <p:txBody>
          <a:bodyPr/>
          <a:lstStyle/>
          <a:p>
            <a:r>
              <a:rPr lang="en-US" altLang="en-US" i="1" dirty="0"/>
              <a:t>Test-retest reliability </a:t>
            </a:r>
            <a:r>
              <a:rPr lang="en-US" altLang="en-US" dirty="0"/>
              <a:t>is an index of consistency (correlation) between scores on the same measure administered on two separate occasions. The less reliable the measure is, the lower this correlation will be.</a:t>
            </a:r>
          </a:p>
          <a:p>
            <a:r>
              <a:rPr lang="en-US" altLang="en-US" dirty="0"/>
              <a:t>Do the same </a:t>
            </a:r>
            <a:r>
              <a:rPr lang="en-US" altLang="en-US" dirty="0" smtClean="0"/>
              <a:t>Statistics exam on </a:t>
            </a:r>
            <a:r>
              <a:rPr lang="en-US" altLang="en-US" dirty="0"/>
              <a:t>2 separate times (make sure students do not remember questions). Are the results similar?  </a:t>
            </a:r>
          </a:p>
        </p:txBody>
      </p:sp>
    </p:spTree>
    <p:extLst>
      <p:ext uri="{BB962C8B-B14F-4D97-AF65-F5344CB8AC3E}">
        <p14:creationId xmlns:p14="http://schemas.microsoft.com/office/powerpoint/2010/main" xmlns="" val="133377037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Reliability and Validity</a:t>
            </a:r>
          </a:p>
        </p:txBody>
      </p:sp>
      <p:sp>
        <p:nvSpPr>
          <p:cNvPr id="3" name="Content Placeholder 2"/>
          <p:cNvSpPr>
            <a:spLocks noGrp="1"/>
          </p:cNvSpPr>
          <p:nvPr>
            <p:ph idx="1"/>
          </p:nvPr>
        </p:nvSpPr>
        <p:spPr/>
        <p:txBody>
          <a:bodyPr/>
          <a:lstStyle/>
          <a:p>
            <a:pPr>
              <a:lnSpc>
                <a:spcPct val="90000"/>
              </a:lnSpc>
            </a:pPr>
            <a:r>
              <a:rPr lang="en-US" altLang="en-US" i="1" u="sng" dirty="0"/>
              <a:t>Split-half reliability</a:t>
            </a:r>
            <a:r>
              <a:rPr lang="en-US" altLang="en-US" i="1" dirty="0"/>
              <a:t> </a:t>
            </a:r>
            <a:r>
              <a:rPr lang="en-US" altLang="en-US" dirty="0"/>
              <a:t>is calculated by splitting the measure into two halves. Separating the odd and even items or the first half from the second half can do this. </a:t>
            </a:r>
          </a:p>
          <a:p>
            <a:pPr>
              <a:lnSpc>
                <a:spcPct val="90000"/>
              </a:lnSpc>
            </a:pPr>
            <a:r>
              <a:rPr lang="en-US" altLang="en-US" dirty="0"/>
              <a:t>Half of the Students do part A and the rest part B of an exam.</a:t>
            </a:r>
          </a:p>
          <a:p>
            <a:pPr>
              <a:lnSpc>
                <a:spcPct val="90000"/>
              </a:lnSpc>
            </a:pPr>
            <a:r>
              <a:rPr lang="en-US" altLang="en-US" u="sng" dirty="0"/>
              <a:t>Face validity</a:t>
            </a:r>
            <a:r>
              <a:rPr lang="en-US" altLang="en-US" dirty="0"/>
              <a:t>: A subjective form of validity evaluated by experts who try to determine whether a measuring technique in fact measures the construct that its name suggests.</a:t>
            </a:r>
          </a:p>
          <a:p>
            <a:pPr>
              <a:lnSpc>
                <a:spcPct val="90000"/>
              </a:lnSpc>
            </a:pPr>
            <a:r>
              <a:rPr lang="en-US" altLang="en-US" dirty="0"/>
              <a:t>Does the </a:t>
            </a:r>
            <a:r>
              <a:rPr lang="en-US" altLang="en-US" dirty="0" smtClean="0"/>
              <a:t>Statistics </a:t>
            </a:r>
            <a:r>
              <a:rPr lang="en-US" altLang="en-US" dirty="0"/>
              <a:t>test measure their true </a:t>
            </a:r>
            <a:r>
              <a:rPr lang="en-US" altLang="en-US" dirty="0" smtClean="0"/>
              <a:t>Statistics </a:t>
            </a:r>
            <a:r>
              <a:rPr lang="en-US" altLang="en-US" dirty="0"/>
              <a:t>ability?</a:t>
            </a:r>
          </a:p>
        </p:txBody>
      </p:sp>
    </p:spTree>
    <p:extLst>
      <p:ext uri="{BB962C8B-B14F-4D97-AF65-F5344CB8AC3E}">
        <p14:creationId xmlns:p14="http://schemas.microsoft.com/office/powerpoint/2010/main" xmlns="" val="425747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24" y="-17463"/>
            <a:ext cx="8569523" cy="782638"/>
          </a:xfrm>
        </p:spPr>
        <p:txBody>
          <a:bodyPr/>
          <a:lstStyle/>
          <a:p>
            <a:r>
              <a:rPr lang="en-US" altLang="en-US" dirty="0">
                <a:latin typeface="Arial" charset="0"/>
                <a:cs typeface="Arial" charset="0"/>
              </a:rPr>
              <a:t>Important </a:t>
            </a:r>
            <a:r>
              <a:rPr lang="en-US" altLang="en-US" dirty="0" smtClean="0">
                <a:latin typeface="Arial" charset="0"/>
                <a:cs typeface="Arial" charset="0"/>
              </a:rPr>
              <a:t>Parts of </a:t>
            </a:r>
            <a:r>
              <a:rPr lang="en-US" altLang="en-US" dirty="0">
                <a:latin typeface="Arial" charset="0"/>
                <a:cs typeface="Arial" charset="0"/>
              </a:rPr>
              <a:t>Empirical Research</a:t>
            </a:r>
            <a:endParaRPr lang="en-AU" dirty="0"/>
          </a:p>
        </p:txBody>
      </p:sp>
      <p:sp>
        <p:nvSpPr>
          <p:cNvPr id="3" name="Content Placeholder 2"/>
          <p:cNvSpPr>
            <a:spLocks noGrp="1"/>
          </p:cNvSpPr>
          <p:nvPr>
            <p:ph idx="1"/>
          </p:nvPr>
        </p:nvSpPr>
        <p:spPr>
          <a:xfrm>
            <a:off x="107504" y="1052513"/>
            <a:ext cx="8856983" cy="5472831"/>
          </a:xfrm>
        </p:spPr>
        <p:txBody>
          <a:bodyPr/>
          <a:lstStyle/>
          <a:p>
            <a:pPr>
              <a:lnSpc>
                <a:spcPct val="90000"/>
              </a:lnSpc>
            </a:pPr>
            <a:r>
              <a:rPr lang="en-US" altLang="en-US" dirty="0">
                <a:solidFill>
                  <a:srgbClr val="002060"/>
                </a:solidFill>
                <a:latin typeface="Arial" charset="0"/>
                <a:cs typeface="Arial" charset="0"/>
              </a:rPr>
              <a:t>Variables and hypotheses</a:t>
            </a:r>
          </a:p>
          <a:p>
            <a:pPr marL="685800" lvl="1" indent="-228600">
              <a:lnSpc>
                <a:spcPct val="80000"/>
              </a:lnSpc>
            </a:pPr>
            <a:r>
              <a:rPr lang="en-US" altLang="en-US" dirty="0"/>
              <a:t>What will I take as given in the environment </a:t>
            </a:r>
            <a:r>
              <a:rPr lang="en-US" altLang="en-US" dirty="0" err="1"/>
              <a:t>ie</a:t>
            </a:r>
            <a:r>
              <a:rPr lang="en-US" altLang="en-US" dirty="0"/>
              <a:t> what is the starting point? </a:t>
            </a:r>
          </a:p>
          <a:p>
            <a:pPr marL="685800" lvl="1" indent="-228600">
              <a:lnSpc>
                <a:spcPct val="80000"/>
              </a:lnSpc>
            </a:pPr>
            <a:r>
              <a:rPr lang="en-US" altLang="en-US" dirty="0"/>
              <a:t>Which are the independent and which are the dependent variables? </a:t>
            </a:r>
          </a:p>
          <a:p>
            <a:pPr marL="685800" lvl="1" indent="-228600">
              <a:lnSpc>
                <a:spcPct val="80000"/>
              </a:lnSpc>
            </a:pPr>
            <a:r>
              <a:rPr lang="en-US" altLang="en-US" dirty="0"/>
              <a:t>Are there control variables? </a:t>
            </a:r>
          </a:p>
          <a:p>
            <a:pPr marL="685800" lvl="1" indent="-228600">
              <a:lnSpc>
                <a:spcPct val="80000"/>
              </a:lnSpc>
            </a:pPr>
            <a:r>
              <a:rPr lang="en-US" altLang="en-US" dirty="0"/>
              <a:t>Is the hypothesis specific enough to be researchable yet still meaningful? </a:t>
            </a:r>
          </a:p>
          <a:p>
            <a:pPr marL="685800" lvl="1" indent="-228600">
              <a:lnSpc>
                <a:spcPct val="80000"/>
              </a:lnSpc>
            </a:pPr>
            <a:r>
              <a:rPr lang="en-US" altLang="en-US" dirty="0"/>
              <a:t>How certain am I of the relationship(s) between variables? </a:t>
            </a:r>
          </a:p>
          <a:p>
            <a:pPr>
              <a:lnSpc>
                <a:spcPct val="90000"/>
              </a:lnSpc>
            </a:pPr>
            <a:r>
              <a:rPr lang="en-US" altLang="en-US" dirty="0" smtClean="0">
                <a:solidFill>
                  <a:srgbClr val="002060"/>
                </a:solidFill>
                <a:latin typeface="Arial" charset="0"/>
                <a:cs typeface="Arial" charset="0"/>
              </a:rPr>
              <a:t>Operational </a:t>
            </a:r>
            <a:r>
              <a:rPr lang="en-US" altLang="en-US" dirty="0">
                <a:solidFill>
                  <a:srgbClr val="002060"/>
                </a:solidFill>
                <a:latin typeface="Arial" charset="0"/>
                <a:cs typeface="Arial" charset="0"/>
              </a:rPr>
              <a:t>definitions and measurement</a:t>
            </a:r>
          </a:p>
          <a:p>
            <a:pPr marL="685800" lvl="1" indent="-228600">
              <a:lnSpc>
                <a:spcPct val="80000"/>
              </a:lnSpc>
            </a:pPr>
            <a:r>
              <a:rPr lang="en-US" altLang="en-US" sz="2200" dirty="0"/>
              <a:t>Does the problem need scoping/simplifying to make it achievable? </a:t>
            </a:r>
          </a:p>
          <a:p>
            <a:pPr marL="685800" lvl="1" indent="-228600">
              <a:lnSpc>
                <a:spcPct val="80000"/>
              </a:lnSpc>
            </a:pPr>
            <a:r>
              <a:rPr lang="en-US" altLang="en-US" sz="2200" dirty="0"/>
              <a:t>What and how will the variables be measured? </a:t>
            </a:r>
          </a:p>
          <a:p>
            <a:pPr marL="685800" lvl="1" indent="-228600">
              <a:lnSpc>
                <a:spcPct val="80000"/>
              </a:lnSpc>
            </a:pPr>
            <a:r>
              <a:rPr lang="en-US" altLang="en-US" sz="2200" dirty="0"/>
              <a:t>What degree of error in the findings is tolerable? </a:t>
            </a:r>
          </a:p>
          <a:p>
            <a:pPr marL="685800" lvl="1" indent="-228600">
              <a:lnSpc>
                <a:spcPct val="80000"/>
              </a:lnSpc>
            </a:pPr>
            <a:r>
              <a:rPr lang="en-US" altLang="en-US" sz="2200" dirty="0"/>
              <a:t>Is the approach defendable? </a:t>
            </a:r>
          </a:p>
        </p:txBody>
      </p:sp>
    </p:spTree>
    <p:extLst>
      <p:ext uri="{BB962C8B-B14F-4D97-AF65-F5344CB8AC3E}">
        <p14:creationId xmlns:p14="http://schemas.microsoft.com/office/powerpoint/2010/main" xmlns="" val="12390893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24" y="-17463"/>
            <a:ext cx="8569523" cy="782638"/>
          </a:xfrm>
        </p:spPr>
        <p:txBody>
          <a:bodyPr/>
          <a:lstStyle/>
          <a:p>
            <a:r>
              <a:rPr lang="en-US" altLang="en-US" dirty="0">
                <a:latin typeface="Arial" charset="0"/>
                <a:cs typeface="Arial" charset="0"/>
              </a:rPr>
              <a:t>Important </a:t>
            </a:r>
            <a:r>
              <a:rPr lang="en-US" altLang="en-US" dirty="0" smtClean="0">
                <a:latin typeface="Arial" charset="0"/>
                <a:cs typeface="Arial" charset="0"/>
              </a:rPr>
              <a:t>Parts of </a:t>
            </a:r>
            <a:r>
              <a:rPr lang="en-US" altLang="en-US" dirty="0">
                <a:latin typeface="Arial" charset="0"/>
                <a:cs typeface="Arial" charset="0"/>
              </a:rPr>
              <a:t>Empirical Research</a:t>
            </a:r>
            <a:endParaRPr lang="en-AU" dirty="0"/>
          </a:p>
        </p:txBody>
      </p:sp>
      <p:sp>
        <p:nvSpPr>
          <p:cNvPr id="3" name="Content Placeholder 2"/>
          <p:cNvSpPr>
            <a:spLocks noGrp="1"/>
          </p:cNvSpPr>
          <p:nvPr>
            <p:ph idx="1"/>
          </p:nvPr>
        </p:nvSpPr>
        <p:spPr>
          <a:xfrm>
            <a:off x="107504" y="1052513"/>
            <a:ext cx="8856983" cy="5472831"/>
          </a:xfrm>
        </p:spPr>
        <p:txBody>
          <a:bodyPr/>
          <a:lstStyle/>
          <a:p>
            <a:pPr>
              <a:lnSpc>
                <a:spcPct val="90000"/>
              </a:lnSpc>
            </a:pPr>
            <a:r>
              <a:rPr lang="en-US" altLang="en-US" dirty="0">
                <a:solidFill>
                  <a:srgbClr val="002060"/>
                </a:solidFill>
                <a:latin typeface="Arial" charset="0"/>
                <a:cs typeface="Arial" charset="0"/>
              </a:rPr>
              <a:t>Research design and methodology</a:t>
            </a:r>
          </a:p>
          <a:p>
            <a:pPr marL="685800" lvl="1" indent="-228600">
              <a:lnSpc>
                <a:spcPct val="80000"/>
              </a:lnSpc>
            </a:pPr>
            <a:r>
              <a:rPr lang="en-US" altLang="en-US" dirty="0" smtClean="0"/>
              <a:t>What </a:t>
            </a:r>
            <a:r>
              <a:rPr lang="en-US" altLang="en-US" dirty="0"/>
              <a:t>is my overall strategy for doing this research? </a:t>
            </a:r>
          </a:p>
          <a:p>
            <a:pPr marL="685800" lvl="1" indent="-228600">
              <a:lnSpc>
                <a:spcPct val="80000"/>
              </a:lnSpc>
            </a:pPr>
            <a:r>
              <a:rPr lang="en-US" altLang="en-US" dirty="0"/>
              <a:t>Will this design permit me to answer the research question? </a:t>
            </a:r>
          </a:p>
          <a:p>
            <a:pPr marL="685800" lvl="1" indent="-228600">
              <a:lnSpc>
                <a:spcPct val="80000"/>
              </a:lnSpc>
            </a:pPr>
            <a:r>
              <a:rPr lang="en-US" altLang="en-US" dirty="0"/>
              <a:t>What constraints will the approach place on the work? </a:t>
            </a:r>
            <a:endParaRPr lang="en-US" altLang="en-US" sz="2800" dirty="0"/>
          </a:p>
          <a:p>
            <a:pPr marL="228600" indent="-228600">
              <a:lnSpc>
                <a:spcPct val="80000"/>
              </a:lnSpc>
            </a:pPr>
            <a:r>
              <a:rPr lang="en-US" altLang="en-US" dirty="0"/>
              <a:t> </a:t>
            </a:r>
            <a:r>
              <a:rPr lang="en-US" altLang="en-US" dirty="0" smtClean="0">
                <a:solidFill>
                  <a:srgbClr val="002060"/>
                </a:solidFill>
                <a:latin typeface="Arial" charset="0"/>
                <a:cs typeface="Arial" charset="0"/>
              </a:rPr>
              <a:t>Instrumentation</a:t>
            </a:r>
            <a:r>
              <a:rPr lang="en-US" altLang="en-US" dirty="0">
                <a:solidFill>
                  <a:srgbClr val="002060"/>
                </a:solidFill>
                <a:latin typeface="Arial" charset="0"/>
                <a:cs typeface="Arial" charset="0"/>
              </a:rPr>
              <a:t>, sampling</a:t>
            </a:r>
          </a:p>
          <a:p>
            <a:pPr marL="685800" lvl="1" indent="-228600">
              <a:lnSpc>
                <a:spcPct val="80000"/>
              </a:lnSpc>
            </a:pPr>
            <a:r>
              <a:rPr lang="en-US" altLang="en-US" dirty="0"/>
              <a:t>How will I get the data I need to test my hypothesis? </a:t>
            </a:r>
          </a:p>
          <a:p>
            <a:pPr marL="685800" lvl="1" indent="-228600">
              <a:lnSpc>
                <a:spcPct val="80000"/>
              </a:lnSpc>
            </a:pPr>
            <a:r>
              <a:rPr lang="en-US" altLang="en-US" dirty="0"/>
              <a:t>What tools or devices will I use to make or record observations? </a:t>
            </a:r>
          </a:p>
          <a:p>
            <a:pPr marL="685800" lvl="1" indent="-228600">
              <a:lnSpc>
                <a:spcPct val="80000"/>
              </a:lnSpc>
            </a:pPr>
            <a:r>
              <a:rPr lang="en-US" altLang="en-US" dirty="0"/>
              <a:t>Are valid and reliable instruments available, or must I construct my own? </a:t>
            </a:r>
          </a:p>
          <a:p>
            <a:pPr marL="685800" lvl="1" indent="-228600">
              <a:lnSpc>
                <a:spcPct val="80000"/>
              </a:lnSpc>
            </a:pPr>
            <a:r>
              <a:rPr lang="en-US" altLang="en-US" dirty="0"/>
              <a:t>How will I choose the sample? </a:t>
            </a:r>
          </a:p>
          <a:p>
            <a:pPr marL="685800" lvl="1" indent="-228600">
              <a:lnSpc>
                <a:spcPct val="80000"/>
              </a:lnSpc>
            </a:pPr>
            <a:r>
              <a:rPr lang="en-US" altLang="en-US" dirty="0"/>
              <a:t>Am I interested in representativeness? </a:t>
            </a:r>
          </a:p>
          <a:p>
            <a:pPr marL="685800" lvl="1" indent="-228600">
              <a:lnSpc>
                <a:spcPct val="80000"/>
              </a:lnSpc>
            </a:pPr>
            <a:r>
              <a:rPr lang="en-US" altLang="en-US" dirty="0"/>
              <a:t>If so, of whom or what, and with what degree of accuracy or level of confidence? </a:t>
            </a:r>
          </a:p>
        </p:txBody>
      </p:sp>
    </p:spTree>
    <p:extLst>
      <p:ext uri="{BB962C8B-B14F-4D97-AF65-F5344CB8AC3E}">
        <p14:creationId xmlns:p14="http://schemas.microsoft.com/office/powerpoint/2010/main" xmlns="" val="37566457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24" y="-17463"/>
            <a:ext cx="8569523" cy="782638"/>
          </a:xfrm>
        </p:spPr>
        <p:txBody>
          <a:bodyPr/>
          <a:lstStyle/>
          <a:p>
            <a:r>
              <a:rPr lang="en-US" altLang="en-US" dirty="0">
                <a:latin typeface="Arial" charset="0"/>
                <a:cs typeface="Arial" charset="0"/>
              </a:rPr>
              <a:t>Important </a:t>
            </a:r>
            <a:r>
              <a:rPr lang="en-US" altLang="en-US" dirty="0" smtClean="0">
                <a:latin typeface="Arial" charset="0"/>
                <a:cs typeface="Arial" charset="0"/>
              </a:rPr>
              <a:t>Parts of </a:t>
            </a:r>
            <a:r>
              <a:rPr lang="en-US" altLang="en-US" dirty="0">
                <a:latin typeface="Arial" charset="0"/>
                <a:cs typeface="Arial" charset="0"/>
              </a:rPr>
              <a:t>Empirical Research</a:t>
            </a:r>
            <a:endParaRPr lang="en-AU" dirty="0"/>
          </a:p>
        </p:txBody>
      </p:sp>
      <p:sp>
        <p:nvSpPr>
          <p:cNvPr id="3" name="Content Placeholder 2"/>
          <p:cNvSpPr>
            <a:spLocks noGrp="1"/>
          </p:cNvSpPr>
          <p:nvPr>
            <p:ph idx="1"/>
          </p:nvPr>
        </p:nvSpPr>
        <p:spPr>
          <a:xfrm>
            <a:off x="107504" y="1052513"/>
            <a:ext cx="8856983" cy="5472831"/>
          </a:xfrm>
        </p:spPr>
        <p:txBody>
          <a:bodyPr/>
          <a:lstStyle/>
          <a:p>
            <a:pPr>
              <a:lnSpc>
                <a:spcPct val="90000"/>
              </a:lnSpc>
            </a:pPr>
            <a:r>
              <a:rPr lang="en-US" altLang="en-US" dirty="0">
                <a:solidFill>
                  <a:srgbClr val="002060"/>
                </a:solidFill>
                <a:latin typeface="Arial" charset="0"/>
                <a:cs typeface="Arial" charset="0"/>
              </a:rPr>
              <a:t>Data analysis</a:t>
            </a:r>
          </a:p>
          <a:p>
            <a:pPr marL="685800" lvl="1" indent="-228600">
              <a:lnSpc>
                <a:spcPct val="80000"/>
              </a:lnSpc>
            </a:pPr>
            <a:r>
              <a:rPr lang="en-US" altLang="en-US" dirty="0"/>
              <a:t>What combinations of analytical and statistical process will be applied to the data? </a:t>
            </a:r>
          </a:p>
          <a:p>
            <a:pPr marL="685800" lvl="1" indent="-228600">
              <a:lnSpc>
                <a:spcPct val="80000"/>
              </a:lnSpc>
            </a:pPr>
            <a:r>
              <a:rPr lang="en-US" altLang="en-US" dirty="0"/>
              <a:t>Which of these will allow me to accept or reject my hypotheses? </a:t>
            </a:r>
          </a:p>
          <a:p>
            <a:pPr marL="685800" lvl="1" indent="-228600">
              <a:lnSpc>
                <a:spcPct val="80000"/>
              </a:lnSpc>
            </a:pPr>
            <a:r>
              <a:rPr lang="en-US" altLang="en-US" dirty="0"/>
              <a:t>Do the findings show numerical differences, and are those differences important? </a:t>
            </a:r>
            <a:endParaRPr lang="en-US" altLang="en-US" sz="2800" dirty="0"/>
          </a:p>
          <a:p>
            <a:pPr marL="285750" indent="-228600">
              <a:lnSpc>
                <a:spcPct val="80000"/>
              </a:lnSpc>
            </a:pPr>
            <a:r>
              <a:rPr lang="en-US" altLang="en-US" dirty="0"/>
              <a:t> </a:t>
            </a:r>
            <a:r>
              <a:rPr lang="en-US" altLang="en-US" dirty="0" smtClean="0">
                <a:solidFill>
                  <a:srgbClr val="002060"/>
                </a:solidFill>
                <a:latin typeface="Arial" charset="0"/>
                <a:cs typeface="Arial" charset="0"/>
              </a:rPr>
              <a:t>Conclusions</a:t>
            </a:r>
            <a:r>
              <a:rPr lang="en-US" altLang="en-US" dirty="0">
                <a:solidFill>
                  <a:srgbClr val="002060"/>
                </a:solidFill>
                <a:latin typeface="Arial" charset="0"/>
                <a:cs typeface="Arial" charset="0"/>
              </a:rPr>
              <a:t>, interpretations, recommendations</a:t>
            </a:r>
          </a:p>
          <a:p>
            <a:pPr marL="685800" lvl="1" indent="-228600">
              <a:lnSpc>
                <a:spcPct val="80000"/>
              </a:lnSpc>
            </a:pPr>
            <a:r>
              <a:rPr lang="en-US" altLang="en-US" dirty="0"/>
              <a:t>Was my initial hypothesis supported? </a:t>
            </a:r>
          </a:p>
          <a:p>
            <a:pPr marL="685800" lvl="1" indent="-228600">
              <a:lnSpc>
                <a:spcPct val="80000"/>
              </a:lnSpc>
            </a:pPr>
            <a:r>
              <a:rPr lang="en-US" altLang="en-US" dirty="0"/>
              <a:t>What if my findings are negative? </a:t>
            </a:r>
          </a:p>
          <a:p>
            <a:pPr marL="685800" lvl="1" indent="-228600">
              <a:lnSpc>
                <a:spcPct val="80000"/>
              </a:lnSpc>
            </a:pPr>
            <a:r>
              <a:rPr lang="en-US" altLang="en-US" dirty="0"/>
              <a:t>What are the implications of my findings for the theory base, for the background assumptions, or relevant literature? </a:t>
            </a:r>
          </a:p>
          <a:p>
            <a:pPr marL="685800" lvl="1" indent="-228600">
              <a:lnSpc>
                <a:spcPct val="80000"/>
              </a:lnSpc>
            </a:pPr>
            <a:r>
              <a:rPr lang="en-US" altLang="en-US" dirty="0"/>
              <a:t>What recommendations result from the work? </a:t>
            </a:r>
          </a:p>
          <a:p>
            <a:pPr marL="685800" lvl="1" indent="-228600">
              <a:lnSpc>
                <a:spcPct val="80000"/>
              </a:lnSpc>
            </a:pPr>
            <a:r>
              <a:rPr lang="en-US" altLang="en-US" dirty="0"/>
              <a:t>What suggestions can I make for further research on this topic? </a:t>
            </a:r>
          </a:p>
        </p:txBody>
      </p:sp>
    </p:spTree>
    <p:extLst>
      <p:ext uri="{BB962C8B-B14F-4D97-AF65-F5344CB8AC3E}">
        <p14:creationId xmlns:p14="http://schemas.microsoft.com/office/powerpoint/2010/main" xmlns="" val="1932753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Sampling</a:t>
            </a:r>
            <a:endParaRPr lang="en-AU" dirty="0"/>
          </a:p>
        </p:txBody>
      </p:sp>
      <p:sp>
        <p:nvSpPr>
          <p:cNvPr id="3" name="Content Placeholder 2"/>
          <p:cNvSpPr>
            <a:spLocks noGrp="1"/>
          </p:cNvSpPr>
          <p:nvPr>
            <p:ph idx="1"/>
          </p:nvPr>
        </p:nvSpPr>
        <p:spPr/>
        <p:txBody>
          <a:bodyPr/>
          <a:lstStyle/>
          <a:p>
            <a:pPr>
              <a:lnSpc>
                <a:spcPct val="80000"/>
              </a:lnSpc>
            </a:pPr>
            <a:r>
              <a:rPr lang="en-US" altLang="en-US" dirty="0">
                <a:latin typeface="Arial" charset="0"/>
                <a:cs typeface="Arial" charset="0"/>
              </a:rPr>
              <a:t>A </a:t>
            </a:r>
            <a:r>
              <a:rPr lang="en-US" altLang="en-US" dirty="0">
                <a:solidFill>
                  <a:srgbClr val="0091DA"/>
                </a:solidFill>
                <a:latin typeface="Arial" charset="0"/>
                <a:cs typeface="Arial" charset="0"/>
              </a:rPr>
              <a:t>sample</a:t>
            </a:r>
            <a:r>
              <a:rPr lang="en-US" altLang="en-US" dirty="0">
                <a:latin typeface="Arial" charset="0"/>
                <a:cs typeface="Arial" charset="0"/>
              </a:rPr>
              <a:t> is “a smaller (but hopefully representative) collection of units from a population used to determine truths about that population” (Field, 2005)</a:t>
            </a:r>
          </a:p>
          <a:p>
            <a:pPr>
              <a:lnSpc>
                <a:spcPct val="80000"/>
              </a:lnSpc>
            </a:pPr>
            <a:r>
              <a:rPr lang="en-US" altLang="en-US" dirty="0">
                <a:latin typeface="Arial" charset="0"/>
                <a:cs typeface="Arial" charset="0"/>
              </a:rPr>
              <a:t>Why sample?</a:t>
            </a:r>
          </a:p>
          <a:p>
            <a:pPr lvl="1">
              <a:lnSpc>
                <a:spcPct val="80000"/>
              </a:lnSpc>
            </a:pPr>
            <a:r>
              <a:rPr lang="en-US" altLang="en-US" sz="2800" dirty="0">
                <a:latin typeface="Arial" charset="0"/>
                <a:cs typeface="Arial" charset="0"/>
              </a:rPr>
              <a:t>Resources (time, money) and workload</a:t>
            </a:r>
          </a:p>
          <a:p>
            <a:pPr lvl="1">
              <a:lnSpc>
                <a:spcPct val="80000"/>
              </a:lnSpc>
            </a:pPr>
            <a:r>
              <a:rPr lang="en-US" altLang="en-US" sz="2800" dirty="0">
                <a:latin typeface="Arial" charset="0"/>
                <a:cs typeface="Arial" charset="0"/>
              </a:rPr>
              <a:t>Gives results with known accuracy that can be calculated mathematically</a:t>
            </a:r>
          </a:p>
          <a:p>
            <a:pPr>
              <a:lnSpc>
                <a:spcPct val="80000"/>
              </a:lnSpc>
            </a:pPr>
            <a:r>
              <a:rPr lang="en-US" altLang="en-US" dirty="0">
                <a:latin typeface="Arial" charset="0"/>
                <a:cs typeface="Arial" charset="0"/>
              </a:rPr>
              <a:t>The </a:t>
            </a:r>
            <a:r>
              <a:rPr lang="en-US" altLang="en-US" dirty="0">
                <a:solidFill>
                  <a:srgbClr val="0091DA"/>
                </a:solidFill>
                <a:latin typeface="Arial" charset="0"/>
                <a:cs typeface="Arial" charset="0"/>
              </a:rPr>
              <a:t>sampling frame</a:t>
            </a:r>
            <a:r>
              <a:rPr lang="en-US" altLang="en-US" dirty="0">
                <a:latin typeface="Arial" charset="0"/>
                <a:cs typeface="Arial" charset="0"/>
              </a:rPr>
              <a:t> is the list from which the potential respondents are drawn </a:t>
            </a:r>
          </a:p>
          <a:p>
            <a:pPr lvl="1">
              <a:lnSpc>
                <a:spcPct val="80000"/>
              </a:lnSpc>
            </a:pPr>
            <a:r>
              <a:rPr lang="en-US" altLang="en-US" sz="2800" dirty="0">
                <a:latin typeface="Arial" charset="0"/>
                <a:cs typeface="Arial" charset="0"/>
              </a:rPr>
              <a:t>Registrar’s office</a:t>
            </a:r>
          </a:p>
          <a:p>
            <a:pPr lvl="1">
              <a:lnSpc>
                <a:spcPct val="80000"/>
              </a:lnSpc>
            </a:pPr>
            <a:r>
              <a:rPr lang="en-US" altLang="en-US" sz="2800" dirty="0">
                <a:latin typeface="Arial" charset="0"/>
                <a:cs typeface="Arial" charset="0"/>
              </a:rPr>
              <a:t>Class rosters</a:t>
            </a:r>
          </a:p>
          <a:p>
            <a:pPr lvl="1">
              <a:lnSpc>
                <a:spcPct val="80000"/>
              </a:lnSpc>
            </a:pPr>
            <a:r>
              <a:rPr lang="en-US" altLang="en-US" sz="2800" dirty="0">
                <a:latin typeface="Arial" charset="0"/>
                <a:cs typeface="Arial" charset="0"/>
              </a:rPr>
              <a:t>Must assess sampling frame </a:t>
            </a:r>
            <a:r>
              <a:rPr lang="en-US" altLang="en-US" sz="2800" dirty="0" smtClean="0">
                <a:latin typeface="Arial" charset="0"/>
                <a:cs typeface="Arial" charset="0"/>
              </a:rPr>
              <a:t>errors</a:t>
            </a:r>
            <a:endParaRPr lang="en-AU" dirty="0"/>
          </a:p>
        </p:txBody>
      </p:sp>
    </p:spTree>
    <p:extLst>
      <p:ext uri="{BB962C8B-B14F-4D97-AF65-F5344CB8AC3E}">
        <p14:creationId xmlns:p14="http://schemas.microsoft.com/office/powerpoint/2010/main" xmlns="" val="42366762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Sampling</a:t>
            </a:r>
            <a:endParaRPr lang="en-AU" dirty="0"/>
          </a:p>
        </p:txBody>
      </p:sp>
      <p:sp>
        <p:nvSpPr>
          <p:cNvPr id="3" name="Content Placeholder 2"/>
          <p:cNvSpPr>
            <a:spLocks noGrp="1"/>
          </p:cNvSpPr>
          <p:nvPr>
            <p:ph idx="1"/>
          </p:nvPr>
        </p:nvSpPr>
        <p:spPr/>
        <p:txBody>
          <a:bodyPr/>
          <a:lstStyle/>
          <a:p>
            <a:r>
              <a:rPr lang="en-US" altLang="en-US" dirty="0">
                <a:latin typeface="Arial" charset="0"/>
                <a:cs typeface="Arial" charset="0"/>
              </a:rPr>
              <a:t>What is your population of interest?</a:t>
            </a:r>
          </a:p>
          <a:p>
            <a:pPr lvl="2"/>
            <a:r>
              <a:rPr lang="en-US" altLang="en-US" sz="2800" dirty="0">
                <a:latin typeface="Arial" charset="0"/>
                <a:cs typeface="Arial" charset="0"/>
              </a:rPr>
              <a:t>To whom do you want to generalize your results?</a:t>
            </a:r>
          </a:p>
          <a:p>
            <a:pPr lvl="3"/>
            <a:r>
              <a:rPr lang="en-US" altLang="en-US" sz="2800" dirty="0">
                <a:latin typeface="Arial" charset="0"/>
                <a:cs typeface="Arial" charset="0"/>
              </a:rPr>
              <a:t>All doctors</a:t>
            </a:r>
          </a:p>
          <a:p>
            <a:pPr lvl="3"/>
            <a:r>
              <a:rPr lang="en-US" altLang="en-US" sz="2800" dirty="0">
                <a:latin typeface="Arial" charset="0"/>
                <a:cs typeface="Arial" charset="0"/>
              </a:rPr>
              <a:t>School children</a:t>
            </a:r>
          </a:p>
          <a:p>
            <a:pPr lvl="3"/>
            <a:r>
              <a:rPr lang="en-US" altLang="en-US" sz="2800" dirty="0">
                <a:latin typeface="Arial" charset="0"/>
                <a:cs typeface="Arial" charset="0"/>
              </a:rPr>
              <a:t>Indians</a:t>
            </a:r>
          </a:p>
          <a:p>
            <a:pPr lvl="3"/>
            <a:r>
              <a:rPr lang="en-US" altLang="en-US" sz="2800" dirty="0">
                <a:latin typeface="Arial" charset="0"/>
                <a:cs typeface="Arial" charset="0"/>
              </a:rPr>
              <a:t>Women aged 15-45 years</a:t>
            </a:r>
          </a:p>
          <a:p>
            <a:pPr lvl="3"/>
            <a:r>
              <a:rPr lang="en-US" altLang="en-US" sz="2800" dirty="0">
                <a:latin typeface="Arial" charset="0"/>
                <a:cs typeface="Arial" charset="0"/>
              </a:rPr>
              <a:t>Other</a:t>
            </a:r>
          </a:p>
          <a:p>
            <a:r>
              <a:rPr lang="en-US" altLang="en-US" dirty="0">
                <a:latin typeface="Arial" charset="0"/>
                <a:cs typeface="Arial" charset="0"/>
              </a:rPr>
              <a:t>Can you sample the entire population?</a:t>
            </a:r>
          </a:p>
          <a:p>
            <a:endParaRPr lang="en-AU" dirty="0"/>
          </a:p>
        </p:txBody>
      </p:sp>
    </p:spTree>
    <p:extLst>
      <p:ext uri="{BB962C8B-B14F-4D97-AF65-F5344CB8AC3E}">
        <p14:creationId xmlns:p14="http://schemas.microsoft.com/office/powerpoint/2010/main" xmlns="" val="1260415365"/>
      </p:ext>
    </p:extLst>
  </p:cSld>
  <p:clrMapOvr>
    <a:masterClrMapping/>
  </p:clrMapOvr>
</p:sld>
</file>

<file path=ppt/theme/theme1.xml><?xml version="1.0" encoding="utf-8"?>
<a:theme xmlns:a="http://schemas.openxmlformats.org/drawingml/2006/main" name="PowerPoint Lecture Template">
  <a:themeElements>
    <a:clrScheme name="HI-Lecture Template-2005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HI-Lecture Template-2005">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0000" tIns="43200" rIns="90000" bIns="4320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0000" tIns="43200" rIns="90000" bIns="4320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lnDef>
  </a:objectDefaults>
  <a:extraClrSchemeLst>
    <a:extraClrScheme>
      <a:clrScheme name="HI-Lecture Template-2005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I-Lecture Template-2005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I-Lecture Template-2005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I-Lecture Template-2005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I-Lecture Template-2005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I-Lecture Template-2005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I-Lecture Template-2005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I-Lecture Template-2005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I-Lecture Template-2005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I-Lecture Template-2005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I-Lecture Template-2005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I-Lecture Template-2005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 Lecture Template</Template>
  <TotalTime>331</TotalTime>
  <Words>3366</Words>
  <Application>Microsoft Office PowerPoint</Application>
  <PresentationFormat>On-screen Show (4:3)</PresentationFormat>
  <Paragraphs>271</Paragraphs>
  <Slides>48</Slides>
  <Notes>0</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PowerPoint Lecture Template</vt:lpstr>
      <vt:lpstr>Research Methods: Lecture 04</vt:lpstr>
      <vt:lpstr>Learning outcomes</vt:lpstr>
      <vt:lpstr>What is research?</vt:lpstr>
      <vt:lpstr>Important Parts of Empirical Research</vt:lpstr>
      <vt:lpstr>Important Parts of Empirical Research</vt:lpstr>
      <vt:lpstr>Important Parts of Empirical Research</vt:lpstr>
      <vt:lpstr>Important Parts of Empirical Research</vt:lpstr>
      <vt:lpstr>Sampling</vt:lpstr>
      <vt:lpstr>Sampling</vt:lpstr>
      <vt:lpstr>Sampling</vt:lpstr>
      <vt:lpstr>Types of Samples</vt:lpstr>
      <vt:lpstr>Types of Samples</vt:lpstr>
      <vt:lpstr>Types of Samples</vt:lpstr>
      <vt:lpstr>Process</vt:lpstr>
      <vt:lpstr>Population definition</vt:lpstr>
      <vt:lpstr>Population definition</vt:lpstr>
      <vt:lpstr>Sampling Frame</vt:lpstr>
      <vt:lpstr>Probability Sampling</vt:lpstr>
      <vt:lpstr>Probability Sampling</vt:lpstr>
      <vt:lpstr>Non-Probability Sampling</vt:lpstr>
      <vt:lpstr>Non-Probability Sampling</vt:lpstr>
      <vt:lpstr>Non-Probability Sampling</vt:lpstr>
      <vt:lpstr>Simple Random Sampling</vt:lpstr>
      <vt:lpstr>Simple Random Sampling</vt:lpstr>
      <vt:lpstr>SYSTEMATIC SAMPLING</vt:lpstr>
      <vt:lpstr>SYSTEMATIC SAMPLING</vt:lpstr>
      <vt:lpstr>Stratified sampling</vt:lpstr>
      <vt:lpstr>Stratified sampling</vt:lpstr>
      <vt:lpstr>Stratified sampling</vt:lpstr>
      <vt:lpstr>Post Stratification</vt:lpstr>
      <vt:lpstr>Oversampling</vt:lpstr>
      <vt:lpstr>Cluster Sampling</vt:lpstr>
      <vt:lpstr>Cluster Sampling</vt:lpstr>
      <vt:lpstr>Quota Sampling</vt:lpstr>
      <vt:lpstr>Quota Sampling</vt:lpstr>
      <vt:lpstr>Quota Sampling</vt:lpstr>
      <vt:lpstr>Convenience Sampling</vt:lpstr>
      <vt:lpstr>Convenience Sampling</vt:lpstr>
      <vt:lpstr>Judgmental sampling / Purposive sampling</vt:lpstr>
      <vt:lpstr>Panel Sampling</vt:lpstr>
      <vt:lpstr>Panel Sampling</vt:lpstr>
      <vt:lpstr>Terms Used in Resaerch</vt:lpstr>
      <vt:lpstr>Terms Used in Research</vt:lpstr>
      <vt:lpstr>Observed Score</vt:lpstr>
      <vt:lpstr>Example: Observed score in a statistics exam</vt:lpstr>
      <vt:lpstr>Reliability and Validity</vt:lpstr>
      <vt:lpstr>Reliability</vt:lpstr>
      <vt:lpstr>Reliability and Validity</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Quantitative Methods: Lecture 01</dc:title>
  <dc:creator>Think</dc:creator>
  <cp:lastModifiedBy>EMIE07</cp:lastModifiedBy>
  <cp:revision>36</cp:revision>
  <cp:lastPrinted>2002-12-31T10:27:27Z</cp:lastPrinted>
  <dcterms:created xsi:type="dcterms:W3CDTF">2014-03-12T22:34:18Z</dcterms:created>
  <dcterms:modified xsi:type="dcterms:W3CDTF">2014-04-25T06:16:46Z</dcterms:modified>
</cp:coreProperties>
</file>