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7" d="100"/>
          <a:sy n="87" d="100"/>
        </p:scale>
        <p:origin x="69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8E7F8-9B6B-4C81-93FA-0019F0FE0F9D}" type="datetimeFigureOut">
              <a:rPr lang="en-US" smtClean="0"/>
              <a:pPr/>
              <a:t>4/22/2014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C36F7-6432-4680-A589-C846ECE91E83}" type="slidenum">
              <a:rPr lang="en-US" smtClean="0"/>
              <a:pPr/>
              <a:t>‹#›</a:t>
            </a:fld>
            <a:endParaRPr lang="en-US"/>
          </a:p>
        </p:txBody>
      </p:sp>
    </p:spTree>
    <p:extLst>
      <p:ext uri="{BB962C8B-B14F-4D97-AF65-F5344CB8AC3E}">
        <p14:creationId xmlns:p14="http://schemas.microsoft.com/office/powerpoint/2010/main" val="920090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Staying motivated, focused,</a:t>
            </a:r>
            <a:r>
              <a:rPr lang="en-US" baseline="0" dirty="0" smtClean="0"/>
              <a:t> and determined will assist with my goal</a:t>
            </a:r>
            <a:endParaRPr lang="en-US" dirty="0"/>
          </a:p>
        </p:txBody>
      </p:sp>
      <p:sp>
        <p:nvSpPr>
          <p:cNvPr id="4" name="Slide Number Placeholder 3"/>
          <p:cNvSpPr>
            <a:spLocks noGrp="1"/>
          </p:cNvSpPr>
          <p:nvPr>
            <p:ph type="sldNum" sz="quarter" idx="10"/>
          </p:nvPr>
        </p:nvSpPr>
        <p:spPr/>
        <p:txBody>
          <a:bodyPr/>
          <a:lstStyle/>
          <a:p>
            <a:fld id="{FCAC36F7-6432-4680-A589-C846ECE91E83}" type="slidenum">
              <a:rPr lang="en-US" smtClean="0"/>
              <a:pPr/>
              <a:t>2</a:t>
            </a:fld>
            <a:endParaRPr lang="en-US"/>
          </a:p>
        </p:txBody>
      </p:sp>
    </p:spTree>
    <p:extLst>
      <p:ext uri="{BB962C8B-B14F-4D97-AF65-F5344CB8AC3E}">
        <p14:creationId xmlns:p14="http://schemas.microsoft.com/office/powerpoint/2010/main" val="389494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4/22/2014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4/22/2014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4/22/2014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4/22/2014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4/22/2014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4/22/2014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4/22/2014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4/22/2014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4/22/2014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4/22/2014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ARE MY HEROES?</a:t>
            </a:r>
            <a:br>
              <a:rPr lang="en-US" dirty="0" smtClean="0"/>
            </a:br>
            <a:endParaRPr lang="en-US" dirty="0"/>
          </a:p>
        </p:txBody>
      </p:sp>
      <p:sp>
        <p:nvSpPr>
          <p:cNvPr id="3" name="Subtitle 2"/>
          <p:cNvSpPr>
            <a:spLocks noGrp="1"/>
          </p:cNvSpPr>
          <p:nvPr>
            <p:ph type="subTitle" idx="1"/>
          </p:nvPr>
        </p:nvSpPr>
        <p:spPr/>
        <p:txBody>
          <a:bodyPr/>
          <a:lstStyle/>
          <a:p>
            <a:r>
              <a:rPr lang="en-US" dirty="0" smtClean="0"/>
              <a:t>Example provided by: Michael </a:t>
            </a:r>
            <a:r>
              <a:rPr lang="en-US" dirty="0" err="1" smtClean="0"/>
              <a:t>sahota</a:t>
            </a:r>
            <a:endParaRPr lang="en-US" dirty="0" smtClean="0"/>
          </a:p>
          <a:p>
            <a:endParaRPr lang="en-US" dirty="0"/>
          </a:p>
        </p:txBody>
      </p:sp>
    </p:spTree>
    <p:extLst>
      <p:ext uri="{BB962C8B-B14F-4D97-AF65-F5344CB8AC3E}">
        <p14:creationId xmlns:p14="http://schemas.microsoft.com/office/powerpoint/2010/main" val="316541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789" y="1339126"/>
            <a:ext cx="10112084" cy="984196"/>
          </a:xfrm>
        </p:spPr>
        <p:txBody>
          <a:bodyPr/>
          <a:lstStyle/>
          <a:p>
            <a:r>
              <a:rPr lang="en-US" sz="2800" dirty="0" smtClean="0"/>
              <a:t>At first I thought, I don’t have any heroes. But then my mind started wandering. My first hero surprised me. A lot.</a:t>
            </a:r>
            <a:endParaRPr lang="en-US" sz="2800" dirty="0"/>
          </a:p>
        </p:txBody>
      </p:sp>
      <p:sp>
        <p:nvSpPr>
          <p:cNvPr id="9" name="Chord 8"/>
          <p:cNvSpPr/>
          <p:nvPr/>
        </p:nvSpPr>
        <p:spPr>
          <a:xfrm>
            <a:off x="10576193" y="5453349"/>
            <a:ext cx="914400" cy="9144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34158" y="2276671"/>
            <a:ext cx="6761972" cy="861774"/>
          </a:xfrm>
          <a:prstGeom prst="rect">
            <a:avLst/>
          </a:prstGeom>
          <a:noFill/>
        </p:spPr>
        <p:txBody>
          <a:bodyPr wrap="square" rtlCol="0">
            <a:spAutoFit/>
          </a:bodyPr>
          <a:lstStyle/>
          <a:p>
            <a:r>
              <a:rPr lang="en-US" dirty="0" smtClean="0"/>
              <a:t/>
            </a:r>
            <a:br>
              <a:rPr lang="en-US" dirty="0" smtClean="0"/>
            </a:b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But the really interesting part is…</a:t>
            </a:r>
            <a:endParaRPr lang="en-US" sz="3200" b="1" i="1" dirty="0" smtClean="0"/>
          </a:p>
        </p:txBody>
      </p:sp>
      <p:sp>
        <p:nvSpPr>
          <p:cNvPr id="5" name="TextBox 4"/>
          <p:cNvSpPr txBox="1"/>
          <p:nvPr/>
        </p:nvSpPr>
        <p:spPr>
          <a:xfrm>
            <a:off x="690465" y="4376058"/>
            <a:ext cx="9657184" cy="1815882"/>
          </a:xfrm>
          <a:prstGeom prst="rect">
            <a:avLst/>
          </a:prstGeom>
          <a:noFill/>
        </p:spPr>
        <p:txBody>
          <a:bodyPr wrap="square" rtlCol="0">
            <a:spAutoFit/>
          </a:bodyPr>
          <a:lstStyle/>
          <a:p>
            <a:r>
              <a:rPr lang="en-US" sz="2800" dirty="0" smtClean="0"/>
              <a:t>I am sharing this exercise because it can help you discover who you really are and what is important for you. For me this short activity was profoundly insightful.</a:t>
            </a:r>
          </a:p>
          <a:p>
            <a:endParaRPr lang="en-US" sz="2800" dirty="0"/>
          </a:p>
        </p:txBody>
      </p:sp>
      <p:sp>
        <p:nvSpPr>
          <p:cNvPr id="6" name="Rectangle 5"/>
          <p:cNvSpPr/>
          <p:nvPr/>
        </p:nvSpPr>
        <p:spPr>
          <a:xfrm>
            <a:off x="1279930" y="3107293"/>
            <a:ext cx="836318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Why They Are Your Hero</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39136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085" y="2912705"/>
            <a:ext cx="10722915" cy="1981200"/>
          </a:xfrm>
        </p:spPr>
        <p:txBody>
          <a:bodyPr/>
          <a:lstStyle/>
          <a:p>
            <a:r>
              <a:rPr lang="en-US" sz="1600" dirty="0" smtClean="0"/>
              <a:t>I imagine that at this point many readers are having a hard time relating to my hero or are perhaps even begin to wonder about me as a person. I was mystified myself until I thought about </a:t>
            </a:r>
            <a:r>
              <a:rPr lang="en-US" sz="1600" i="1" dirty="0" smtClean="0"/>
              <a:t>what attributes</a:t>
            </a:r>
            <a:r>
              <a:rPr lang="en-US" sz="1600" dirty="0" smtClean="0"/>
              <a:t> of Conan make him a hero for me:</a:t>
            </a:r>
            <a:br>
              <a:rPr lang="en-US" sz="1600" dirty="0" smtClean="0"/>
            </a:br>
            <a:r>
              <a:rPr lang="en-US" sz="1600" dirty="0" smtClean="0"/>
              <a:t/>
            </a:r>
            <a:br>
              <a:rPr lang="en-US" sz="1600" dirty="0" smtClean="0"/>
            </a:br>
            <a:r>
              <a:rPr lang="en-US" sz="1600" i="1" dirty="0" smtClean="0"/>
              <a:t>Strength of mind, courage, and for doing what is right. </a:t>
            </a:r>
            <a:r>
              <a:rPr lang="en-US" sz="1600" dirty="0" smtClean="0"/>
              <a:t>Conan strictly adhered to the warrior code and would often get into all kinds of difficult situations for doing the right thing no matter what the cost. Conan spent much of his life as a wandering mercenary – I finally seems to have found a path as a consultant in the guise of an Agile Coach.</a:t>
            </a:r>
            <a:br>
              <a:rPr lang="en-US" sz="1600" dirty="0" smtClean="0"/>
            </a:br>
            <a:r>
              <a:rPr lang="en-US" sz="1600" dirty="0" smtClean="0"/>
              <a:t/>
            </a:r>
            <a:br>
              <a:rPr lang="en-US" sz="1600" dirty="0" smtClean="0"/>
            </a:br>
            <a:r>
              <a:rPr lang="en-US" sz="1600" dirty="0" smtClean="0"/>
              <a:t>At a young age, Conan was taught what was best in life: “To crush your enemies, see them driven before you and hear the lamentations of the women.” Metaphorically, I see this aligned with the Good To Great management practice of getting the right people on the bus.</a:t>
            </a:r>
            <a:endParaRPr lang="en-US" sz="1600" dirty="0"/>
          </a:p>
        </p:txBody>
      </p:sp>
      <p:pic>
        <p:nvPicPr>
          <p:cNvPr id="7" name="Picture 6" descr="Unit 8 - Conan the Barbarian.png"/>
          <p:cNvPicPr>
            <a:picLocks noChangeAspect="1"/>
          </p:cNvPicPr>
          <p:nvPr/>
        </p:nvPicPr>
        <p:blipFill>
          <a:blip r:embed="rId2"/>
          <a:stretch>
            <a:fillRect/>
          </a:stretch>
        </p:blipFill>
        <p:spPr>
          <a:xfrm>
            <a:off x="552060" y="306646"/>
            <a:ext cx="3385457" cy="2282956"/>
          </a:xfrm>
          <a:prstGeom prst="rect">
            <a:avLst/>
          </a:prstGeom>
        </p:spPr>
      </p:pic>
      <p:sp>
        <p:nvSpPr>
          <p:cNvPr id="9" name="Rectangle 8"/>
          <p:cNvSpPr/>
          <p:nvPr/>
        </p:nvSpPr>
        <p:spPr>
          <a:xfrm>
            <a:off x="4225175" y="1402708"/>
            <a:ext cx="6833922"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Conan the Barbarian</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82682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085" y="2912705"/>
            <a:ext cx="10722915" cy="1981200"/>
          </a:xfrm>
        </p:spPr>
        <p:txBody>
          <a:bodyPr/>
          <a:lstStyle/>
          <a:p>
            <a:r>
              <a:rPr lang="en-US" sz="1600" dirty="0" smtClean="0"/>
              <a:t>He is my hero for </a:t>
            </a:r>
            <a:r>
              <a:rPr lang="en-US" sz="1600" i="1" dirty="0" smtClean="0"/>
              <a:t>selflessness, courage and wisdom</a:t>
            </a:r>
            <a:r>
              <a:rPr lang="en-US" sz="1600" dirty="0" smtClean="0"/>
              <a:t>. Gandhi believed in a cause and purpose greater than himself. So do I. My mission is to make a difference in the lives of the people and companies I work with.</a:t>
            </a:r>
            <a:br>
              <a:rPr lang="en-US" sz="1600" dirty="0" smtClean="0"/>
            </a:br>
            <a:r>
              <a:rPr lang="en-US" sz="1600" dirty="0" smtClean="0"/>
              <a:t/>
            </a:r>
            <a:br>
              <a:rPr lang="en-US" sz="1600" dirty="0" smtClean="0"/>
            </a:br>
            <a:r>
              <a:rPr lang="en-US" sz="1600" dirty="0" smtClean="0"/>
              <a:t>“</a:t>
            </a:r>
            <a:r>
              <a:rPr lang="en-US" sz="1600" i="1" dirty="0" smtClean="0"/>
              <a:t>Be the change you want to see</a:t>
            </a:r>
            <a:r>
              <a:rPr lang="en-US" sz="1600" dirty="0" smtClean="0"/>
              <a:t>” is a famous statement from Gandhi and is central to how I think about myself and my work. Whether at home with my kids or working with clients, the better I am at modeling useful </a:t>
            </a:r>
            <a:r>
              <a:rPr lang="en-US" sz="1600" dirty="0" err="1" smtClean="0"/>
              <a:t>behaviours</a:t>
            </a:r>
            <a:r>
              <a:rPr lang="en-US" sz="1600" dirty="0" smtClean="0"/>
              <a:t>, the more effective I am in helping others.</a:t>
            </a:r>
            <a:br>
              <a:rPr lang="en-US" sz="1600" dirty="0" smtClean="0"/>
            </a:br>
            <a:r>
              <a:rPr lang="en-US" sz="1600" dirty="0" smtClean="0"/>
              <a:t/>
            </a:r>
            <a:br>
              <a:rPr lang="en-US" sz="1600" dirty="0" smtClean="0"/>
            </a:br>
            <a:r>
              <a:rPr lang="en-US" sz="1600" dirty="0" smtClean="0"/>
              <a:t>One consequence of this is that I am very dedicated to not only learning useful tools (communication, facilitation, etc.) but more importantly mastering my inner game and developing myself as a human being. Like Stephen Covey says, victory begins at home.</a:t>
            </a:r>
            <a:endParaRPr lang="en-US" sz="1600" dirty="0"/>
          </a:p>
        </p:txBody>
      </p:sp>
      <p:sp>
        <p:nvSpPr>
          <p:cNvPr id="9" name="Rectangle 8"/>
          <p:cNvSpPr/>
          <p:nvPr/>
        </p:nvSpPr>
        <p:spPr>
          <a:xfrm>
            <a:off x="4641158" y="1402708"/>
            <a:ext cx="6001964"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 Mahatma Gandhi</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descr="Unit 8 - Mahatma Ghandi.png"/>
          <p:cNvPicPr>
            <a:picLocks noChangeAspect="1"/>
          </p:cNvPicPr>
          <p:nvPr/>
        </p:nvPicPr>
        <p:blipFill>
          <a:blip r:embed="rId2"/>
          <a:stretch>
            <a:fillRect/>
          </a:stretch>
        </p:blipFill>
        <p:spPr>
          <a:xfrm>
            <a:off x="552059" y="315880"/>
            <a:ext cx="2993574" cy="2501209"/>
          </a:xfrm>
          <a:prstGeom prst="rect">
            <a:avLst/>
          </a:prstGeom>
        </p:spPr>
      </p:pic>
    </p:spTree>
    <p:extLst>
      <p:ext uri="{BB962C8B-B14F-4D97-AF65-F5344CB8AC3E}">
        <p14:creationId xmlns:p14="http://schemas.microsoft.com/office/powerpoint/2010/main" val="1682682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085" y="2912705"/>
            <a:ext cx="10722915" cy="1981200"/>
          </a:xfrm>
        </p:spPr>
        <p:txBody>
          <a:bodyPr/>
          <a:lstStyle/>
          <a:p>
            <a:r>
              <a:rPr lang="en-US" sz="1600" dirty="0" smtClean="0"/>
              <a:t>I’m 42 and I watched a lot of Star Trek when I was a kid.</a:t>
            </a:r>
            <a:br>
              <a:rPr lang="en-US" sz="1600" dirty="0" smtClean="0"/>
            </a:br>
            <a:r>
              <a:rPr lang="en-US" sz="1600" dirty="0" smtClean="0"/>
              <a:t/>
            </a:r>
            <a:br>
              <a:rPr lang="en-US" sz="1600" dirty="0" smtClean="0"/>
            </a:br>
            <a:r>
              <a:rPr lang="en-US" sz="1600" dirty="0" smtClean="0"/>
              <a:t>The aspects of Captain Kirk that I admire are </a:t>
            </a:r>
            <a:r>
              <a:rPr lang="en-US" sz="1600" i="1" dirty="0" smtClean="0"/>
              <a:t>leadership, ingenuity, boldness and passion</a:t>
            </a:r>
            <a:r>
              <a:rPr lang="en-US" sz="1600" dirty="0" smtClean="0"/>
              <a:t>.</a:t>
            </a:r>
            <a:br>
              <a:rPr lang="en-US" sz="1600" dirty="0" smtClean="0"/>
            </a:br>
            <a:r>
              <a:rPr lang="en-US" sz="1600" dirty="0" smtClean="0"/>
              <a:t/>
            </a:r>
            <a:br>
              <a:rPr lang="en-US" sz="1600" dirty="0" smtClean="0"/>
            </a:br>
            <a:r>
              <a:rPr lang="en-US" sz="1600" dirty="0" smtClean="0"/>
              <a:t>Leadership: Kirk pursued his objectives with a single-minded purpose. He was caring and supportive of his crew and yet could make difficult decisions in times of great need.</a:t>
            </a:r>
            <a:br>
              <a:rPr lang="en-US" sz="1600" dirty="0" smtClean="0"/>
            </a:br>
            <a:r>
              <a:rPr lang="en-US" sz="1600" dirty="0" smtClean="0"/>
              <a:t/>
            </a:r>
            <a:br>
              <a:rPr lang="en-US" sz="1600" dirty="0" smtClean="0"/>
            </a:br>
            <a:r>
              <a:rPr lang="en-US" sz="1600" dirty="0" smtClean="0"/>
              <a:t>Ingenuity: Perhaps creativity captures what I mean. With laser-like focus on a goal, there were no holds barred in how it was achieved. I get goose bumps when I think of </a:t>
            </a:r>
            <a:r>
              <a:rPr lang="en-US" sz="1600" u="sng" dirty="0" smtClean="0"/>
              <a:t>Kobayashi </a:t>
            </a:r>
            <a:r>
              <a:rPr lang="en-US" sz="1600" u="sng" dirty="0" err="1" smtClean="0"/>
              <a:t>Maru</a:t>
            </a:r>
            <a:r>
              <a:rPr lang="en-US" sz="1600" dirty="0" smtClean="0"/>
              <a:t> – a demonstration of changing the rules of the game (literally) in order to win.</a:t>
            </a:r>
            <a:br>
              <a:rPr lang="en-US" sz="1600" dirty="0" smtClean="0"/>
            </a:br>
            <a:r>
              <a:rPr lang="en-US" sz="1600" dirty="0" smtClean="0"/>
              <a:t/>
            </a:r>
            <a:br>
              <a:rPr lang="en-US" sz="1600" dirty="0" smtClean="0"/>
            </a:br>
            <a:r>
              <a:rPr lang="en-US" sz="1600" dirty="0" smtClean="0"/>
              <a:t>Passion: Kirk brought energy to any situation he was involved in. He lived life with a vim and vigor, one day at a time.</a:t>
            </a:r>
            <a:endParaRPr lang="en-US" sz="1600" dirty="0"/>
          </a:p>
        </p:txBody>
      </p:sp>
      <p:sp>
        <p:nvSpPr>
          <p:cNvPr id="9" name="Rectangle 8"/>
          <p:cNvSpPr/>
          <p:nvPr/>
        </p:nvSpPr>
        <p:spPr>
          <a:xfrm>
            <a:off x="4146631" y="1402708"/>
            <a:ext cx="6991016"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 Captain James T. Kirk</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descr="Unit 8 - Captain James T. Kirk.png"/>
          <p:cNvPicPr>
            <a:picLocks noChangeAspect="1"/>
          </p:cNvPicPr>
          <p:nvPr/>
        </p:nvPicPr>
        <p:blipFill>
          <a:blip r:embed="rId2"/>
          <a:stretch>
            <a:fillRect/>
          </a:stretch>
        </p:blipFill>
        <p:spPr>
          <a:xfrm>
            <a:off x="552061" y="294983"/>
            <a:ext cx="3394788" cy="2557258"/>
          </a:xfrm>
          <a:prstGeom prst="rect">
            <a:avLst/>
          </a:prstGeom>
        </p:spPr>
      </p:pic>
    </p:spTree>
    <p:extLst>
      <p:ext uri="{BB962C8B-B14F-4D97-AF65-F5344CB8AC3E}">
        <p14:creationId xmlns:p14="http://schemas.microsoft.com/office/powerpoint/2010/main" val="1682682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085" y="2912705"/>
            <a:ext cx="10722915" cy="1981200"/>
          </a:xfrm>
        </p:spPr>
        <p:txBody>
          <a:bodyPr/>
          <a:lstStyle/>
          <a:p>
            <a:r>
              <a:rPr lang="en-US" sz="1600" dirty="0" smtClean="0"/>
              <a:t>I was startled and perhaps even alarmed to find my dad on my list of heroes since I am still working through the usual stuff that goes on in families.</a:t>
            </a:r>
            <a:br>
              <a:rPr lang="en-US" sz="1600" dirty="0" smtClean="0"/>
            </a:br>
            <a:r>
              <a:rPr lang="en-US" sz="1600" dirty="0" smtClean="0"/>
              <a:t/>
            </a:r>
            <a:br>
              <a:rPr lang="en-US" sz="1600" dirty="0" smtClean="0"/>
            </a:br>
            <a:r>
              <a:rPr lang="en-US" sz="1600" dirty="0" smtClean="0"/>
              <a:t>When I started to think about what I admired in him, I realized I admire him for </a:t>
            </a:r>
            <a:r>
              <a:rPr lang="en-US" sz="1600" i="1" dirty="0" smtClean="0"/>
              <a:t>doing the right thing</a:t>
            </a:r>
            <a:r>
              <a:rPr lang="en-US" sz="1600" dirty="0" smtClean="0"/>
              <a:t> and having a </a:t>
            </a:r>
            <a:r>
              <a:rPr lang="en-US" sz="1600" i="1" dirty="0" smtClean="0"/>
              <a:t>strong code of ethics</a:t>
            </a:r>
            <a:r>
              <a:rPr lang="en-US" sz="1600" dirty="0" smtClean="0"/>
              <a:t>.</a:t>
            </a:r>
            <a:br>
              <a:rPr lang="en-US" sz="1600" dirty="0" smtClean="0"/>
            </a:br>
            <a:r>
              <a:rPr lang="en-US" sz="1600" dirty="0" smtClean="0"/>
              <a:t/>
            </a:r>
            <a:br>
              <a:rPr lang="en-US" sz="1600" dirty="0" smtClean="0"/>
            </a:br>
            <a:r>
              <a:rPr lang="en-US" sz="1600" dirty="0" smtClean="0"/>
              <a:t>My dad has a strong sense of ethics that would often put him controversial situations with those less concerned. One simple example: I remember as a kid when we visited his office and would use the photocopier (when prepping to play one of a myriad of games) he would have us keep track of the number of copies and pay the cost into petty cash. I still think about this today – when I am at a client site and use a printer, I make sure to offset the cost.</a:t>
            </a:r>
            <a:br>
              <a:rPr lang="en-US" sz="1600" dirty="0" smtClean="0"/>
            </a:br>
            <a:r>
              <a:rPr lang="en-US" sz="1600" dirty="0" smtClean="0"/>
              <a:t/>
            </a:r>
            <a:br>
              <a:rPr lang="en-US" sz="1600" dirty="0" smtClean="0"/>
            </a:br>
            <a:r>
              <a:rPr lang="en-US" sz="1600" dirty="0" smtClean="0"/>
              <a:t>Sacrifice. When if came to doing the right thing, my dad was prepared to make whatever sacrifices were needed. He put his job and career on the line to fight for what he thought was best for Ryerson University (where he worked) and his coworkers.</a:t>
            </a:r>
            <a:br>
              <a:rPr lang="en-US" sz="1600" dirty="0" smtClean="0"/>
            </a:br>
            <a:endParaRPr lang="en-US" sz="1600" dirty="0"/>
          </a:p>
        </p:txBody>
      </p:sp>
      <p:sp>
        <p:nvSpPr>
          <p:cNvPr id="9" name="Rectangle 8"/>
          <p:cNvSpPr/>
          <p:nvPr/>
        </p:nvSpPr>
        <p:spPr>
          <a:xfrm>
            <a:off x="5029885" y="1402708"/>
            <a:ext cx="5224508"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 </a:t>
            </a:r>
            <a:r>
              <a:rPr lang="en-US" sz="4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Sarwan</a:t>
            </a: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Sahota</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descr="Unit 8 - Sarwan Sahota.png"/>
          <p:cNvPicPr>
            <a:picLocks noChangeAspect="1"/>
          </p:cNvPicPr>
          <p:nvPr/>
        </p:nvPicPr>
        <p:blipFill>
          <a:blip r:embed="rId2"/>
          <a:stretch>
            <a:fillRect/>
          </a:stretch>
        </p:blipFill>
        <p:spPr>
          <a:xfrm>
            <a:off x="542730" y="312187"/>
            <a:ext cx="2685662" cy="2579649"/>
          </a:xfrm>
          <a:prstGeom prst="rect">
            <a:avLst/>
          </a:prstGeom>
        </p:spPr>
      </p:pic>
    </p:spTree>
    <p:extLst>
      <p:ext uri="{BB962C8B-B14F-4D97-AF65-F5344CB8AC3E}">
        <p14:creationId xmlns:p14="http://schemas.microsoft.com/office/powerpoint/2010/main" val="1682682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755" y="2362198"/>
            <a:ext cx="10722915" cy="1981200"/>
          </a:xfrm>
        </p:spPr>
        <p:txBody>
          <a:bodyPr/>
          <a:lstStyle/>
          <a:p>
            <a:r>
              <a:rPr lang="en-US" sz="1600" dirty="0" smtClean="0"/>
              <a:t>When I look at my heroes, I see they have a lot in common that define how I see myself and what I value. Heroes are what drive our behavior.</a:t>
            </a:r>
            <a:br>
              <a:rPr lang="en-US" sz="1600" dirty="0" smtClean="0"/>
            </a:br>
            <a:r>
              <a:rPr lang="en-US" sz="1600" dirty="0" smtClean="0"/>
              <a:t/>
            </a:r>
            <a:br>
              <a:rPr lang="en-US" sz="1600" dirty="0" smtClean="0"/>
            </a:br>
            <a:r>
              <a:rPr lang="en-US" sz="1600" b="1" i="1" dirty="0" smtClean="0"/>
              <a:t>Do the right thing regardless of personal cost</a:t>
            </a:r>
            <a:r>
              <a:rPr lang="en-US" sz="1600" b="1" dirty="0" smtClean="0"/>
              <a:t>. </a:t>
            </a:r>
            <a:r>
              <a:rPr lang="en-US" sz="1600" dirty="0" smtClean="0"/>
              <a:t>This is what defines me. It is a chilling and profound insight. </a:t>
            </a:r>
            <a:br>
              <a:rPr lang="en-US" sz="1600" dirty="0" smtClean="0"/>
            </a:br>
            <a:r>
              <a:rPr lang="en-US" sz="1600" dirty="0" smtClean="0"/>
              <a:t/>
            </a:r>
            <a:br>
              <a:rPr lang="en-US" sz="1600" dirty="0" smtClean="0"/>
            </a:br>
            <a:r>
              <a:rPr lang="en-US" sz="1600" dirty="0" smtClean="0"/>
              <a:t>The scary part is that it explains why I have </a:t>
            </a:r>
            <a:r>
              <a:rPr lang="en-US" sz="1600" i="1" dirty="0" smtClean="0"/>
              <a:t>cared more than others</a:t>
            </a:r>
            <a:r>
              <a:rPr lang="en-US" sz="1600" dirty="0" smtClean="0"/>
              <a:t> around me for doing what is best for the people, for the team, for the company. It explains why I have swum so hard against the current to the point of rupturing relations and employment. And my own personal cost has been high.</a:t>
            </a:r>
            <a:br>
              <a:rPr lang="en-US" sz="1600" dirty="0" smtClean="0"/>
            </a:br>
            <a:r>
              <a:rPr lang="en-US" sz="1600" b="1" i="1" dirty="0" smtClean="0"/>
              <a:t> </a:t>
            </a:r>
            <a:br>
              <a:rPr lang="en-US" sz="1600" b="1" i="1" dirty="0" smtClean="0"/>
            </a:br>
            <a:r>
              <a:rPr lang="en-US" sz="1600" b="1" i="1" dirty="0" smtClean="0"/>
              <a:t>About the Author</a:t>
            </a:r>
            <a:r>
              <a:rPr lang="en-US" sz="1600" dirty="0" smtClean="0"/>
              <a:t/>
            </a:r>
            <a:br>
              <a:rPr lang="en-US" sz="1600" dirty="0" smtClean="0"/>
            </a:br>
            <a:r>
              <a:rPr lang="en-US" sz="1600" dirty="0" smtClean="0"/>
              <a:t>Michael Sahota is a Consultant, Trainer, and Certified Scrum Coach in Toronto, Michael works with businesses to accelerate delivery of value and help organizations transform to workplaces of joy and meaning.</a:t>
            </a:r>
            <a:br>
              <a:rPr lang="en-US" sz="1600" dirty="0" smtClean="0"/>
            </a:br>
            <a:r>
              <a:rPr lang="en-US" sz="1600" dirty="0" smtClean="0"/>
              <a:t/>
            </a:r>
            <a:br>
              <a:rPr lang="en-US" sz="1600" dirty="0" smtClean="0"/>
            </a:br>
            <a:r>
              <a:rPr lang="en-US" sz="1600" b="1" dirty="0" smtClean="0"/>
              <a:t>So Who are your Heroes?</a:t>
            </a:r>
            <a:r>
              <a:rPr lang="en-US" sz="1600" dirty="0" smtClean="0"/>
              <a:t/>
            </a:r>
            <a:br>
              <a:rPr lang="en-US" sz="1600" dirty="0" smtClean="0"/>
            </a:br>
            <a:r>
              <a:rPr lang="en-US" sz="1600" dirty="0" smtClean="0"/>
              <a:t>I encourage you to take some time to courageously delve into some self-discovery and complete this short exercise.  Share your insights with the rest of the class here, as I have shared mine with you.</a:t>
            </a:r>
            <a:endParaRPr lang="en-US" sz="1600" dirty="0"/>
          </a:p>
        </p:txBody>
      </p:sp>
      <p:sp>
        <p:nvSpPr>
          <p:cNvPr id="9" name="Rectangle 8"/>
          <p:cNvSpPr/>
          <p:nvPr/>
        </p:nvSpPr>
        <p:spPr>
          <a:xfrm>
            <a:off x="2864340" y="1384047"/>
            <a:ext cx="8715849"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Deep Insights: What Defines Me</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descr="Unit 8 - Michael Sahota.jpg"/>
          <p:cNvPicPr>
            <a:picLocks noChangeAspect="1"/>
          </p:cNvPicPr>
          <p:nvPr/>
        </p:nvPicPr>
        <p:blipFill>
          <a:blip r:embed="rId2"/>
          <a:stretch>
            <a:fillRect/>
          </a:stretch>
        </p:blipFill>
        <p:spPr>
          <a:xfrm>
            <a:off x="543119" y="311409"/>
            <a:ext cx="1943100" cy="1943100"/>
          </a:xfrm>
          <a:prstGeom prst="rect">
            <a:avLst/>
          </a:prstGeom>
        </p:spPr>
      </p:pic>
    </p:spTree>
    <p:extLst>
      <p:ext uri="{BB962C8B-B14F-4D97-AF65-F5344CB8AC3E}">
        <p14:creationId xmlns:p14="http://schemas.microsoft.com/office/powerpoint/2010/main" val="1682682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62</TotalTime>
  <Words>285</Words>
  <Application>Microsoft Office PowerPoint</Application>
  <PresentationFormat>Widescreen</PresentationFormat>
  <Paragraphs>18</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Ion</vt:lpstr>
      <vt:lpstr>WHO ARE MY HEROES? </vt:lpstr>
      <vt:lpstr>At first I thought, I don’t have any heroes. But then my mind started wandering. My first hero surprised me. A lot.</vt:lpstr>
      <vt:lpstr>I imagine that at this point many readers are having a hard time relating to my hero or are perhaps even begin to wonder about me as a person. I was mystified myself until I thought about what attributes of Conan make him a hero for me:  Strength of mind, courage, and for doing what is right. Conan strictly adhered to the warrior code and would often get into all kinds of difficult situations for doing the right thing no matter what the cost. Conan spent much of his life as a wandering mercenary – I finally seems to have found a path as a consultant in the guise of an Agile Coach.  At a young age, Conan was taught what was best in life: “To crush your enemies, see them driven before you and hear the lamentations of the women.” Metaphorically, I see this aligned with the Good To Great management practice of getting the right people on the bus.</vt:lpstr>
      <vt:lpstr>He is my hero for selflessness, courage and wisdom. Gandhi believed in a cause and purpose greater than himself. So do I. My mission is to make a difference in the lives of the people and companies I work with.  “Be the change you want to see” is a famous statement from Gandhi and is central to how I think about myself and my work. Whether at home with my kids or working with clients, the better I am at modeling useful behaviours, the more effective I am in helping others.  One consequence of this is that I am very dedicated to not only learning useful tools (communication, facilitation, etc.) but more importantly mastering my inner game and developing myself as a human being. Like Stephen Covey says, victory begins at home.</vt:lpstr>
      <vt:lpstr>I’m 42 and I watched a lot of Star Trek when I was a kid.  The aspects of Captain Kirk that I admire are leadership, ingenuity, boldness and passion.  Leadership: Kirk pursued his objectives with a single-minded purpose. He was caring and supportive of his crew and yet could make difficult decisions in times of great need.  Ingenuity: Perhaps creativity captures what I mean. With laser-like focus on a goal, there were no holds barred in how it was achieved. I get goose bumps when I think of Kobayashi Maru – a demonstration of changing the rules of the game (literally) in order to win.  Passion: Kirk brought energy to any situation he was involved in. He lived life with a vim and vigor, one day at a time.</vt:lpstr>
      <vt:lpstr>I was startled and perhaps even alarmed to find my dad on my list of heroes since I am still working through the usual stuff that goes on in families.  When I started to think about what I admired in him, I realized I admire him for doing the right thing and having a strong code of ethics.  My dad has a strong sense of ethics that would often put him controversial situations with those less concerned. One simple example: I remember as a kid when we visited his office and would use the photocopier (when prepping to play one of a myriad of games) he would have us keep track of the number of copies and pay the cost into petty cash. I still think about this today – when I am at a client site and use a printer, I make sure to offset the cost.  Sacrifice. When if came to doing the right thing, my dad was prepared to make whatever sacrifices were needed. He put his job and career on the line to fight for what he thought was best for Ryerson University (where he worked) and his coworkers. </vt:lpstr>
      <vt:lpstr>When I look at my heroes, I see they have a lot in common that define how I see myself and what I value. Heroes are what drive our behavior.  Do the right thing regardless of personal cost. This is what defines me. It is a chilling and profound insight.   The scary part is that it explains why I have cared more than others around me for doing what is best for the people, for the team, for the company. It explains why I have swum so hard against the current to the point of rupturing relations and employment. And my own personal cost has been high.   About the Author Michael Sahota is a Consultant, Trainer, and Certified Scrum Coach in Toronto, Michael works with businesses to accelerate delivery of value and help organizations transform to workplaces of joy and meaning.  So Who are your Heroes? I encourage you to take some time to courageously delve into some self-discovery and complete this short exercise.  Share your insights with the rest of the class here, as I have shared mine with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dc:title>
  <dc:creator>the Mcclinton</dc:creator>
  <cp:lastModifiedBy>Microsoft account</cp:lastModifiedBy>
  <cp:revision>10</cp:revision>
  <dcterms:created xsi:type="dcterms:W3CDTF">2013-03-25T04:23:32Z</dcterms:created>
  <dcterms:modified xsi:type="dcterms:W3CDTF">2014-04-23T02:51:02Z</dcterms:modified>
</cp:coreProperties>
</file>