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AF69C-7A7F-4BFF-846B-C4575C3301C5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A8BD0-7315-4F4C-B485-77687488CA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8519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AF69C-7A7F-4BFF-846B-C4575C3301C5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A8BD0-7315-4F4C-B485-77687488CA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8294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AF69C-7A7F-4BFF-846B-C4575C3301C5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A8BD0-7315-4F4C-B485-77687488CA3D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814080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AF69C-7A7F-4BFF-846B-C4575C3301C5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A8BD0-7315-4F4C-B485-77687488CA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6847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AF69C-7A7F-4BFF-846B-C4575C3301C5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A8BD0-7315-4F4C-B485-77687488CA3D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145811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AF69C-7A7F-4BFF-846B-C4575C3301C5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A8BD0-7315-4F4C-B485-77687488CA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0256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AF69C-7A7F-4BFF-846B-C4575C3301C5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A8BD0-7315-4F4C-B485-77687488CA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7431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AF69C-7A7F-4BFF-846B-C4575C3301C5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A8BD0-7315-4F4C-B485-77687488CA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4276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AF69C-7A7F-4BFF-846B-C4575C3301C5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A8BD0-7315-4F4C-B485-77687488CA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7577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AF69C-7A7F-4BFF-846B-C4575C3301C5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A8BD0-7315-4F4C-B485-77687488CA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9107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AF69C-7A7F-4BFF-846B-C4575C3301C5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A8BD0-7315-4F4C-B485-77687488CA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496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AF69C-7A7F-4BFF-846B-C4575C3301C5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A8BD0-7315-4F4C-B485-77687488CA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1777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AF69C-7A7F-4BFF-846B-C4575C3301C5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A8BD0-7315-4F4C-B485-77687488CA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9446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AF69C-7A7F-4BFF-846B-C4575C3301C5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A8BD0-7315-4F4C-B485-77687488CA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9129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AF69C-7A7F-4BFF-846B-C4575C3301C5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A8BD0-7315-4F4C-B485-77687488CA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1345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AF69C-7A7F-4BFF-846B-C4575C3301C5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A8BD0-7315-4F4C-B485-77687488CA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3896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5AF69C-7A7F-4BFF-846B-C4575C3301C5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5EA8BD0-7315-4F4C-B485-77687488CA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88461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8" r:id="rId1"/>
    <p:sldLayoutId id="2147483829" r:id="rId2"/>
    <p:sldLayoutId id="2147483830" r:id="rId3"/>
    <p:sldLayoutId id="2147483831" r:id="rId4"/>
    <p:sldLayoutId id="2147483832" r:id="rId5"/>
    <p:sldLayoutId id="2147483833" r:id="rId6"/>
    <p:sldLayoutId id="2147483834" r:id="rId7"/>
    <p:sldLayoutId id="2147483835" r:id="rId8"/>
    <p:sldLayoutId id="2147483836" r:id="rId9"/>
    <p:sldLayoutId id="2147483837" r:id="rId10"/>
    <p:sldLayoutId id="2147483838" r:id="rId11"/>
    <p:sldLayoutId id="2147483839" r:id="rId12"/>
    <p:sldLayoutId id="2147483840" r:id="rId13"/>
    <p:sldLayoutId id="2147483841" r:id="rId14"/>
    <p:sldLayoutId id="2147483842" r:id="rId15"/>
    <p:sldLayoutId id="214748384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Sustainable passive solar housing in Himalayas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25000" lnSpcReduction="20000"/>
          </a:bodyPr>
          <a:lstStyle/>
          <a:p>
            <a:endParaRPr lang="en-US" dirty="0" smtClean="0"/>
          </a:p>
          <a:p>
            <a:r>
              <a:rPr lang="en-US" sz="9600" u="sng" dirty="0" smtClean="0"/>
              <a:t>Submitted By</a:t>
            </a:r>
            <a:r>
              <a:rPr lang="en-US" sz="9600" dirty="0" smtClean="0"/>
              <a:t>: Preethi Uppin</a:t>
            </a:r>
          </a:p>
          <a:p>
            <a:r>
              <a:rPr lang="en-US" sz="9600" dirty="0" smtClean="0"/>
              <a:t>Maninder Singh </a:t>
            </a:r>
            <a:r>
              <a:rPr lang="en-US" sz="9600" dirty="0" smtClean="0"/>
              <a:t>Hunjan</a:t>
            </a:r>
            <a:endParaRPr lang="en-US" sz="9600" dirty="0" smtClean="0"/>
          </a:p>
          <a:p>
            <a:r>
              <a:rPr lang="en-US" sz="9600" dirty="0" smtClean="0"/>
              <a:t>Nadeem Ahmad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1881340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0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5" presetClass="emph" presetSubtype="0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15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air-lock lobby at the main entrance to reduce heat </a:t>
            </a:r>
            <a:r>
              <a:rPr lang="en-US" dirty="0" smtClean="0"/>
              <a:t>losses</a:t>
            </a:r>
          </a:p>
          <a:p>
            <a:r>
              <a:rPr lang="en-US" dirty="0" smtClean="0"/>
              <a:t>external </a:t>
            </a:r>
            <a:r>
              <a:rPr lang="en-US" dirty="0"/>
              <a:t>walls (north, south, west) are </a:t>
            </a:r>
            <a:r>
              <a:rPr lang="en-US" dirty="0" smtClean="0"/>
              <a:t>9-in.thick </a:t>
            </a:r>
            <a:r>
              <a:rPr lang="en-US" dirty="0"/>
              <a:t>brick </a:t>
            </a:r>
            <a:r>
              <a:rPr lang="en-US" dirty="0" smtClean="0"/>
              <a:t>walls</a:t>
            </a:r>
          </a:p>
          <a:p>
            <a:r>
              <a:rPr lang="en-US" dirty="0" smtClean="0"/>
              <a:t>eastern </a:t>
            </a:r>
            <a:r>
              <a:rPr lang="en-US" dirty="0"/>
              <a:t>wall is 18-in.-thick brick wall as it adjoins </a:t>
            </a:r>
            <a:endParaRPr lang="en-US" dirty="0" smtClean="0"/>
          </a:p>
          <a:p>
            <a:r>
              <a:rPr lang="en-US" dirty="0" smtClean="0"/>
              <a:t>another </a:t>
            </a:r>
            <a:r>
              <a:rPr lang="en-US" dirty="0"/>
              <a:t>solar passive State Bank of Patiala </a:t>
            </a:r>
            <a:r>
              <a:rPr lang="en-US" dirty="0" smtClean="0"/>
              <a:t>building</a:t>
            </a:r>
          </a:p>
          <a:p>
            <a:r>
              <a:rPr lang="en-US" dirty="0" smtClean="0"/>
              <a:t>two </a:t>
            </a:r>
            <a:r>
              <a:rPr lang="en-US" dirty="0"/>
              <a:t>sunspaces, each of size 1.8 m2, are provided on the south face on the first and second </a:t>
            </a:r>
            <a:r>
              <a:rPr lang="en-US" dirty="0" smtClean="0"/>
              <a:t>floors</a:t>
            </a:r>
          </a:p>
          <a:p>
            <a:r>
              <a:rPr lang="en-US" dirty="0" smtClean="0"/>
              <a:t>a </a:t>
            </a:r>
            <a:r>
              <a:rPr lang="en-US" dirty="0"/>
              <a:t>36-m2 heat collecting solar wall on southern face;</a:t>
            </a:r>
          </a:p>
        </p:txBody>
      </p:sp>
    </p:spTree>
    <p:extLst>
      <p:ext uri="{BB962C8B-B14F-4D97-AF65-F5344CB8AC3E}">
        <p14:creationId xmlns:p14="http://schemas.microsoft.com/office/powerpoint/2010/main" val="3895805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roof-top solar air heating system with a 45-kW electric backup heating </a:t>
            </a:r>
            <a:r>
              <a:rPr lang="en-US" dirty="0" smtClean="0"/>
              <a:t>system</a:t>
            </a:r>
          </a:p>
          <a:p>
            <a:r>
              <a:rPr lang="en-US" dirty="0" smtClean="0"/>
              <a:t>double-glazed </a:t>
            </a:r>
            <a:r>
              <a:rPr lang="en-US" dirty="0"/>
              <a:t>sealed windows with wooden frame shutters on west and north </a:t>
            </a:r>
            <a:r>
              <a:rPr lang="en-US" dirty="0" smtClean="0"/>
              <a:t>sides</a:t>
            </a:r>
          </a:p>
          <a:p>
            <a:r>
              <a:rPr lang="en-US" dirty="0" smtClean="0"/>
              <a:t>buffer </a:t>
            </a:r>
            <a:r>
              <a:rPr lang="en-US" dirty="0"/>
              <a:t>zone has been created on the north face of building to reduce heat </a:t>
            </a:r>
            <a:r>
              <a:rPr lang="en-US" dirty="0" smtClean="0"/>
              <a:t>losses</a:t>
            </a:r>
          </a:p>
          <a:p>
            <a:r>
              <a:rPr lang="en-US" dirty="0" smtClean="0"/>
              <a:t>west </a:t>
            </a:r>
            <a:r>
              <a:rPr lang="en-US" dirty="0"/>
              <a:t>wall of the officer rooms are insulated with wooden panels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exposed roof is thermally insulated by 50-mm-thick resin-bonded mineral wool</a:t>
            </a:r>
          </a:p>
        </p:txBody>
      </p:sp>
    </p:spTree>
    <p:extLst>
      <p:ext uri="{BB962C8B-B14F-4D97-AF65-F5344CB8AC3E}">
        <p14:creationId xmlns:p14="http://schemas.microsoft.com/office/powerpoint/2010/main" val="204898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Monitoring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order to see the efficiency of the solar passive features the monitoring of the H.P. Co-operative Bank solar building at Shimla was done during the period 1998–2001.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temperature variation in all the rooms and ambient temperature were recorded using digital temperature sensors.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average outside temperature recorded was 5.5 °C and the average inside temperature was recorded as 18.8 °C</a:t>
            </a:r>
          </a:p>
        </p:txBody>
      </p:sp>
    </p:spTree>
    <p:extLst>
      <p:ext uri="{BB962C8B-B14F-4D97-AF65-F5344CB8AC3E}">
        <p14:creationId xmlns:p14="http://schemas.microsoft.com/office/powerpoint/2010/main" val="2501722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Monitoring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monitoring shows that the infiltration losses from buffer zone can be reduced further by insulating it properly.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air-lock lobby at the main entrance is kept open by the bank authorities for the convenience of customers resulting in heat losses.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air leakage from solar heat collecting wall was also noticed during the monitoring of the building which can be reduced.</a:t>
            </a:r>
          </a:p>
        </p:txBody>
      </p:sp>
    </p:spTree>
    <p:extLst>
      <p:ext uri="{BB962C8B-B14F-4D97-AF65-F5344CB8AC3E}">
        <p14:creationId xmlns:p14="http://schemas.microsoft.com/office/powerpoint/2010/main" val="1955968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</a:t>
            </a:r>
            <a:r>
              <a:rPr lang="en-US" dirty="0"/>
              <a:t>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Based on the success of introducing passive solar technology in the State of Himachal Pradesh, a similar strategy can be adopted for propagation of solar buildings in high altitude regions of India and other countries with cold climatic conditions</a:t>
            </a:r>
            <a:r>
              <a:rPr lang="en-US" dirty="0" smtClean="0"/>
              <a:t>.</a:t>
            </a:r>
          </a:p>
          <a:p>
            <a:r>
              <a:rPr lang="en-US" dirty="0" smtClean="0"/>
              <a:t>As </a:t>
            </a:r>
            <a:r>
              <a:rPr lang="en-US" dirty="0"/>
              <a:t>a result of the project, people have the benefit of a warmer and healthier indoor environment and they are able to earn more money in the winter months. </a:t>
            </a:r>
            <a:endParaRPr lang="en-US" dirty="0" smtClean="0"/>
          </a:p>
          <a:p>
            <a:r>
              <a:rPr lang="en-US" smtClean="0"/>
              <a:t>Costs </a:t>
            </a:r>
            <a:r>
              <a:rPr lang="en-US" dirty="0"/>
              <a:t>of heating the rooms are significantly reduced and people are better off financially with their improved incomes</a:t>
            </a:r>
            <a:r>
              <a:rPr lang="en-US"/>
              <a:t>. </a:t>
            </a:r>
            <a:endParaRPr lang="en-US" smtClean="0"/>
          </a:p>
          <a:p>
            <a:r>
              <a:rPr lang="en-US" smtClean="0"/>
              <a:t>There </a:t>
            </a:r>
            <a:r>
              <a:rPr lang="en-US" dirty="0"/>
              <a:t>is a broader awareness of environmental issues due to the large media campaigns on both energy efficiency and climate change</a:t>
            </a:r>
          </a:p>
        </p:txBody>
      </p:sp>
    </p:spTree>
    <p:extLst>
      <p:ext uri="{BB962C8B-B14F-4D97-AF65-F5344CB8AC3E}">
        <p14:creationId xmlns:p14="http://schemas.microsoft.com/office/powerpoint/2010/main" val="283442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br>
              <a:rPr lang="en-US" dirty="0" smtClean="0"/>
            </a:br>
            <a:r>
              <a:rPr lang="en-US" sz="2800" dirty="0" smtClean="0"/>
              <a:t>What is passive solar housing ?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Passive Solar architecture aims at harnessing region’s natural solar energy sources</a:t>
            </a:r>
            <a:r>
              <a:rPr lang="en-US" dirty="0" smtClean="0"/>
              <a:t>.</a:t>
            </a:r>
          </a:p>
          <a:p>
            <a:r>
              <a:rPr lang="en-US" dirty="0" smtClean="0"/>
              <a:t>It </a:t>
            </a:r>
            <a:r>
              <a:rPr lang="en-US" dirty="0"/>
              <a:t>uses the solar radiation in winters to heat up the interiors of the house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/>
              <a:t>In this approach, the house itself or some element of it takes advantage of natural energy characteristics in materials and air created by exposure to the sun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 </a:t>
            </a:r>
            <a:r>
              <a:rPr lang="en-US" dirty="0"/>
              <a:t>house collect solar radiation during the day, absorb the heat and enables the rooms to remain warm both during day and night.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0218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23415"/>
          </a:xfrm>
        </p:spPr>
        <p:txBody>
          <a:bodyPr/>
          <a:lstStyle/>
          <a:p>
            <a:r>
              <a:rPr lang="en-US" dirty="0" smtClean="0"/>
              <a:t>About the Himalayas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746913"/>
            <a:ext cx="8180063" cy="4294449"/>
          </a:xfrm>
        </p:spPr>
        <p:txBody>
          <a:bodyPr/>
          <a:lstStyle/>
          <a:p>
            <a:r>
              <a:rPr lang="en-US" dirty="0"/>
              <a:t>The cold desert of the western Indian Himalayas is located at 3500 meters above sea level in Ladakh, Jammu &amp; Kashmir and Himachal Pradesh states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These </a:t>
            </a:r>
            <a:r>
              <a:rPr lang="en-US" dirty="0"/>
              <a:t>regions experience severe environmental conditions such as the temperature falls below -20 C, scarcity of biomass, low rainfall and roads being closed for six months of the year. </a:t>
            </a:r>
            <a:endParaRPr lang="en-US" dirty="0" smtClean="0"/>
          </a:p>
          <a:p>
            <a:r>
              <a:rPr lang="en-US" dirty="0" smtClean="0"/>
              <a:t>Women </a:t>
            </a:r>
            <a:r>
              <a:rPr lang="en-US" dirty="0"/>
              <a:t>and children spend two months in summer collecting biomass to heat the rooms during long winter, but energy vulnerability still leads to sub-zero indoor temperatures coupled with indoor air pollution. </a:t>
            </a:r>
            <a:endParaRPr lang="en-US" dirty="0" smtClean="0"/>
          </a:p>
          <a:p>
            <a:r>
              <a:rPr lang="en-US" dirty="0" smtClean="0"/>
              <a:t>It </a:t>
            </a:r>
            <a:r>
              <a:rPr lang="en-US" dirty="0"/>
              <a:t>is necessary to design sustainable, energy efficient and economical warm houses for the better living of these people.</a:t>
            </a:r>
          </a:p>
        </p:txBody>
      </p:sp>
    </p:spTree>
    <p:extLst>
      <p:ext uri="{BB962C8B-B14F-4D97-AF65-F5344CB8AC3E}">
        <p14:creationId xmlns:p14="http://schemas.microsoft.com/office/powerpoint/2010/main" val="1923687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014484"/>
          </a:xfrm>
        </p:spPr>
        <p:txBody>
          <a:bodyPr/>
          <a:lstStyle/>
          <a:p>
            <a:r>
              <a:rPr lang="en-US" dirty="0" smtClean="0"/>
              <a:t>Climatic conditions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624085"/>
            <a:ext cx="8596668" cy="4417278"/>
          </a:xfrm>
        </p:spPr>
        <p:txBody>
          <a:bodyPr/>
          <a:lstStyle/>
          <a:p>
            <a:r>
              <a:rPr lang="en-US" dirty="0"/>
              <a:t>Ladakh lies on the rain shadow side of the </a:t>
            </a:r>
            <a:r>
              <a:rPr lang="en-US" dirty="0" smtClean="0"/>
              <a:t>Himalayan. Where </a:t>
            </a:r>
            <a:r>
              <a:rPr lang="en-US" dirty="0"/>
              <a:t>dry monsoon winds reach and left after being robbed of it </a:t>
            </a:r>
            <a:r>
              <a:rPr lang="en-US" dirty="0" smtClean="0"/>
              <a:t>moisture.</a:t>
            </a:r>
          </a:p>
          <a:p>
            <a:r>
              <a:rPr lang="en-US" dirty="0" smtClean="0"/>
              <a:t> </a:t>
            </a:r>
            <a:r>
              <a:rPr lang="en-US" dirty="0"/>
              <a:t>The district combines the condition of both arctic and desert climate. Therefore Ladakh is often called “cold desert</a:t>
            </a:r>
            <a:r>
              <a:rPr lang="en-US" dirty="0" smtClean="0"/>
              <a:t>”.</a:t>
            </a:r>
            <a:endParaRPr lang="en-US" dirty="0"/>
          </a:p>
          <a:p>
            <a:r>
              <a:rPr lang="en-US" dirty="0" smtClean="0"/>
              <a:t> </a:t>
            </a:r>
            <a:r>
              <a:rPr lang="en-US" dirty="0"/>
              <a:t>Exceptionally harsh cold desert climate </a:t>
            </a:r>
            <a:r>
              <a:rPr lang="en-US" dirty="0" smtClean="0"/>
              <a:t>conditions.</a:t>
            </a:r>
          </a:p>
          <a:p>
            <a:r>
              <a:rPr lang="en-US" dirty="0" smtClean="0"/>
              <a:t> </a:t>
            </a:r>
            <a:r>
              <a:rPr lang="en-US" dirty="0"/>
              <a:t>Mean </a:t>
            </a:r>
            <a:r>
              <a:rPr lang="en-US" dirty="0" smtClean="0"/>
              <a:t>temperature</a:t>
            </a:r>
          </a:p>
          <a:p>
            <a:pPr marL="0" indent="0">
              <a:buNone/>
            </a:pPr>
            <a:r>
              <a:rPr lang="en-US" dirty="0" smtClean="0"/>
              <a:t>      Summer </a:t>
            </a:r>
            <a:r>
              <a:rPr lang="en-US" dirty="0"/>
              <a:t>midday: 12 to 20 </a:t>
            </a:r>
            <a:r>
              <a:rPr lang="en-US" dirty="0" smtClean="0"/>
              <a:t>c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Summer </a:t>
            </a:r>
            <a:r>
              <a:rPr lang="en-US" dirty="0"/>
              <a:t>night: 2 to 7 </a:t>
            </a:r>
            <a:r>
              <a:rPr lang="en-US" dirty="0" smtClean="0"/>
              <a:t>c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Winter </a:t>
            </a:r>
            <a:r>
              <a:rPr lang="en-US" dirty="0"/>
              <a:t>midday: -7 to -8 </a:t>
            </a:r>
            <a:r>
              <a:rPr lang="en-US" dirty="0" smtClean="0"/>
              <a:t>c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Winter </a:t>
            </a:r>
            <a:r>
              <a:rPr lang="en-US" dirty="0"/>
              <a:t>night: -14 to 0 c</a:t>
            </a:r>
          </a:p>
        </p:txBody>
      </p:sp>
    </p:spTree>
    <p:extLst>
      <p:ext uri="{BB962C8B-B14F-4D97-AF65-F5344CB8AC3E}">
        <p14:creationId xmlns:p14="http://schemas.microsoft.com/office/powerpoint/2010/main" val="2013033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 of passive solar housing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60591"/>
            <a:ext cx="8596668" cy="3707946"/>
          </a:xfrm>
        </p:spPr>
        <p:txBody>
          <a:bodyPr>
            <a:normAutofit/>
          </a:bodyPr>
          <a:lstStyle/>
          <a:p>
            <a:r>
              <a:rPr lang="en-US" dirty="0"/>
              <a:t>People have the benefit of a warmer and healthier indoor </a:t>
            </a:r>
            <a:r>
              <a:rPr lang="en-US" dirty="0" smtClean="0"/>
              <a:t>environment</a:t>
            </a:r>
          </a:p>
          <a:p>
            <a:r>
              <a:rPr lang="en-US" dirty="0" smtClean="0"/>
              <a:t>Costs </a:t>
            </a:r>
            <a:r>
              <a:rPr lang="en-US" dirty="0"/>
              <a:t>for room heating will be significantly reduced thereby making the people financially </a:t>
            </a:r>
            <a:r>
              <a:rPr lang="en-US" dirty="0" smtClean="0"/>
              <a:t>healthy</a:t>
            </a:r>
          </a:p>
          <a:p>
            <a:r>
              <a:rPr lang="en-US" dirty="0" smtClean="0"/>
              <a:t> </a:t>
            </a:r>
            <a:r>
              <a:rPr lang="en-US" dirty="0"/>
              <a:t>Electrical and fossil fuel energy consumption for room/space heating will be reduced  </a:t>
            </a:r>
            <a:endParaRPr lang="en-US" dirty="0" smtClean="0"/>
          </a:p>
          <a:p>
            <a:r>
              <a:rPr lang="en-US" dirty="0" smtClean="0"/>
              <a:t>Environmental </a:t>
            </a:r>
            <a:r>
              <a:rPr lang="en-US" dirty="0"/>
              <a:t>sustainability </a:t>
            </a:r>
            <a:endParaRPr lang="en-US" dirty="0" smtClean="0"/>
          </a:p>
          <a:p>
            <a:r>
              <a:rPr lang="en-US" dirty="0" smtClean="0"/>
              <a:t>Improve </a:t>
            </a:r>
            <a:r>
              <a:rPr lang="en-US" dirty="0"/>
              <a:t>the living conditions of thousands of families and facilitate their economic, human and social development while reducing pressure on the local and global environment. </a:t>
            </a:r>
            <a:endParaRPr lang="en-US" dirty="0" smtClean="0"/>
          </a:p>
          <a:p>
            <a:r>
              <a:rPr lang="en-US" dirty="0" smtClean="0"/>
              <a:t>Promote </a:t>
            </a:r>
            <a:r>
              <a:rPr lang="en-US" dirty="0"/>
              <a:t>energy efficient systems</a:t>
            </a:r>
          </a:p>
        </p:txBody>
      </p:sp>
    </p:spTree>
    <p:extLst>
      <p:ext uri="{BB962C8B-B14F-4D97-AF65-F5344CB8AC3E}">
        <p14:creationId xmlns:p14="http://schemas.microsoft.com/office/powerpoint/2010/main" val="753874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 to project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Local government policies can be a hurdle in the </a:t>
            </a:r>
            <a:r>
              <a:rPr lang="en-US" dirty="0" smtClean="0"/>
              <a:t>way</a:t>
            </a:r>
          </a:p>
          <a:p>
            <a:r>
              <a:rPr lang="en-US" dirty="0" smtClean="0"/>
              <a:t>Raising </a:t>
            </a:r>
            <a:r>
              <a:rPr lang="en-US" dirty="0"/>
              <a:t>funds for the project is </a:t>
            </a:r>
            <a:r>
              <a:rPr lang="en-US" dirty="0" smtClean="0"/>
              <a:t>difficult</a:t>
            </a:r>
          </a:p>
          <a:p>
            <a:r>
              <a:rPr lang="en-US" dirty="0" smtClean="0"/>
              <a:t>Dynamics </a:t>
            </a:r>
            <a:r>
              <a:rPr lang="en-US" dirty="0"/>
              <a:t>of the village structures have to be carefully taken into account while approaching individual households and </a:t>
            </a:r>
            <a:r>
              <a:rPr lang="en-US" dirty="0" smtClean="0"/>
              <a:t>groups</a:t>
            </a:r>
          </a:p>
          <a:p>
            <a:r>
              <a:rPr lang="en-US" dirty="0" smtClean="0"/>
              <a:t> </a:t>
            </a:r>
            <a:r>
              <a:rPr lang="en-US" dirty="0"/>
              <a:t>PSH is termed as poor man's alternative therefore, the richer are </a:t>
            </a:r>
            <a:r>
              <a:rPr lang="en-US" dirty="0" smtClean="0"/>
              <a:t>hesitant </a:t>
            </a:r>
            <a:r>
              <a:rPr lang="en-US" dirty="0"/>
              <a:t>to implement it. </a:t>
            </a:r>
          </a:p>
        </p:txBody>
      </p:sp>
    </p:spTree>
    <p:extLst>
      <p:ext uri="{BB962C8B-B14F-4D97-AF65-F5344CB8AC3E}">
        <p14:creationId xmlns:p14="http://schemas.microsoft.com/office/powerpoint/2010/main" val="3626074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Pragmatic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project will have both qualitative and quantitative approach. </a:t>
            </a:r>
            <a:endParaRPr lang="en-US" dirty="0" smtClean="0"/>
          </a:p>
          <a:p>
            <a:r>
              <a:rPr lang="en-US" dirty="0" smtClean="0"/>
              <a:t>It </a:t>
            </a:r>
            <a:r>
              <a:rPr lang="en-US" dirty="0"/>
              <a:t>is </a:t>
            </a:r>
            <a:r>
              <a:rPr lang="en-US" dirty="0" smtClean="0"/>
              <a:t>important </a:t>
            </a:r>
            <a:r>
              <a:rPr lang="en-US" dirty="0"/>
              <a:t>to collect and convert data into numerical form so that statistical conclusions can be drawn</a:t>
            </a:r>
            <a:r>
              <a:rPr lang="en-US" dirty="0" smtClean="0"/>
              <a:t>.</a:t>
            </a:r>
          </a:p>
          <a:p>
            <a:r>
              <a:rPr lang="en-US" dirty="0" smtClean="0"/>
              <a:t>At </a:t>
            </a:r>
            <a:r>
              <a:rPr lang="en-US" dirty="0"/>
              <a:t>the same time, it is necessary to have record and </a:t>
            </a:r>
            <a:r>
              <a:rPr lang="en-US" dirty="0" smtClean="0"/>
              <a:t>analyze </a:t>
            </a:r>
            <a:r>
              <a:rPr lang="en-US" dirty="0"/>
              <a:t>the human </a:t>
            </a:r>
            <a:r>
              <a:rPr lang="en-US" dirty="0" smtClean="0"/>
              <a:t>behavior </a:t>
            </a:r>
            <a:r>
              <a:rPr lang="en-US" dirty="0"/>
              <a:t>and experience.</a:t>
            </a:r>
          </a:p>
        </p:txBody>
      </p:sp>
    </p:spTree>
    <p:extLst>
      <p:ext uri="{BB962C8B-B14F-4D97-AF65-F5344CB8AC3E}">
        <p14:creationId xmlns:p14="http://schemas.microsoft.com/office/powerpoint/2010/main" val="3508390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Study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392073"/>
            <a:ext cx="3649006" cy="4649290"/>
          </a:xfrm>
        </p:spPr>
        <p:txBody>
          <a:bodyPr>
            <a:normAutofit/>
          </a:bodyPr>
          <a:lstStyle/>
          <a:p>
            <a:r>
              <a:rPr lang="en-US" dirty="0"/>
              <a:t>Under the Passive Solar Building </a:t>
            </a:r>
            <a:r>
              <a:rPr lang="en-US" dirty="0" err="1"/>
              <a:t>Programme</a:t>
            </a:r>
            <a:r>
              <a:rPr lang="en-US" dirty="0"/>
              <a:t>, more than 100 buildings have been constructed in the high altitude region of the Indian State of Himachal Pradesh</a:t>
            </a:r>
            <a:r>
              <a:rPr lang="en-US" dirty="0" smtClean="0"/>
              <a:t>.</a:t>
            </a:r>
          </a:p>
          <a:p>
            <a:r>
              <a:rPr lang="en-US" dirty="0" smtClean="0"/>
              <a:t>In </a:t>
            </a:r>
            <a:r>
              <a:rPr lang="en-US" dirty="0"/>
              <a:t>this case study, we will discuss about the thermal performance of a passive solar bank building at Shimla. </a:t>
            </a:r>
            <a:endParaRPr lang="en-US" dirty="0" smtClean="0"/>
          </a:p>
          <a:p>
            <a:r>
              <a:rPr lang="en-US" dirty="0" smtClean="0"/>
              <a:t>Solar </a:t>
            </a:r>
            <a:r>
              <a:rPr lang="en-US" dirty="0"/>
              <a:t>housing was implemented on the State Bank of </a:t>
            </a:r>
            <a:r>
              <a:rPr lang="en-US" dirty="0" smtClean="0"/>
              <a:t>Patiala. This </a:t>
            </a:r>
            <a:r>
              <a:rPr lang="en-US" dirty="0"/>
              <a:t>project is located on the Mall road in Shimla.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4007" y="1029711"/>
            <a:ext cx="3163986" cy="47985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2088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Climate of Shimla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622" y="1930401"/>
            <a:ext cx="6549059" cy="3309144"/>
          </a:xfrm>
        </p:spPr>
      </p:pic>
    </p:spTree>
    <p:extLst>
      <p:ext uri="{BB962C8B-B14F-4D97-AF65-F5344CB8AC3E}">
        <p14:creationId xmlns:p14="http://schemas.microsoft.com/office/powerpoint/2010/main" val="67079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1037</TotalTime>
  <Words>952</Words>
  <Application>Microsoft Office PowerPoint</Application>
  <PresentationFormat>Widescreen</PresentationFormat>
  <Paragraphs>71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Trebuchet MS</vt:lpstr>
      <vt:lpstr>Wingdings 3</vt:lpstr>
      <vt:lpstr>Facet</vt:lpstr>
      <vt:lpstr>Sustainable passive solar housing in Himalayas</vt:lpstr>
      <vt:lpstr>Introduction What is passive solar housing ?</vt:lpstr>
      <vt:lpstr>About the Himalayas</vt:lpstr>
      <vt:lpstr>Climatic conditions</vt:lpstr>
      <vt:lpstr>Objectives of passive solar housing</vt:lpstr>
      <vt:lpstr>Challenges to project</vt:lpstr>
      <vt:lpstr>Pragmatic Approach</vt:lpstr>
      <vt:lpstr>Case Study</vt:lpstr>
      <vt:lpstr>Climate of Shimla</vt:lpstr>
      <vt:lpstr>Features</vt:lpstr>
      <vt:lpstr>Features</vt:lpstr>
      <vt:lpstr>Monitoring</vt:lpstr>
      <vt:lpstr>Monitoring</vt:lpstr>
      <vt:lpstr>Conclusion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Sustainable passive solar housing in Himalayas</dc:title>
  <dc:creator>mannder hunjan</dc:creator>
  <cp:lastModifiedBy>mannder hunjan</cp:lastModifiedBy>
  <cp:revision>7</cp:revision>
  <dcterms:created xsi:type="dcterms:W3CDTF">2015-10-11T05:11:51Z</dcterms:created>
  <dcterms:modified xsi:type="dcterms:W3CDTF">2015-10-15T01:39:19Z</dcterms:modified>
</cp:coreProperties>
</file>