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4"/>
  </p:notesMasterIdLst>
  <p:handoutMasterIdLst>
    <p:handoutMasterId r:id="rId55"/>
  </p:handoutMasterIdLst>
  <p:sldIdLst>
    <p:sldId id="256" r:id="rId2"/>
    <p:sldId id="260" r:id="rId3"/>
    <p:sldId id="262" r:id="rId4"/>
    <p:sldId id="263" r:id="rId5"/>
    <p:sldId id="264" r:id="rId6"/>
    <p:sldId id="317" r:id="rId7"/>
    <p:sldId id="265" r:id="rId8"/>
    <p:sldId id="328" r:id="rId9"/>
    <p:sldId id="266" r:id="rId10"/>
    <p:sldId id="324" r:id="rId11"/>
    <p:sldId id="268" r:id="rId12"/>
    <p:sldId id="269" r:id="rId13"/>
    <p:sldId id="319" r:id="rId14"/>
    <p:sldId id="329" r:id="rId15"/>
    <p:sldId id="330" r:id="rId16"/>
    <p:sldId id="270" r:id="rId17"/>
    <p:sldId id="310" r:id="rId18"/>
    <p:sldId id="271" r:id="rId19"/>
    <p:sldId id="272" r:id="rId20"/>
    <p:sldId id="275" r:id="rId21"/>
    <p:sldId id="276" r:id="rId22"/>
    <p:sldId id="277" r:id="rId23"/>
    <p:sldId id="278" r:id="rId24"/>
    <p:sldId id="279" r:id="rId25"/>
    <p:sldId id="280" r:id="rId26"/>
    <p:sldId id="281" r:id="rId27"/>
    <p:sldId id="282" r:id="rId28"/>
    <p:sldId id="340" r:id="rId29"/>
    <p:sldId id="341" r:id="rId30"/>
    <p:sldId id="342" r:id="rId31"/>
    <p:sldId id="286" r:id="rId32"/>
    <p:sldId id="287" r:id="rId33"/>
    <p:sldId id="288" r:id="rId34"/>
    <p:sldId id="289" r:id="rId35"/>
    <p:sldId id="290" r:id="rId36"/>
    <p:sldId id="291" r:id="rId37"/>
    <p:sldId id="312" r:id="rId38"/>
    <p:sldId id="292" r:id="rId39"/>
    <p:sldId id="313" r:id="rId40"/>
    <p:sldId id="294" r:id="rId41"/>
    <p:sldId id="295" r:id="rId42"/>
    <p:sldId id="315" r:id="rId43"/>
    <p:sldId id="296" r:id="rId44"/>
    <p:sldId id="297" r:id="rId45"/>
    <p:sldId id="298" r:id="rId46"/>
    <p:sldId id="299" r:id="rId47"/>
    <p:sldId id="331" r:id="rId48"/>
    <p:sldId id="332" r:id="rId49"/>
    <p:sldId id="333" r:id="rId50"/>
    <p:sldId id="334" r:id="rId51"/>
    <p:sldId id="335" r:id="rId52"/>
    <p:sldId id="336" r:id="rId53"/>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2A3176"/>
    <a:srgbClr val="00395C"/>
    <a:srgbClr val="0065A5"/>
    <a:srgbClr val="1E2172"/>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0" autoAdjust="0"/>
    <p:restoredTop sz="94527" autoAdjust="0"/>
  </p:normalViewPr>
  <p:slideViewPr>
    <p:cSldViewPr>
      <p:cViewPr varScale="1">
        <p:scale>
          <a:sx n="86" d="100"/>
          <a:sy n="86" d="100"/>
        </p:scale>
        <p:origin x="11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2004" y="-114"/>
      </p:cViewPr>
      <p:guideLst>
        <p:guide orient="horz" pos="3023"/>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3" name="Rectangle 5"/>
          <p:cNvSpPr>
            <a:spLocks noGrp="1" noChangeArrowheads="1"/>
          </p:cNvSpPr>
          <p:nvPr>
            <p:ph type="sldNum" sz="quarter" idx="3"/>
          </p:nvPr>
        </p:nvSpPr>
        <p:spPr bwMode="auto">
          <a:xfrm>
            <a:off x="4142749" y="9120813"/>
            <a:ext cx="3170763" cy="478748"/>
          </a:xfrm>
          <a:prstGeom prst="rect">
            <a:avLst/>
          </a:prstGeom>
          <a:noFill/>
          <a:ln w="9525">
            <a:noFill/>
            <a:miter lim="800000"/>
            <a:headEnd/>
            <a:tailEnd/>
          </a:ln>
          <a:effectLst/>
        </p:spPr>
        <p:txBody>
          <a:bodyPr vert="horz" wrap="square" lIns="96652" tIns="48327" rIns="96652" bIns="48327" numCol="1" anchor="b" anchorCtr="0" compatLnSpc="1">
            <a:prstTxWarp prst="textNoShape">
              <a:avLst/>
            </a:prstTxWarp>
          </a:bodyPr>
          <a:lstStyle>
            <a:lvl1pPr algn="r" defTabSz="966056">
              <a:defRPr sz="1300"/>
            </a:lvl1pPr>
          </a:lstStyle>
          <a:p>
            <a:pPr>
              <a:defRPr/>
            </a:pPr>
            <a:fld id="{EFA8A146-82FC-4E30-997B-18C063B50D28}" type="slidenum">
              <a:rPr lang="en-US" smtClean="0"/>
              <a:pPr>
                <a:defRPr/>
              </a:pPr>
              <a:t>‹#›</a:t>
            </a:fld>
            <a:endParaRPr lang="en-US" dirty="0"/>
          </a:p>
        </p:txBody>
      </p:sp>
    </p:spTree>
    <p:extLst>
      <p:ext uri="{BB962C8B-B14F-4D97-AF65-F5344CB8AC3E}">
        <p14:creationId xmlns:p14="http://schemas.microsoft.com/office/powerpoint/2010/main" val="2234870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1" y="0"/>
            <a:ext cx="3170764" cy="478748"/>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lvl1pPr defTabSz="966056">
              <a:defRPr sz="1300"/>
            </a:lvl1pPr>
          </a:lstStyle>
          <a:p>
            <a:pPr>
              <a:defRPr/>
            </a:pPr>
            <a:endParaRPr lang="en-US" dirty="0"/>
          </a:p>
        </p:txBody>
      </p:sp>
      <p:sp>
        <p:nvSpPr>
          <p:cNvPr id="186371" name="Rectangle 3"/>
          <p:cNvSpPr>
            <a:spLocks noGrp="1" noChangeArrowheads="1"/>
          </p:cNvSpPr>
          <p:nvPr>
            <p:ph type="dt" idx="1"/>
          </p:nvPr>
        </p:nvSpPr>
        <p:spPr bwMode="auto">
          <a:xfrm>
            <a:off x="4142749" y="0"/>
            <a:ext cx="3170763" cy="478748"/>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lvl1pPr algn="r" defTabSz="966056">
              <a:defRPr sz="13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186373" name="Rectangle 5"/>
          <p:cNvSpPr>
            <a:spLocks noGrp="1" noChangeArrowheads="1"/>
          </p:cNvSpPr>
          <p:nvPr>
            <p:ph type="body" sz="quarter" idx="3"/>
          </p:nvPr>
        </p:nvSpPr>
        <p:spPr bwMode="auto">
          <a:xfrm>
            <a:off x="732364" y="4559587"/>
            <a:ext cx="5850473" cy="4320212"/>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6374" name="Rectangle 6"/>
          <p:cNvSpPr>
            <a:spLocks noGrp="1" noChangeArrowheads="1"/>
          </p:cNvSpPr>
          <p:nvPr>
            <p:ph type="ftr" sz="quarter" idx="4"/>
          </p:nvPr>
        </p:nvSpPr>
        <p:spPr bwMode="auto">
          <a:xfrm>
            <a:off x="1" y="9120813"/>
            <a:ext cx="3170764" cy="478748"/>
          </a:xfrm>
          <a:prstGeom prst="rect">
            <a:avLst/>
          </a:prstGeom>
          <a:noFill/>
          <a:ln w="9525">
            <a:noFill/>
            <a:miter lim="800000"/>
            <a:headEnd/>
            <a:tailEnd/>
          </a:ln>
          <a:effectLst/>
        </p:spPr>
        <p:txBody>
          <a:bodyPr vert="horz" wrap="square" lIns="96652" tIns="48327" rIns="96652" bIns="48327" numCol="1" anchor="b" anchorCtr="0" compatLnSpc="1">
            <a:prstTxWarp prst="textNoShape">
              <a:avLst/>
            </a:prstTxWarp>
          </a:bodyPr>
          <a:lstStyle>
            <a:lvl1pPr defTabSz="966056">
              <a:defRPr sz="1300"/>
            </a:lvl1pPr>
          </a:lstStyle>
          <a:p>
            <a:pPr>
              <a:defRPr/>
            </a:pPr>
            <a:endParaRPr lang="en-US" dirty="0"/>
          </a:p>
        </p:txBody>
      </p:sp>
      <p:sp>
        <p:nvSpPr>
          <p:cNvPr id="186375" name="Rectangle 7"/>
          <p:cNvSpPr>
            <a:spLocks noGrp="1" noChangeArrowheads="1"/>
          </p:cNvSpPr>
          <p:nvPr>
            <p:ph type="sldNum" sz="quarter" idx="5"/>
          </p:nvPr>
        </p:nvSpPr>
        <p:spPr bwMode="auto">
          <a:xfrm>
            <a:off x="4142749" y="9120813"/>
            <a:ext cx="3170763" cy="478748"/>
          </a:xfrm>
          <a:prstGeom prst="rect">
            <a:avLst/>
          </a:prstGeom>
          <a:noFill/>
          <a:ln w="9525">
            <a:noFill/>
            <a:miter lim="800000"/>
            <a:headEnd/>
            <a:tailEnd/>
          </a:ln>
          <a:effectLst/>
        </p:spPr>
        <p:txBody>
          <a:bodyPr vert="horz" wrap="square" lIns="96652" tIns="48327" rIns="96652" bIns="48327" numCol="1" anchor="b" anchorCtr="0" compatLnSpc="1">
            <a:prstTxWarp prst="textNoShape">
              <a:avLst/>
            </a:prstTxWarp>
          </a:bodyPr>
          <a:lstStyle>
            <a:lvl1pPr algn="r" defTabSz="966056">
              <a:defRPr sz="1300"/>
            </a:lvl1pPr>
          </a:lstStyle>
          <a:p>
            <a:pPr>
              <a:defRPr/>
            </a:pPr>
            <a:fld id="{299B06F9-2DC8-4E47-8801-6651C513151F}" type="slidenum">
              <a:rPr lang="en-US"/>
              <a:pPr>
                <a:defRPr/>
              </a:pPr>
              <a:t>‹#›</a:t>
            </a:fld>
            <a:endParaRPr lang="en-US" dirty="0"/>
          </a:p>
        </p:txBody>
      </p:sp>
    </p:spTree>
    <p:extLst>
      <p:ext uri="{BB962C8B-B14F-4D97-AF65-F5344CB8AC3E}">
        <p14:creationId xmlns:p14="http://schemas.microsoft.com/office/powerpoint/2010/main" val="2692106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789E2CB-CAFC-416F-A902-DF23ABEA2FD4}" type="slidenum">
              <a:rPr lang="en-US" smtClean="0"/>
              <a:pPr/>
              <a:t>1</a:t>
            </a:fld>
            <a:endParaRPr lang="en-US" dirty="0"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18468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FFEFBBB7-1E2C-4AFC-B76C-B091F406051C}" type="slidenum">
              <a:rPr lang="en-US" smtClean="0"/>
              <a:pPr/>
              <a:t>10</a:t>
            </a:fld>
            <a:endParaRPr lang="en-US" dirty="0"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751889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D7CB4353-02F1-4F62-B8C6-C756DC31832C}" type="slidenum">
              <a:rPr lang="en-US" smtClean="0"/>
              <a:pPr/>
              <a:t>11</a:t>
            </a:fld>
            <a:endParaRPr lang="en-US" dirty="0"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7069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F0064C5C-64DF-4F58-9612-1283E8A1C19F}" type="slidenum">
              <a:rPr lang="en-US" smtClean="0"/>
              <a:pPr/>
              <a:t>12</a:t>
            </a:fld>
            <a:endParaRPr lang="en-US" dirty="0"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92899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29575963-A86F-469B-B92F-8E40FE6A37A7}" type="slidenum">
              <a:rPr lang="en-US" smtClean="0"/>
              <a:pPr/>
              <a:t>13</a:t>
            </a:fld>
            <a:endParaRPr lang="en-US" dirty="0"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80307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14</a:t>
            </a:fld>
            <a:endParaRPr lang="en-US" dirty="0"/>
          </a:p>
        </p:txBody>
      </p:sp>
    </p:spTree>
    <p:extLst>
      <p:ext uri="{BB962C8B-B14F-4D97-AF65-F5344CB8AC3E}">
        <p14:creationId xmlns:p14="http://schemas.microsoft.com/office/powerpoint/2010/main" val="2694583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15</a:t>
            </a:fld>
            <a:endParaRPr lang="en-US" dirty="0"/>
          </a:p>
        </p:txBody>
      </p:sp>
    </p:spTree>
    <p:extLst>
      <p:ext uri="{BB962C8B-B14F-4D97-AF65-F5344CB8AC3E}">
        <p14:creationId xmlns:p14="http://schemas.microsoft.com/office/powerpoint/2010/main" val="3077162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01B62FB0-AB78-4F56-94BD-BEB83F3DFBA9}" type="slidenum">
              <a:rPr lang="en-US" smtClean="0"/>
              <a:pPr/>
              <a:t>16</a:t>
            </a:fld>
            <a:endParaRPr lang="en-US" dirty="0"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745300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53197A1A-978A-4111-A618-85798F828B38}" type="slidenum">
              <a:rPr lang="en-US" smtClean="0"/>
              <a:pPr/>
              <a:t>17</a:t>
            </a:fld>
            <a:endParaRPr lang="en-US" dirty="0"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33222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8E0848D7-A74D-4600-80C4-3469608C7EEF}" type="slidenum">
              <a:rPr lang="en-US" smtClean="0"/>
              <a:pPr/>
              <a:t>18</a:t>
            </a:fld>
            <a:endParaRPr lang="en-US" dirty="0"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89816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9602DDCB-1351-4C07-8C19-3573628BEE18}" type="slidenum">
              <a:rPr lang="en-US" smtClean="0"/>
              <a:pPr/>
              <a:t>19</a:t>
            </a:fld>
            <a:endParaRPr lang="en-US" dirty="0"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97287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10CFA259-BDA2-47BF-9835-DE9000C35A9F}" type="slidenum">
              <a:rPr lang="en-US" smtClean="0"/>
              <a:pPr/>
              <a:t>2</a:t>
            </a:fld>
            <a:endParaRPr lang="en-US" dirty="0"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21031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BA955176-B947-4943-A0AE-C230D1BFAAD5}" type="slidenum">
              <a:rPr lang="en-US" smtClean="0"/>
              <a:pPr/>
              <a:t>20</a:t>
            </a:fld>
            <a:endParaRPr lang="en-US" dirty="0"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98806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55EC5165-5EF0-4C61-BA3E-7599D5C85FE2}" type="slidenum">
              <a:rPr lang="en-US" smtClean="0"/>
              <a:pPr/>
              <a:t>21</a:t>
            </a:fld>
            <a:endParaRPr lang="en-US" dirty="0"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937558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335AA8C-FBBE-4531-AB7E-2AE6E17E7E3C}" type="slidenum">
              <a:rPr lang="en-US" smtClean="0"/>
              <a:pPr/>
              <a:t>22</a:t>
            </a:fld>
            <a:endParaRPr lang="en-US" dirty="0"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21935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DCBC71DB-1CE5-47F3-BE36-B322E2B1C055}" type="slidenum">
              <a:rPr lang="en-US" smtClean="0"/>
              <a:pPr/>
              <a:t>23</a:t>
            </a:fld>
            <a:endParaRPr lang="en-US" dirty="0"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67315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EA089B01-972D-4E6C-9B04-7FF0BAD827F9}" type="slidenum">
              <a:rPr lang="en-US" smtClean="0"/>
              <a:pPr/>
              <a:t>24</a:t>
            </a:fld>
            <a:endParaRPr lang="en-US" dirty="0"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374318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9B71540C-7A6C-401C-919B-23DB90F9DA9B}" type="slidenum">
              <a:rPr lang="en-US" smtClean="0"/>
              <a:pPr/>
              <a:t>25</a:t>
            </a:fld>
            <a:endParaRPr lang="en-US" dirty="0"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9148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43E9F693-BE8F-467C-88BC-9997E16B778D}" type="slidenum">
              <a:rPr lang="en-US" smtClean="0"/>
              <a:pPr/>
              <a:t>26</a:t>
            </a:fld>
            <a:endParaRPr lang="en-US" dirty="0"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79171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B48EC268-C73F-47E4-9E22-DDBF463CE05F}" type="slidenum">
              <a:rPr lang="en-US" smtClean="0"/>
              <a:pPr/>
              <a:t>27</a:t>
            </a:fld>
            <a:endParaRPr lang="en-US" dirty="0"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6874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B48EC268-C73F-47E4-9E22-DDBF463CE05F}" type="slidenum">
              <a:rPr lang="en-US" smtClean="0"/>
              <a:pPr/>
              <a:t>28</a:t>
            </a:fld>
            <a:endParaRPr lang="en-US" dirty="0"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36993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B48EC268-C73F-47E4-9E22-DDBF463CE05F}" type="slidenum">
              <a:rPr lang="en-US" smtClean="0"/>
              <a:pPr/>
              <a:t>29</a:t>
            </a:fld>
            <a:endParaRPr lang="en-US" dirty="0"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06606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3772E858-C4E6-45C3-8541-9959110817EF}" type="slidenum">
              <a:rPr lang="en-US" smtClean="0"/>
              <a:pPr/>
              <a:t>3</a:t>
            </a:fld>
            <a:endParaRPr lang="en-US" dirty="0"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5828832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B48EC268-C73F-47E4-9E22-DDBF463CE05F}" type="slidenum">
              <a:rPr lang="en-US" smtClean="0"/>
              <a:pPr/>
              <a:t>30</a:t>
            </a:fld>
            <a:endParaRPr lang="en-US" dirty="0"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976714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F598902C-D45B-4A31-932E-4D9423A13ABC}" type="slidenum">
              <a:rPr lang="en-US" smtClean="0"/>
              <a:pPr/>
              <a:t>31</a:t>
            </a:fld>
            <a:endParaRPr lang="en-US" dirty="0"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225353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460EC949-4653-414F-8A7D-F3EB3DBCDA50}" type="slidenum">
              <a:rPr lang="en-US" smtClean="0"/>
              <a:pPr/>
              <a:t>32</a:t>
            </a:fld>
            <a:endParaRPr lang="en-US" dirty="0"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564116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4F1FF810-5738-4F74-B00E-F2ECF0113085}" type="slidenum">
              <a:rPr lang="en-US" smtClean="0"/>
              <a:pPr/>
              <a:t>33</a:t>
            </a:fld>
            <a:endParaRPr lang="en-US" dirty="0"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407482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FE31AD9B-CC12-45F9-A49D-3DE27BC80C9F}" type="slidenum">
              <a:rPr lang="en-US" smtClean="0"/>
              <a:pPr/>
              <a:t>34</a:t>
            </a:fld>
            <a:endParaRPr lang="en-US" dirty="0"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93681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3A739DCD-CA09-4E9E-AB48-55FD6C4F5245}" type="slidenum">
              <a:rPr lang="en-US" smtClean="0"/>
              <a:pPr/>
              <a:t>35</a:t>
            </a:fld>
            <a:endParaRPr lang="en-US" dirty="0"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735551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F41D2BD0-1885-4B5B-B567-591506E90248}" type="slidenum">
              <a:rPr lang="en-US" smtClean="0"/>
              <a:pPr/>
              <a:t>36</a:t>
            </a:fld>
            <a:endParaRPr lang="en-US" dirty="0"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931368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1B35A70-04B8-4C5D-9E55-F139666CAF16}" type="slidenum">
              <a:rPr lang="en-US" smtClean="0"/>
              <a:pPr/>
              <a:t>37</a:t>
            </a:fld>
            <a:endParaRPr lang="en-US" dirty="0"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83475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AB0FA29F-386C-4BA9-9598-B7A8AA96F3BB}" type="slidenum">
              <a:rPr lang="en-US" smtClean="0"/>
              <a:pPr/>
              <a:t>38</a:t>
            </a:fld>
            <a:endParaRPr lang="en-US" dirty="0" smtClean="0"/>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96081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3F4EB9A4-BF22-4055-874B-A22469357658}" type="slidenum">
              <a:rPr lang="en-US" smtClean="0"/>
              <a:pPr/>
              <a:t>39</a:t>
            </a:fld>
            <a:endParaRPr lang="en-US" dirty="0" smtClean="0"/>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85743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F75D514B-6030-465D-8086-1B4FF7865D70}" type="slidenum">
              <a:rPr lang="en-US" smtClean="0"/>
              <a:pPr/>
              <a:t>4</a:t>
            </a:fld>
            <a:endParaRPr lang="en-US" dirty="0"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6061367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47962E2B-37BE-4C93-BC0A-8D477D2B5A29}" type="slidenum">
              <a:rPr lang="en-US" smtClean="0"/>
              <a:pPr/>
              <a:t>40</a:t>
            </a:fld>
            <a:endParaRPr lang="en-US" dirty="0" smtClean="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257879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fld id="{57C8AF6D-A8FC-44D2-9FFC-76CD0A3C5746}" type="slidenum">
              <a:rPr lang="en-US" smtClean="0"/>
              <a:pPr/>
              <a:t>41</a:t>
            </a:fld>
            <a:endParaRPr lang="en-US" dirty="0" smtClean="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751868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38650C43-B442-48CD-B524-F41FB09AF16C}" type="slidenum">
              <a:rPr lang="en-US" smtClean="0"/>
              <a:pPr/>
              <a:t>42</a:t>
            </a:fld>
            <a:endParaRPr lang="en-US" dirty="0" smtClean="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764274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0775AC5B-FEE5-4470-B8D9-28AA59EF78AE}" type="slidenum">
              <a:rPr lang="en-US" smtClean="0"/>
              <a:pPr/>
              <a:t>43</a:t>
            </a:fld>
            <a:endParaRPr lang="en-US" dirty="0" smtClean="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750278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30F43F01-D8A8-454A-AAB8-D76BCE785A32}" type="slidenum">
              <a:rPr lang="en-US" smtClean="0"/>
              <a:pPr/>
              <a:t>44</a:t>
            </a:fld>
            <a:endParaRPr lang="en-US" dirty="0" smtClean="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76043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F1667BC4-E0B2-4BB6-A7FC-F55663119A72}" type="slidenum">
              <a:rPr lang="en-US" smtClean="0"/>
              <a:pPr/>
              <a:t>45</a:t>
            </a:fld>
            <a:endParaRPr lang="en-US" dirty="0" smtClean="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986221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734D680A-923E-45DE-BB7D-F48191BA207B}" type="slidenum">
              <a:rPr lang="en-US" smtClean="0"/>
              <a:pPr/>
              <a:t>46</a:t>
            </a:fld>
            <a:endParaRPr lang="en-US" dirty="0" smtClean="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541791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47</a:t>
            </a:fld>
            <a:endParaRPr lang="en-US" dirty="0"/>
          </a:p>
        </p:txBody>
      </p:sp>
    </p:spTree>
    <p:extLst>
      <p:ext uri="{BB962C8B-B14F-4D97-AF65-F5344CB8AC3E}">
        <p14:creationId xmlns:p14="http://schemas.microsoft.com/office/powerpoint/2010/main" val="30467324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48</a:t>
            </a:fld>
            <a:endParaRPr lang="en-US" dirty="0"/>
          </a:p>
        </p:txBody>
      </p:sp>
    </p:spTree>
    <p:extLst>
      <p:ext uri="{BB962C8B-B14F-4D97-AF65-F5344CB8AC3E}">
        <p14:creationId xmlns:p14="http://schemas.microsoft.com/office/powerpoint/2010/main" val="38540249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49</a:t>
            </a:fld>
            <a:endParaRPr lang="en-US" dirty="0"/>
          </a:p>
        </p:txBody>
      </p:sp>
    </p:spTree>
    <p:extLst>
      <p:ext uri="{BB962C8B-B14F-4D97-AF65-F5344CB8AC3E}">
        <p14:creationId xmlns:p14="http://schemas.microsoft.com/office/powerpoint/2010/main" val="3156985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AE49C9DF-CE41-4AF1-B9DD-5BF4FA0668DE}" type="slidenum">
              <a:rPr lang="en-US" smtClean="0"/>
              <a:pPr/>
              <a:t>5</a:t>
            </a:fld>
            <a:endParaRPr lang="en-US" dirty="0"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6633578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50</a:t>
            </a:fld>
            <a:endParaRPr lang="en-US" dirty="0"/>
          </a:p>
        </p:txBody>
      </p:sp>
    </p:spTree>
    <p:extLst>
      <p:ext uri="{BB962C8B-B14F-4D97-AF65-F5344CB8AC3E}">
        <p14:creationId xmlns:p14="http://schemas.microsoft.com/office/powerpoint/2010/main" val="30836405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51</a:t>
            </a:fld>
            <a:endParaRPr lang="en-US" dirty="0"/>
          </a:p>
        </p:txBody>
      </p:sp>
    </p:spTree>
    <p:extLst>
      <p:ext uri="{BB962C8B-B14F-4D97-AF65-F5344CB8AC3E}">
        <p14:creationId xmlns:p14="http://schemas.microsoft.com/office/powerpoint/2010/main" val="17280014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52</a:t>
            </a:fld>
            <a:endParaRPr lang="en-US" dirty="0"/>
          </a:p>
        </p:txBody>
      </p:sp>
    </p:spTree>
    <p:extLst>
      <p:ext uri="{BB962C8B-B14F-4D97-AF65-F5344CB8AC3E}">
        <p14:creationId xmlns:p14="http://schemas.microsoft.com/office/powerpoint/2010/main" val="1800455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0BF1522-1A1B-4F98-A986-0A0A7EC1FFDC}" type="slidenum">
              <a:rPr lang="en-US" smtClean="0"/>
              <a:pPr/>
              <a:t>6</a:t>
            </a:fld>
            <a:endParaRPr lang="en-US" dirty="0"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330221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F5DA5532-A062-4D8E-951D-70498924E742}" type="slidenum">
              <a:rPr lang="en-US" smtClean="0"/>
              <a:pPr/>
              <a:t>7</a:t>
            </a:fld>
            <a:endParaRPr lang="en-US" dirty="0"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78112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99B06F9-2DC8-4E47-8801-6651C513151F}" type="slidenum">
              <a:rPr lang="en-US" smtClean="0"/>
              <a:pPr>
                <a:defRPr/>
              </a:pPr>
              <a:t>8</a:t>
            </a:fld>
            <a:endParaRPr lang="en-US" dirty="0"/>
          </a:p>
        </p:txBody>
      </p:sp>
    </p:spTree>
    <p:extLst>
      <p:ext uri="{BB962C8B-B14F-4D97-AF65-F5344CB8AC3E}">
        <p14:creationId xmlns:p14="http://schemas.microsoft.com/office/powerpoint/2010/main" val="2943029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2CCAF26-8A87-4DF8-A3F7-F7CC438BB02A}" type="slidenum">
              <a:rPr lang="en-US" smtClean="0"/>
              <a:pPr/>
              <a:t>9</a:t>
            </a:fld>
            <a:endParaRPr lang="en-US" dirty="0"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0138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ounded Rectangle 5"/>
          <p:cNvSpPr/>
          <p:nvPr userDrawn="1"/>
        </p:nvSpPr>
        <p:spPr>
          <a:xfrm>
            <a:off x="670560" y="924560"/>
            <a:ext cx="7787640" cy="3149600"/>
          </a:xfrm>
          <a:prstGeom prst="roundRect">
            <a:avLst>
              <a:gd name="adj" fmla="val 6238"/>
            </a:avLst>
          </a:prstGeom>
          <a:solidFill>
            <a:srgbClr val="CFC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914401"/>
            <a:ext cx="7772400" cy="3149599"/>
          </a:xfrm>
        </p:spPr>
        <p:txBody>
          <a:bodyPr/>
          <a:lstStyle>
            <a:lvl1pPr algn="ctr">
              <a:defRPr>
                <a:solidFill>
                  <a:srgbClr val="1F0477"/>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500880"/>
            <a:ext cx="6400800" cy="1137920"/>
          </a:xfrm>
        </p:spPr>
        <p:txBody>
          <a:bodyPr/>
          <a:lstStyle>
            <a:lvl1pPr marL="0" indent="0" algn="ctr">
              <a:buNone/>
              <a:defRPr>
                <a:solidFill>
                  <a:srgbClr val="28282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ounded Rectangle 4"/>
          <p:cNvSpPr/>
          <p:nvPr userDrawn="1"/>
        </p:nvSpPr>
        <p:spPr>
          <a:xfrm>
            <a:off x="1824" y="233680"/>
            <a:ext cx="8966915" cy="894080"/>
          </a:xfrm>
          <a:custGeom>
            <a:avLst/>
            <a:gdLst>
              <a:gd name="connsiteX0" fmla="*/ 0 w 9075420"/>
              <a:gd name="connsiteY0" fmla="*/ 41830 h 670560"/>
              <a:gd name="connsiteX1" fmla="*/ 41830 w 9075420"/>
              <a:gd name="connsiteY1" fmla="*/ 0 h 670560"/>
              <a:gd name="connsiteX2" fmla="*/ 9033590 w 9075420"/>
              <a:gd name="connsiteY2" fmla="*/ 0 h 670560"/>
              <a:gd name="connsiteX3" fmla="*/ 9075420 w 9075420"/>
              <a:gd name="connsiteY3" fmla="*/ 41830 h 670560"/>
              <a:gd name="connsiteX4" fmla="*/ 9075420 w 9075420"/>
              <a:gd name="connsiteY4" fmla="*/ 628730 h 670560"/>
              <a:gd name="connsiteX5" fmla="*/ 9033590 w 9075420"/>
              <a:gd name="connsiteY5" fmla="*/ 670560 h 670560"/>
              <a:gd name="connsiteX6" fmla="*/ 41830 w 9075420"/>
              <a:gd name="connsiteY6" fmla="*/ 670560 h 670560"/>
              <a:gd name="connsiteX7" fmla="*/ 0 w 9075420"/>
              <a:gd name="connsiteY7" fmla="*/ 628730 h 670560"/>
              <a:gd name="connsiteX8" fmla="*/ 0 w 9075420"/>
              <a:gd name="connsiteY8" fmla="*/ 41830 h 670560"/>
              <a:gd name="connsiteX0" fmla="*/ 638344 w 9713764"/>
              <a:gd name="connsiteY0" fmla="*/ 41830 h 670560"/>
              <a:gd name="connsiteX1" fmla="*/ 680174 w 9713764"/>
              <a:gd name="connsiteY1" fmla="*/ 0 h 670560"/>
              <a:gd name="connsiteX2" fmla="*/ 9671934 w 9713764"/>
              <a:gd name="connsiteY2" fmla="*/ 0 h 670560"/>
              <a:gd name="connsiteX3" fmla="*/ 9713764 w 9713764"/>
              <a:gd name="connsiteY3" fmla="*/ 41830 h 670560"/>
              <a:gd name="connsiteX4" fmla="*/ 9713764 w 9713764"/>
              <a:gd name="connsiteY4" fmla="*/ 628730 h 670560"/>
              <a:gd name="connsiteX5" fmla="*/ 9671934 w 9713764"/>
              <a:gd name="connsiteY5" fmla="*/ 670560 h 670560"/>
              <a:gd name="connsiteX6" fmla="*/ 680174 w 9713764"/>
              <a:gd name="connsiteY6" fmla="*/ 670560 h 670560"/>
              <a:gd name="connsiteX7" fmla="*/ 638344 w 9713764"/>
              <a:gd name="connsiteY7" fmla="*/ 41830 h 670560"/>
              <a:gd name="connsiteX0" fmla="*/ 0 w 9033590"/>
              <a:gd name="connsiteY0" fmla="*/ 670560 h 670560"/>
              <a:gd name="connsiteX1" fmla="*/ 0 w 9033590"/>
              <a:gd name="connsiteY1" fmla="*/ 0 h 670560"/>
              <a:gd name="connsiteX2" fmla="*/ 8991760 w 9033590"/>
              <a:gd name="connsiteY2" fmla="*/ 0 h 670560"/>
              <a:gd name="connsiteX3" fmla="*/ 9033590 w 9033590"/>
              <a:gd name="connsiteY3" fmla="*/ 41830 h 670560"/>
              <a:gd name="connsiteX4" fmla="*/ 9033590 w 9033590"/>
              <a:gd name="connsiteY4" fmla="*/ 628730 h 670560"/>
              <a:gd name="connsiteX5" fmla="*/ 8991760 w 9033590"/>
              <a:gd name="connsiteY5" fmla="*/ 670560 h 670560"/>
              <a:gd name="connsiteX6" fmla="*/ 0 w 9033590"/>
              <a:gd name="connsiteY6" fmla="*/ 670560 h 670560"/>
              <a:gd name="connsiteX0" fmla="*/ 537968 w 9571558"/>
              <a:gd name="connsiteY0" fmla="*/ 670560 h 670560"/>
              <a:gd name="connsiteX1" fmla="*/ 2490593 w 9571558"/>
              <a:gd name="connsiteY1" fmla="*/ 0 h 670560"/>
              <a:gd name="connsiteX2" fmla="*/ 9529728 w 9571558"/>
              <a:gd name="connsiteY2" fmla="*/ 0 h 670560"/>
              <a:gd name="connsiteX3" fmla="*/ 9571558 w 9571558"/>
              <a:gd name="connsiteY3" fmla="*/ 41830 h 670560"/>
              <a:gd name="connsiteX4" fmla="*/ 9571558 w 9571558"/>
              <a:gd name="connsiteY4" fmla="*/ 628730 h 670560"/>
              <a:gd name="connsiteX5" fmla="*/ 9529728 w 9571558"/>
              <a:gd name="connsiteY5" fmla="*/ 670560 h 670560"/>
              <a:gd name="connsiteX6" fmla="*/ 537968 w 9571558"/>
              <a:gd name="connsiteY6" fmla="*/ 670560 h 670560"/>
              <a:gd name="connsiteX0" fmla="*/ 1125560 w 8203350"/>
              <a:gd name="connsiteY0" fmla="*/ 670560 h 670560"/>
              <a:gd name="connsiteX1" fmla="*/ 1122385 w 8203350"/>
              <a:gd name="connsiteY1" fmla="*/ 0 h 670560"/>
              <a:gd name="connsiteX2" fmla="*/ 8161520 w 8203350"/>
              <a:gd name="connsiteY2" fmla="*/ 0 h 670560"/>
              <a:gd name="connsiteX3" fmla="*/ 8203350 w 8203350"/>
              <a:gd name="connsiteY3" fmla="*/ 41830 h 670560"/>
              <a:gd name="connsiteX4" fmla="*/ 8203350 w 8203350"/>
              <a:gd name="connsiteY4" fmla="*/ 628730 h 670560"/>
              <a:gd name="connsiteX5" fmla="*/ 8161520 w 8203350"/>
              <a:gd name="connsiteY5" fmla="*/ 670560 h 670560"/>
              <a:gd name="connsiteX6" fmla="*/ 1125560 w 8203350"/>
              <a:gd name="connsiteY6" fmla="*/ 670560 h 670560"/>
              <a:gd name="connsiteX0" fmla="*/ 668416 w 7746206"/>
              <a:gd name="connsiteY0" fmla="*/ 670560 h 670560"/>
              <a:gd name="connsiteX1" fmla="*/ 665241 w 7746206"/>
              <a:gd name="connsiteY1" fmla="*/ 0 h 670560"/>
              <a:gd name="connsiteX2" fmla="*/ 7704376 w 7746206"/>
              <a:gd name="connsiteY2" fmla="*/ 0 h 670560"/>
              <a:gd name="connsiteX3" fmla="*/ 7746206 w 7746206"/>
              <a:gd name="connsiteY3" fmla="*/ 41830 h 670560"/>
              <a:gd name="connsiteX4" fmla="*/ 7746206 w 7746206"/>
              <a:gd name="connsiteY4" fmla="*/ 628730 h 670560"/>
              <a:gd name="connsiteX5" fmla="*/ 7704376 w 7746206"/>
              <a:gd name="connsiteY5" fmla="*/ 670560 h 670560"/>
              <a:gd name="connsiteX6" fmla="*/ 668416 w 7746206"/>
              <a:gd name="connsiteY6" fmla="*/ 670560 h 670560"/>
              <a:gd name="connsiteX0" fmla="*/ 3176 w 7080966"/>
              <a:gd name="connsiteY0" fmla="*/ 670560 h 670560"/>
              <a:gd name="connsiteX1" fmla="*/ 1 w 7080966"/>
              <a:gd name="connsiteY1" fmla="*/ 0 h 670560"/>
              <a:gd name="connsiteX2" fmla="*/ 7039136 w 7080966"/>
              <a:gd name="connsiteY2" fmla="*/ 0 h 670560"/>
              <a:gd name="connsiteX3" fmla="*/ 7080966 w 7080966"/>
              <a:gd name="connsiteY3" fmla="*/ 41830 h 670560"/>
              <a:gd name="connsiteX4" fmla="*/ 7080966 w 7080966"/>
              <a:gd name="connsiteY4" fmla="*/ 628730 h 670560"/>
              <a:gd name="connsiteX5" fmla="*/ 7039136 w 7080966"/>
              <a:gd name="connsiteY5" fmla="*/ 670560 h 670560"/>
              <a:gd name="connsiteX6" fmla="*/ 3176 w 7080966"/>
              <a:gd name="connsiteY6" fmla="*/ 670560 h 670560"/>
              <a:gd name="connsiteX0" fmla="*/ 1889125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1889125 w 8966915"/>
              <a:gd name="connsiteY6" fmla="*/ 670560 h 670560"/>
              <a:gd name="connsiteX0" fmla="*/ 0 w 8970090"/>
              <a:gd name="connsiteY0" fmla="*/ 670560 h 670560"/>
              <a:gd name="connsiteX1" fmla="*/ 3175 w 8970090"/>
              <a:gd name="connsiteY1" fmla="*/ 3175 h 670560"/>
              <a:gd name="connsiteX2" fmla="*/ 8928260 w 8970090"/>
              <a:gd name="connsiteY2" fmla="*/ 0 h 670560"/>
              <a:gd name="connsiteX3" fmla="*/ 8970090 w 8970090"/>
              <a:gd name="connsiteY3" fmla="*/ 41830 h 670560"/>
              <a:gd name="connsiteX4" fmla="*/ 8970090 w 8970090"/>
              <a:gd name="connsiteY4" fmla="*/ 628730 h 670560"/>
              <a:gd name="connsiteX5" fmla="*/ 8928260 w 8970090"/>
              <a:gd name="connsiteY5" fmla="*/ 670560 h 670560"/>
              <a:gd name="connsiteX6" fmla="*/ 0 w 8970090"/>
              <a:gd name="connsiteY6" fmla="*/ 670560 h 670560"/>
              <a:gd name="connsiteX0" fmla="*/ 3175 w 8973265"/>
              <a:gd name="connsiteY0" fmla="*/ 670560 h 670560"/>
              <a:gd name="connsiteX1" fmla="*/ 0 w 8973265"/>
              <a:gd name="connsiteY1" fmla="*/ 0 h 670560"/>
              <a:gd name="connsiteX2" fmla="*/ 8931435 w 8973265"/>
              <a:gd name="connsiteY2" fmla="*/ 0 h 670560"/>
              <a:gd name="connsiteX3" fmla="*/ 8973265 w 8973265"/>
              <a:gd name="connsiteY3" fmla="*/ 41830 h 670560"/>
              <a:gd name="connsiteX4" fmla="*/ 8973265 w 8973265"/>
              <a:gd name="connsiteY4" fmla="*/ 628730 h 670560"/>
              <a:gd name="connsiteX5" fmla="*/ 8931435 w 8973265"/>
              <a:gd name="connsiteY5" fmla="*/ 670560 h 670560"/>
              <a:gd name="connsiteX6" fmla="*/ 3175 w 8973265"/>
              <a:gd name="connsiteY6" fmla="*/ 670560 h 670560"/>
              <a:gd name="connsiteX0" fmla="*/ 1 w 8970091"/>
              <a:gd name="connsiteY0" fmla="*/ 670560 h 670560"/>
              <a:gd name="connsiteX1" fmla="*/ 6351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1 w 8970091"/>
              <a:gd name="connsiteY0" fmla="*/ 670560 h 670560"/>
              <a:gd name="connsiteX1" fmla="*/ 3176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0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0 w 8966915"/>
              <a:gd name="connsiteY6" fmla="*/ 670560 h 6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6915" h="670560">
                <a:moveTo>
                  <a:pt x="0" y="670560"/>
                </a:moveTo>
                <a:cubicBezTo>
                  <a:pt x="-27" y="574675"/>
                  <a:pt x="-27" y="143510"/>
                  <a:pt x="0" y="3175"/>
                </a:cubicBezTo>
                <a:lnTo>
                  <a:pt x="8925085" y="0"/>
                </a:lnTo>
                <a:cubicBezTo>
                  <a:pt x="8948187" y="0"/>
                  <a:pt x="8966915" y="18728"/>
                  <a:pt x="8966915" y="41830"/>
                </a:cubicBezTo>
                <a:lnTo>
                  <a:pt x="8966915" y="628730"/>
                </a:lnTo>
                <a:cubicBezTo>
                  <a:pt x="8966915" y="651832"/>
                  <a:pt x="8948187" y="670560"/>
                  <a:pt x="8925085" y="670560"/>
                </a:cubicBezTo>
                <a:lnTo>
                  <a:pt x="0" y="670560"/>
                </a:lnTo>
                <a:close/>
              </a:path>
            </a:pathLst>
          </a:custGeom>
          <a:solidFill>
            <a:srgbClr val="CFC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ounded Rectangle 4"/>
          <p:cNvSpPr/>
          <p:nvPr userDrawn="1"/>
        </p:nvSpPr>
        <p:spPr>
          <a:xfrm>
            <a:off x="1824" y="233680"/>
            <a:ext cx="8966915" cy="894080"/>
          </a:xfrm>
          <a:custGeom>
            <a:avLst/>
            <a:gdLst>
              <a:gd name="connsiteX0" fmla="*/ 0 w 9075420"/>
              <a:gd name="connsiteY0" fmla="*/ 41830 h 670560"/>
              <a:gd name="connsiteX1" fmla="*/ 41830 w 9075420"/>
              <a:gd name="connsiteY1" fmla="*/ 0 h 670560"/>
              <a:gd name="connsiteX2" fmla="*/ 9033590 w 9075420"/>
              <a:gd name="connsiteY2" fmla="*/ 0 h 670560"/>
              <a:gd name="connsiteX3" fmla="*/ 9075420 w 9075420"/>
              <a:gd name="connsiteY3" fmla="*/ 41830 h 670560"/>
              <a:gd name="connsiteX4" fmla="*/ 9075420 w 9075420"/>
              <a:gd name="connsiteY4" fmla="*/ 628730 h 670560"/>
              <a:gd name="connsiteX5" fmla="*/ 9033590 w 9075420"/>
              <a:gd name="connsiteY5" fmla="*/ 670560 h 670560"/>
              <a:gd name="connsiteX6" fmla="*/ 41830 w 9075420"/>
              <a:gd name="connsiteY6" fmla="*/ 670560 h 670560"/>
              <a:gd name="connsiteX7" fmla="*/ 0 w 9075420"/>
              <a:gd name="connsiteY7" fmla="*/ 628730 h 670560"/>
              <a:gd name="connsiteX8" fmla="*/ 0 w 9075420"/>
              <a:gd name="connsiteY8" fmla="*/ 41830 h 670560"/>
              <a:gd name="connsiteX0" fmla="*/ 638344 w 9713764"/>
              <a:gd name="connsiteY0" fmla="*/ 41830 h 670560"/>
              <a:gd name="connsiteX1" fmla="*/ 680174 w 9713764"/>
              <a:gd name="connsiteY1" fmla="*/ 0 h 670560"/>
              <a:gd name="connsiteX2" fmla="*/ 9671934 w 9713764"/>
              <a:gd name="connsiteY2" fmla="*/ 0 h 670560"/>
              <a:gd name="connsiteX3" fmla="*/ 9713764 w 9713764"/>
              <a:gd name="connsiteY3" fmla="*/ 41830 h 670560"/>
              <a:gd name="connsiteX4" fmla="*/ 9713764 w 9713764"/>
              <a:gd name="connsiteY4" fmla="*/ 628730 h 670560"/>
              <a:gd name="connsiteX5" fmla="*/ 9671934 w 9713764"/>
              <a:gd name="connsiteY5" fmla="*/ 670560 h 670560"/>
              <a:gd name="connsiteX6" fmla="*/ 680174 w 9713764"/>
              <a:gd name="connsiteY6" fmla="*/ 670560 h 670560"/>
              <a:gd name="connsiteX7" fmla="*/ 638344 w 9713764"/>
              <a:gd name="connsiteY7" fmla="*/ 41830 h 670560"/>
              <a:gd name="connsiteX0" fmla="*/ 0 w 9033590"/>
              <a:gd name="connsiteY0" fmla="*/ 670560 h 670560"/>
              <a:gd name="connsiteX1" fmla="*/ 0 w 9033590"/>
              <a:gd name="connsiteY1" fmla="*/ 0 h 670560"/>
              <a:gd name="connsiteX2" fmla="*/ 8991760 w 9033590"/>
              <a:gd name="connsiteY2" fmla="*/ 0 h 670560"/>
              <a:gd name="connsiteX3" fmla="*/ 9033590 w 9033590"/>
              <a:gd name="connsiteY3" fmla="*/ 41830 h 670560"/>
              <a:gd name="connsiteX4" fmla="*/ 9033590 w 9033590"/>
              <a:gd name="connsiteY4" fmla="*/ 628730 h 670560"/>
              <a:gd name="connsiteX5" fmla="*/ 8991760 w 9033590"/>
              <a:gd name="connsiteY5" fmla="*/ 670560 h 670560"/>
              <a:gd name="connsiteX6" fmla="*/ 0 w 9033590"/>
              <a:gd name="connsiteY6" fmla="*/ 670560 h 670560"/>
              <a:gd name="connsiteX0" fmla="*/ 537968 w 9571558"/>
              <a:gd name="connsiteY0" fmla="*/ 670560 h 670560"/>
              <a:gd name="connsiteX1" fmla="*/ 2490593 w 9571558"/>
              <a:gd name="connsiteY1" fmla="*/ 0 h 670560"/>
              <a:gd name="connsiteX2" fmla="*/ 9529728 w 9571558"/>
              <a:gd name="connsiteY2" fmla="*/ 0 h 670560"/>
              <a:gd name="connsiteX3" fmla="*/ 9571558 w 9571558"/>
              <a:gd name="connsiteY3" fmla="*/ 41830 h 670560"/>
              <a:gd name="connsiteX4" fmla="*/ 9571558 w 9571558"/>
              <a:gd name="connsiteY4" fmla="*/ 628730 h 670560"/>
              <a:gd name="connsiteX5" fmla="*/ 9529728 w 9571558"/>
              <a:gd name="connsiteY5" fmla="*/ 670560 h 670560"/>
              <a:gd name="connsiteX6" fmla="*/ 537968 w 9571558"/>
              <a:gd name="connsiteY6" fmla="*/ 670560 h 670560"/>
              <a:gd name="connsiteX0" fmla="*/ 1125560 w 8203350"/>
              <a:gd name="connsiteY0" fmla="*/ 670560 h 670560"/>
              <a:gd name="connsiteX1" fmla="*/ 1122385 w 8203350"/>
              <a:gd name="connsiteY1" fmla="*/ 0 h 670560"/>
              <a:gd name="connsiteX2" fmla="*/ 8161520 w 8203350"/>
              <a:gd name="connsiteY2" fmla="*/ 0 h 670560"/>
              <a:gd name="connsiteX3" fmla="*/ 8203350 w 8203350"/>
              <a:gd name="connsiteY3" fmla="*/ 41830 h 670560"/>
              <a:gd name="connsiteX4" fmla="*/ 8203350 w 8203350"/>
              <a:gd name="connsiteY4" fmla="*/ 628730 h 670560"/>
              <a:gd name="connsiteX5" fmla="*/ 8161520 w 8203350"/>
              <a:gd name="connsiteY5" fmla="*/ 670560 h 670560"/>
              <a:gd name="connsiteX6" fmla="*/ 1125560 w 8203350"/>
              <a:gd name="connsiteY6" fmla="*/ 670560 h 670560"/>
              <a:gd name="connsiteX0" fmla="*/ 668416 w 7746206"/>
              <a:gd name="connsiteY0" fmla="*/ 670560 h 670560"/>
              <a:gd name="connsiteX1" fmla="*/ 665241 w 7746206"/>
              <a:gd name="connsiteY1" fmla="*/ 0 h 670560"/>
              <a:gd name="connsiteX2" fmla="*/ 7704376 w 7746206"/>
              <a:gd name="connsiteY2" fmla="*/ 0 h 670560"/>
              <a:gd name="connsiteX3" fmla="*/ 7746206 w 7746206"/>
              <a:gd name="connsiteY3" fmla="*/ 41830 h 670560"/>
              <a:gd name="connsiteX4" fmla="*/ 7746206 w 7746206"/>
              <a:gd name="connsiteY4" fmla="*/ 628730 h 670560"/>
              <a:gd name="connsiteX5" fmla="*/ 7704376 w 7746206"/>
              <a:gd name="connsiteY5" fmla="*/ 670560 h 670560"/>
              <a:gd name="connsiteX6" fmla="*/ 668416 w 7746206"/>
              <a:gd name="connsiteY6" fmla="*/ 670560 h 670560"/>
              <a:gd name="connsiteX0" fmla="*/ 3176 w 7080966"/>
              <a:gd name="connsiteY0" fmla="*/ 670560 h 670560"/>
              <a:gd name="connsiteX1" fmla="*/ 1 w 7080966"/>
              <a:gd name="connsiteY1" fmla="*/ 0 h 670560"/>
              <a:gd name="connsiteX2" fmla="*/ 7039136 w 7080966"/>
              <a:gd name="connsiteY2" fmla="*/ 0 h 670560"/>
              <a:gd name="connsiteX3" fmla="*/ 7080966 w 7080966"/>
              <a:gd name="connsiteY3" fmla="*/ 41830 h 670560"/>
              <a:gd name="connsiteX4" fmla="*/ 7080966 w 7080966"/>
              <a:gd name="connsiteY4" fmla="*/ 628730 h 670560"/>
              <a:gd name="connsiteX5" fmla="*/ 7039136 w 7080966"/>
              <a:gd name="connsiteY5" fmla="*/ 670560 h 670560"/>
              <a:gd name="connsiteX6" fmla="*/ 3176 w 7080966"/>
              <a:gd name="connsiteY6" fmla="*/ 670560 h 670560"/>
              <a:gd name="connsiteX0" fmla="*/ 1889125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1889125 w 8966915"/>
              <a:gd name="connsiteY6" fmla="*/ 670560 h 670560"/>
              <a:gd name="connsiteX0" fmla="*/ 0 w 8970090"/>
              <a:gd name="connsiteY0" fmla="*/ 670560 h 670560"/>
              <a:gd name="connsiteX1" fmla="*/ 3175 w 8970090"/>
              <a:gd name="connsiteY1" fmla="*/ 3175 h 670560"/>
              <a:gd name="connsiteX2" fmla="*/ 8928260 w 8970090"/>
              <a:gd name="connsiteY2" fmla="*/ 0 h 670560"/>
              <a:gd name="connsiteX3" fmla="*/ 8970090 w 8970090"/>
              <a:gd name="connsiteY3" fmla="*/ 41830 h 670560"/>
              <a:gd name="connsiteX4" fmla="*/ 8970090 w 8970090"/>
              <a:gd name="connsiteY4" fmla="*/ 628730 h 670560"/>
              <a:gd name="connsiteX5" fmla="*/ 8928260 w 8970090"/>
              <a:gd name="connsiteY5" fmla="*/ 670560 h 670560"/>
              <a:gd name="connsiteX6" fmla="*/ 0 w 8970090"/>
              <a:gd name="connsiteY6" fmla="*/ 670560 h 670560"/>
              <a:gd name="connsiteX0" fmla="*/ 3175 w 8973265"/>
              <a:gd name="connsiteY0" fmla="*/ 670560 h 670560"/>
              <a:gd name="connsiteX1" fmla="*/ 0 w 8973265"/>
              <a:gd name="connsiteY1" fmla="*/ 0 h 670560"/>
              <a:gd name="connsiteX2" fmla="*/ 8931435 w 8973265"/>
              <a:gd name="connsiteY2" fmla="*/ 0 h 670560"/>
              <a:gd name="connsiteX3" fmla="*/ 8973265 w 8973265"/>
              <a:gd name="connsiteY3" fmla="*/ 41830 h 670560"/>
              <a:gd name="connsiteX4" fmla="*/ 8973265 w 8973265"/>
              <a:gd name="connsiteY4" fmla="*/ 628730 h 670560"/>
              <a:gd name="connsiteX5" fmla="*/ 8931435 w 8973265"/>
              <a:gd name="connsiteY5" fmla="*/ 670560 h 670560"/>
              <a:gd name="connsiteX6" fmla="*/ 3175 w 8973265"/>
              <a:gd name="connsiteY6" fmla="*/ 670560 h 670560"/>
              <a:gd name="connsiteX0" fmla="*/ 1 w 8970091"/>
              <a:gd name="connsiteY0" fmla="*/ 670560 h 670560"/>
              <a:gd name="connsiteX1" fmla="*/ 6351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1 w 8970091"/>
              <a:gd name="connsiteY0" fmla="*/ 670560 h 670560"/>
              <a:gd name="connsiteX1" fmla="*/ 3176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0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0 w 8966915"/>
              <a:gd name="connsiteY6" fmla="*/ 670560 h 6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6915" h="670560">
                <a:moveTo>
                  <a:pt x="0" y="670560"/>
                </a:moveTo>
                <a:cubicBezTo>
                  <a:pt x="-27" y="574675"/>
                  <a:pt x="-27" y="143510"/>
                  <a:pt x="0" y="3175"/>
                </a:cubicBezTo>
                <a:lnTo>
                  <a:pt x="8925085" y="0"/>
                </a:lnTo>
                <a:cubicBezTo>
                  <a:pt x="8948187" y="0"/>
                  <a:pt x="8966915" y="18728"/>
                  <a:pt x="8966915" y="41830"/>
                </a:cubicBezTo>
                <a:lnTo>
                  <a:pt x="8966915" y="628730"/>
                </a:lnTo>
                <a:cubicBezTo>
                  <a:pt x="8966915" y="651832"/>
                  <a:pt x="8948187" y="670560"/>
                  <a:pt x="8925085" y="670560"/>
                </a:cubicBezTo>
                <a:lnTo>
                  <a:pt x="0" y="670560"/>
                </a:lnTo>
                <a:close/>
              </a:path>
            </a:pathLst>
          </a:custGeom>
          <a:solidFill>
            <a:srgbClr val="CFC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1"/>
            <a:ext cx="4038600" cy="4906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29361"/>
            <a:ext cx="4038600" cy="4896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ounded Rectangle 4"/>
          <p:cNvSpPr/>
          <p:nvPr userDrawn="1"/>
        </p:nvSpPr>
        <p:spPr>
          <a:xfrm>
            <a:off x="1824" y="233680"/>
            <a:ext cx="8966915" cy="894080"/>
          </a:xfrm>
          <a:custGeom>
            <a:avLst/>
            <a:gdLst>
              <a:gd name="connsiteX0" fmla="*/ 0 w 9075420"/>
              <a:gd name="connsiteY0" fmla="*/ 41830 h 670560"/>
              <a:gd name="connsiteX1" fmla="*/ 41830 w 9075420"/>
              <a:gd name="connsiteY1" fmla="*/ 0 h 670560"/>
              <a:gd name="connsiteX2" fmla="*/ 9033590 w 9075420"/>
              <a:gd name="connsiteY2" fmla="*/ 0 h 670560"/>
              <a:gd name="connsiteX3" fmla="*/ 9075420 w 9075420"/>
              <a:gd name="connsiteY3" fmla="*/ 41830 h 670560"/>
              <a:gd name="connsiteX4" fmla="*/ 9075420 w 9075420"/>
              <a:gd name="connsiteY4" fmla="*/ 628730 h 670560"/>
              <a:gd name="connsiteX5" fmla="*/ 9033590 w 9075420"/>
              <a:gd name="connsiteY5" fmla="*/ 670560 h 670560"/>
              <a:gd name="connsiteX6" fmla="*/ 41830 w 9075420"/>
              <a:gd name="connsiteY6" fmla="*/ 670560 h 670560"/>
              <a:gd name="connsiteX7" fmla="*/ 0 w 9075420"/>
              <a:gd name="connsiteY7" fmla="*/ 628730 h 670560"/>
              <a:gd name="connsiteX8" fmla="*/ 0 w 9075420"/>
              <a:gd name="connsiteY8" fmla="*/ 41830 h 670560"/>
              <a:gd name="connsiteX0" fmla="*/ 638344 w 9713764"/>
              <a:gd name="connsiteY0" fmla="*/ 41830 h 670560"/>
              <a:gd name="connsiteX1" fmla="*/ 680174 w 9713764"/>
              <a:gd name="connsiteY1" fmla="*/ 0 h 670560"/>
              <a:gd name="connsiteX2" fmla="*/ 9671934 w 9713764"/>
              <a:gd name="connsiteY2" fmla="*/ 0 h 670560"/>
              <a:gd name="connsiteX3" fmla="*/ 9713764 w 9713764"/>
              <a:gd name="connsiteY3" fmla="*/ 41830 h 670560"/>
              <a:gd name="connsiteX4" fmla="*/ 9713764 w 9713764"/>
              <a:gd name="connsiteY4" fmla="*/ 628730 h 670560"/>
              <a:gd name="connsiteX5" fmla="*/ 9671934 w 9713764"/>
              <a:gd name="connsiteY5" fmla="*/ 670560 h 670560"/>
              <a:gd name="connsiteX6" fmla="*/ 680174 w 9713764"/>
              <a:gd name="connsiteY6" fmla="*/ 670560 h 670560"/>
              <a:gd name="connsiteX7" fmla="*/ 638344 w 9713764"/>
              <a:gd name="connsiteY7" fmla="*/ 41830 h 670560"/>
              <a:gd name="connsiteX0" fmla="*/ 0 w 9033590"/>
              <a:gd name="connsiteY0" fmla="*/ 670560 h 670560"/>
              <a:gd name="connsiteX1" fmla="*/ 0 w 9033590"/>
              <a:gd name="connsiteY1" fmla="*/ 0 h 670560"/>
              <a:gd name="connsiteX2" fmla="*/ 8991760 w 9033590"/>
              <a:gd name="connsiteY2" fmla="*/ 0 h 670560"/>
              <a:gd name="connsiteX3" fmla="*/ 9033590 w 9033590"/>
              <a:gd name="connsiteY3" fmla="*/ 41830 h 670560"/>
              <a:gd name="connsiteX4" fmla="*/ 9033590 w 9033590"/>
              <a:gd name="connsiteY4" fmla="*/ 628730 h 670560"/>
              <a:gd name="connsiteX5" fmla="*/ 8991760 w 9033590"/>
              <a:gd name="connsiteY5" fmla="*/ 670560 h 670560"/>
              <a:gd name="connsiteX6" fmla="*/ 0 w 9033590"/>
              <a:gd name="connsiteY6" fmla="*/ 670560 h 670560"/>
              <a:gd name="connsiteX0" fmla="*/ 537968 w 9571558"/>
              <a:gd name="connsiteY0" fmla="*/ 670560 h 670560"/>
              <a:gd name="connsiteX1" fmla="*/ 2490593 w 9571558"/>
              <a:gd name="connsiteY1" fmla="*/ 0 h 670560"/>
              <a:gd name="connsiteX2" fmla="*/ 9529728 w 9571558"/>
              <a:gd name="connsiteY2" fmla="*/ 0 h 670560"/>
              <a:gd name="connsiteX3" fmla="*/ 9571558 w 9571558"/>
              <a:gd name="connsiteY3" fmla="*/ 41830 h 670560"/>
              <a:gd name="connsiteX4" fmla="*/ 9571558 w 9571558"/>
              <a:gd name="connsiteY4" fmla="*/ 628730 h 670560"/>
              <a:gd name="connsiteX5" fmla="*/ 9529728 w 9571558"/>
              <a:gd name="connsiteY5" fmla="*/ 670560 h 670560"/>
              <a:gd name="connsiteX6" fmla="*/ 537968 w 9571558"/>
              <a:gd name="connsiteY6" fmla="*/ 670560 h 670560"/>
              <a:gd name="connsiteX0" fmla="*/ 1125560 w 8203350"/>
              <a:gd name="connsiteY0" fmla="*/ 670560 h 670560"/>
              <a:gd name="connsiteX1" fmla="*/ 1122385 w 8203350"/>
              <a:gd name="connsiteY1" fmla="*/ 0 h 670560"/>
              <a:gd name="connsiteX2" fmla="*/ 8161520 w 8203350"/>
              <a:gd name="connsiteY2" fmla="*/ 0 h 670560"/>
              <a:gd name="connsiteX3" fmla="*/ 8203350 w 8203350"/>
              <a:gd name="connsiteY3" fmla="*/ 41830 h 670560"/>
              <a:gd name="connsiteX4" fmla="*/ 8203350 w 8203350"/>
              <a:gd name="connsiteY4" fmla="*/ 628730 h 670560"/>
              <a:gd name="connsiteX5" fmla="*/ 8161520 w 8203350"/>
              <a:gd name="connsiteY5" fmla="*/ 670560 h 670560"/>
              <a:gd name="connsiteX6" fmla="*/ 1125560 w 8203350"/>
              <a:gd name="connsiteY6" fmla="*/ 670560 h 670560"/>
              <a:gd name="connsiteX0" fmla="*/ 668416 w 7746206"/>
              <a:gd name="connsiteY0" fmla="*/ 670560 h 670560"/>
              <a:gd name="connsiteX1" fmla="*/ 665241 w 7746206"/>
              <a:gd name="connsiteY1" fmla="*/ 0 h 670560"/>
              <a:gd name="connsiteX2" fmla="*/ 7704376 w 7746206"/>
              <a:gd name="connsiteY2" fmla="*/ 0 h 670560"/>
              <a:gd name="connsiteX3" fmla="*/ 7746206 w 7746206"/>
              <a:gd name="connsiteY3" fmla="*/ 41830 h 670560"/>
              <a:gd name="connsiteX4" fmla="*/ 7746206 w 7746206"/>
              <a:gd name="connsiteY4" fmla="*/ 628730 h 670560"/>
              <a:gd name="connsiteX5" fmla="*/ 7704376 w 7746206"/>
              <a:gd name="connsiteY5" fmla="*/ 670560 h 670560"/>
              <a:gd name="connsiteX6" fmla="*/ 668416 w 7746206"/>
              <a:gd name="connsiteY6" fmla="*/ 670560 h 670560"/>
              <a:gd name="connsiteX0" fmla="*/ 3176 w 7080966"/>
              <a:gd name="connsiteY0" fmla="*/ 670560 h 670560"/>
              <a:gd name="connsiteX1" fmla="*/ 1 w 7080966"/>
              <a:gd name="connsiteY1" fmla="*/ 0 h 670560"/>
              <a:gd name="connsiteX2" fmla="*/ 7039136 w 7080966"/>
              <a:gd name="connsiteY2" fmla="*/ 0 h 670560"/>
              <a:gd name="connsiteX3" fmla="*/ 7080966 w 7080966"/>
              <a:gd name="connsiteY3" fmla="*/ 41830 h 670560"/>
              <a:gd name="connsiteX4" fmla="*/ 7080966 w 7080966"/>
              <a:gd name="connsiteY4" fmla="*/ 628730 h 670560"/>
              <a:gd name="connsiteX5" fmla="*/ 7039136 w 7080966"/>
              <a:gd name="connsiteY5" fmla="*/ 670560 h 670560"/>
              <a:gd name="connsiteX6" fmla="*/ 3176 w 7080966"/>
              <a:gd name="connsiteY6" fmla="*/ 670560 h 670560"/>
              <a:gd name="connsiteX0" fmla="*/ 1889125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1889125 w 8966915"/>
              <a:gd name="connsiteY6" fmla="*/ 670560 h 670560"/>
              <a:gd name="connsiteX0" fmla="*/ 0 w 8970090"/>
              <a:gd name="connsiteY0" fmla="*/ 670560 h 670560"/>
              <a:gd name="connsiteX1" fmla="*/ 3175 w 8970090"/>
              <a:gd name="connsiteY1" fmla="*/ 3175 h 670560"/>
              <a:gd name="connsiteX2" fmla="*/ 8928260 w 8970090"/>
              <a:gd name="connsiteY2" fmla="*/ 0 h 670560"/>
              <a:gd name="connsiteX3" fmla="*/ 8970090 w 8970090"/>
              <a:gd name="connsiteY3" fmla="*/ 41830 h 670560"/>
              <a:gd name="connsiteX4" fmla="*/ 8970090 w 8970090"/>
              <a:gd name="connsiteY4" fmla="*/ 628730 h 670560"/>
              <a:gd name="connsiteX5" fmla="*/ 8928260 w 8970090"/>
              <a:gd name="connsiteY5" fmla="*/ 670560 h 670560"/>
              <a:gd name="connsiteX6" fmla="*/ 0 w 8970090"/>
              <a:gd name="connsiteY6" fmla="*/ 670560 h 670560"/>
              <a:gd name="connsiteX0" fmla="*/ 3175 w 8973265"/>
              <a:gd name="connsiteY0" fmla="*/ 670560 h 670560"/>
              <a:gd name="connsiteX1" fmla="*/ 0 w 8973265"/>
              <a:gd name="connsiteY1" fmla="*/ 0 h 670560"/>
              <a:gd name="connsiteX2" fmla="*/ 8931435 w 8973265"/>
              <a:gd name="connsiteY2" fmla="*/ 0 h 670560"/>
              <a:gd name="connsiteX3" fmla="*/ 8973265 w 8973265"/>
              <a:gd name="connsiteY3" fmla="*/ 41830 h 670560"/>
              <a:gd name="connsiteX4" fmla="*/ 8973265 w 8973265"/>
              <a:gd name="connsiteY4" fmla="*/ 628730 h 670560"/>
              <a:gd name="connsiteX5" fmla="*/ 8931435 w 8973265"/>
              <a:gd name="connsiteY5" fmla="*/ 670560 h 670560"/>
              <a:gd name="connsiteX6" fmla="*/ 3175 w 8973265"/>
              <a:gd name="connsiteY6" fmla="*/ 670560 h 670560"/>
              <a:gd name="connsiteX0" fmla="*/ 1 w 8970091"/>
              <a:gd name="connsiteY0" fmla="*/ 670560 h 670560"/>
              <a:gd name="connsiteX1" fmla="*/ 6351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1 w 8970091"/>
              <a:gd name="connsiteY0" fmla="*/ 670560 h 670560"/>
              <a:gd name="connsiteX1" fmla="*/ 3176 w 8970091"/>
              <a:gd name="connsiteY1" fmla="*/ 3175 h 670560"/>
              <a:gd name="connsiteX2" fmla="*/ 8928261 w 8970091"/>
              <a:gd name="connsiteY2" fmla="*/ 0 h 670560"/>
              <a:gd name="connsiteX3" fmla="*/ 8970091 w 8970091"/>
              <a:gd name="connsiteY3" fmla="*/ 41830 h 670560"/>
              <a:gd name="connsiteX4" fmla="*/ 8970091 w 8970091"/>
              <a:gd name="connsiteY4" fmla="*/ 628730 h 670560"/>
              <a:gd name="connsiteX5" fmla="*/ 8928261 w 8970091"/>
              <a:gd name="connsiteY5" fmla="*/ 670560 h 670560"/>
              <a:gd name="connsiteX6" fmla="*/ 1 w 8970091"/>
              <a:gd name="connsiteY6" fmla="*/ 670560 h 670560"/>
              <a:gd name="connsiteX0" fmla="*/ 0 w 8966915"/>
              <a:gd name="connsiteY0" fmla="*/ 670560 h 670560"/>
              <a:gd name="connsiteX1" fmla="*/ 0 w 8966915"/>
              <a:gd name="connsiteY1" fmla="*/ 3175 h 670560"/>
              <a:gd name="connsiteX2" fmla="*/ 8925085 w 8966915"/>
              <a:gd name="connsiteY2" fmla="*/ 0 h 670560"/>
              <a:gd name="connsiteX3" fmla="*/ 8966915 w 8966915"/>
              <a:gd name="connsiteY3" fmla="*/ 41830 h 670560"/>
              <a:gd name="connsiteX4" fmla="*/ 8966915 w 8966915"/>
              <a:gd name="connsiteY4" fmla="*/ 628730 h 670560"/>
              <a:gd name="connsiteX5" fmla="*/ 8925085 w 8966915"/>
              <a:gd name="connsiteY5" fmla="*/ 670560 h 670560"/>
              <a:gd name="connsiteX6" fmla="*/ 0 w 8966915"/>
              <a:gd name="connsiteY6" fmla="*/ 670560 h 6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6915" h="670560">
                <a:moveTo>
                  <a:pt x="0" y="670560"/>
                </a:moveTo>
                <a:cubicBezTo>
                  <a:pt x="-27" y="574675"/>
                  <a:pt x="-27" y="143510"/>
                  <a:pt x="0" y="3175"/>
                </a:cubicBezTo>
                <a:lnTo>
                  <a:pt x="8925085" y="0"/>
                </a:lnTo>
                <a:cubicBezTo>
                  <a:pt x="8948187" y="0"/>
                  <a:pt x="8966915" y="18728"/>
                  <a:pt x="8966915" y="41830"/>
                </a:cubicBezTo>
                <a:lnTo>
                  <a:pt x="8966915" y="628730"/>
                </a:lnTo>
                <a:cubicBezTo>
                  <a:pt x="8966915" y="651832"/>
                  <a:pt x="8948187" y="670560"/>
                  <a:pt x="8925085" y="670560"/>
                </a:cubicBezTo>
                <a:lnTo>
                  <a:pt x="0" y="670560"/>
                </a:lnTo>
                <a:close/>
              </a:path>
            </a:pathLst>
          </a:custGeom>
          <a:solidFill>
            <a:srgbClr val="CFCF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8"/>
            <a:ext cx="8229600" cy="80179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9041"/>
            <a:ext cx="8229600" cy="491659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9525" y="6627868"/>
            <a:ext cx="254149" cy="237744"/>
            <a:chOff x="0" y="6542143"/>
            <a:chExt cx="254149" cy="315858"/>
          </a:xfrm>
        </p:grpSpPr>
        <p:sp>
          <p:nvSpPr>
            <p:cNvPr id="8" name="Freeform 7"/>
            <p:cNvSpPr/>
            <p:nvPr/>
          </p:nvSpPr>
          <p:spPr>
            <a:xfrm>
              <a:off x="91803" y="6542144"/>
              <a:ext cx="162346" cy="315857"/>
            </a:xfrm>
            <a:custGeom>
              <a:avLst/>
              <a:gdLst>
                <a:gd name="connsiteX0" fmla="*/ 260760 w 340727"/>
                <a:gd name="connsiteY0" fmla="*/ 0 h 497183"/>
                <a:gd name="connsiteX1" fmla="*/ 146025 w 340727"/>
                <a:gd name="connsiteY1" fmla="*/ 0 h 497183"/>
                <a:gd name="connsiteX2" fmla="*/ 0 w 340727"/>
                <a:gd name="connsiteY2" fmla="*/ 246853 h 497183"/>
                <a:gd name="connsiteX3" fmla="*/ 170363 w 340727"/>
                <a:gd name="connsiteY3" fmla="*/ 497183 h 497183"/>
                <a:gd name="connsiteX4" fmla="*/ 340727 w 340727"/>
                <a:gd name="connsiteY4" fmla="*/ 497183 h 497183"/>
                <a:gd name="connsiteX5" fmla="*/ 163409 w 340727"/>
                <a:gd name="connsiteY5" fmla="*/ 239900 h 497183"/>
                <a:gd name="connsiteX6" fmla="*/ 125165 w 340727"/>
                <a:gd name="connsiteY6" fmla="*/ 239900 h 497183"/>
                <a:gd name="connsiteX7" fmla="*/ 260760 w 340727"/>
                <a:gd name="connsiteY7" fmla="*/ 0 h 497183"/>
                <a:gd name="connsiteX0" fmla="*/ 269452 w 340727"/>
                <a:gd name="connsiteY0" fmla="*/ 0 h 497183"/>
                <a:gd name="connsiteX1" fmla="*/ 146025 w 340727"/>
                <a:gd name="connsiteY1" fmla="*/ 0 h 497183"/>
                <a:gd name="connsiteX2" fmla="*/ 0 w 340727"/>
                <a:gd name="connsiteY2" fmla="*/ 246853 h 497183"/>
                <a:gd name="connsiteX3" fmla="*/ 170363 w 340727"/>
                <a:gd name="connsiteY3" fmla="*/ 497183 h 497183"/>
                <a:gd name="connsiteX4" fmla="*/ 340727 w 340727"/>
                <a:gd name="connsiteY4" fmla="*/ 497183 h 497183"/>
                <a:gd name="connsiteX5" fmla="*/ 163409 w 340727"/>
                <a:gd name="connsiteY5" fmla="*/ 239900 h 497183"/>
                <a:gd name="connsiteX6" fmla="*/ 125165 w 340727"/>
                <a:gd name="connsiteY6" fmla="*/ 239900 h 497183"/>
                <a:gd name="connsiteX7" fmla="*/ 269452 w 340727"/>
                <a:gd name="connsiteY7" fmla="*/ 0 h 49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727" h="497183">
                  <a:moveTo>
                    <a:pt x="269452" y="0"/>
                  </a:moveTo>
                  <a:lnTo>
                    <a:pt x="146025" y="0"/>
                  </a:lnTo>
                  <a:lnTo>
                    <a:pt x="0" y="246853"/>
                  </a:lnTo>
                  <a:lnTo>
                    <a:pt x="170363" y="497183"/>
                  </a:lnTo>
                  <a:lnTo>
                    <a:pt x="340727" y="497183"/>
                  </a:lnTo>
                  <a:lnTo>
                    <a:pt x="163409" y="239900"/>
                  </a:lnTo>
                  <a:lnTo>
                    <a:pt x="125165" y="239900"/>
                  </a:lnTo>
                  <a:lnTo>
                    <a:pt x="269452" y="0"/>
                  </a:lnTo>
                  <a:close/>
                </a:path>
              </a:pathLst>
            </a:custGeom>
            <a:solidFill>
              <a:srgbClr val="029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sp>
          <p:nvSpPr>
            <p:cNvPr id="9" name="Rectangle 8"/>
            <p:cNvSpPr/>
            <p:nvPr/>
          </p:nvSpPr>
          <p:spPr>
            <a:xfrm>
              <a:off x="0" y="6542143"/>
              <a:ext cx="68076" cy="314661"/>
            </a:xfrm>
            <a:prstGeom prst="rect">
              <a:avLst/>
            </a:prstGeom>
            <a:solidFill>
              <a:srgbClr val="1F04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a:p>
          </p:txBody>
        </p:sp>
      </p:grpSp>
      <p:sp>
        <p:nvSpPr>
          <p:cNvPr id="10" name="Rounded Rectangle 6"/>
          <p:cNvSpPr/>
          <p:nvPr userDrawn="1"/>
        </p:nvSpPr>
        <p:spPr>
          <a:xfrm>
            <a:off x="300739" y="6623051"/>
            <a:ext cx="8839199" cy="244474"/>
          </a:xfrm>
          <a:custGeom>
            <a:avLst/>
            <a:gdLst>
              <a:gd name="connsiteX0" fmla="*/ 0 w 8991600"/>
              <a:gd name="connsiteY0" fmla="*/ 63501 h 381000"/>
              <a:gd name="connsiteX1" fmla="*/ 63501 w 8991600"/>
              <a:gd name="connsiteY1" fmla="*/ 0 h 381000"/>
              <a:gd name="connsiteX2" fmla="*/ 8928099 w 8991600"/>
              <a:gd name="connsiteY2" fmla="*/ 0 h 381000"/>
              <a:gd name="connsiteX3" fmla="*/ 8991600 w 8991600"/>
              <a:gd name="connsiteY3" fmla="*/ 63501 h 381000"/>
              <a:gd name="connsiteX4" fmla="*/ 8991600 w 8991600"/>
              <a:gd name="connsiteY4" fmla="*/ 317499 h 381000"/>
              <a:gd name="connsiteX5" fmla="*/ 8928099 w 8991600"/>
              <a:gd name="connsiteY5" fmla="*/ 381000 h 381000"/>
              <a:gd name="connsiteX6" fmla="*/ 63501 w 8991600"/>
              <a:gd name="connsiteY6" fmla="*/ 381000 h 381000"/>
              <a:gd name="connsiteX7" fmla="*/ 0 w 8991600"/>
              <a:gd name="connsiteY7" fmla="*/ 317499 h 381000"/>
              <a:gd name="connsiteX8" fmla="*/ 0 w 8991600"/>
              <a:gd name="connsiteY8" fmla="*/ 63501 h 381000"/>
              <a:gd name="connsiteX0" fmla="*/ 0 w 8991600"/>
              <a:gd name="connsiteY0" fmla="*/ 63501 h 381000"/>
              <a:gd name="connsiteX1" fmla="*/ 63501 w 8991600"/>
              <a:gd name="connsiteY1" fmla="*/ 0 h 381000"/>
              <a:gd name="connsiteX2" fmla="*/ 8928099 w 8991600"/>
              <a:gd name="connsiteY2" fmla="*/ 0 h 381000"/>
              <a:gd name="connsiteX3" fmla="*/ 8991600 w 8991600"/>
              <a:gd name="connsiteY3" fmla="*/ 63501 h 381000"/>
              <a:gd name="connsiteX4" fmla="*/ 8991600 w 8991600"/>
              <a:gd name="connsiteY4" fmla="*/ 317499 h 381000"/>
              <a:gd name="connsiteX5" fmla="*/ 8928099 w 8991600"/>
              <a:gd name="connsiteY5" fmla="*/ 381000 h 381000"/>
              <a:gd name="connsiteX6" fmla="*/ 0 w 8991600"/>
              <a:gd name="connsiteY6" fmla="*/ 317499 h 381000"/>
              <a:gd name="connsiteX7" fmla="*/ 0 w 8991600"/>
              <a:gd name="connsiteY7" fmla="*/ 63501 h 381000"/>
              <a:gd name="connsiteX0" fmla="*/ 0 w 8991600"/>
              <a:gd name="connsiteY0" fmla="*/ 63501 h 381000"/>
              <a:gd name="connsiteX1" fmla="*/ 63501 w 8991600"/>
              <a:gd name="connsiteY1" fmla="*/ 0 h 381000"/>
              <a:gd name="connsiteX2" fmla="*/ 8928099 w 8991600"/>
              <a:gd name="connsiteY2" fmla="*/ 0 h 381000"/>
              <a:gd name="connsiteX3" fmla="*/ 8991600 w 8991600"/>
              <a:gd name="connsiteY3" fmla="*/ 63501 h 381000"/>
              <a:gd name="connsiteX4" fmla="*/ 8991600 w 8991600"/>
              <a:gd name="connsiteY4" fmla="*/ 317499 h 381000"/>
              <a:gd name="connsiteX5" fmla="*/ 8928099 w 8991600"/>
              <a:gd name="connsiteY5" fmla="*/ 381000 h 381000"/>
              <a:gd name="connsiteX6" fmla="*/ 3175 w 8991600"/>
              <a:gd name="connsiteY6" fmla="*/ 241299 h 381000"/>
              <a:gd name="connsiteX7" fmla="*/ 0 w 8991600"/>
              <a:gd name="connsiteY7" fmla="*/ 63501 h 381000"/>
              <a:gd name="connsiteX0" fmla="*/ 0 w 8991600"/>
              <a:gd name="connsiteY0" fmla="*/ 63501 h 325115"/>
              <a:gd name="connsiteX1" fmla="*/ 63501 w 8991600"/>
              <a:gd name="connsiteY1" fmla="*/ 0 h 325115"/>
              <a:gd name="connsiteX2" fmla="*/ 8928099 w 8991600"/>
              <a:gd name="connsiteY2" fmla="*/ 0 h 325115"/>
              <a:gd name="connsiteX3" fmla="*/ 8991600 w 8991600"/>
              <a:gd name="connsiteY3" fmla="*/ 63501 h 325115"/>
              <a:gd name="connsiteX4" fmla="*/ 8991600 w 8991600"/>
              <a:gd name="connsiteY4" fmla="*/ 317499 h 325115"/>
              <a:gd name="connsiteX5" fmla="*/ 3175 w 8991600"/>
              <a:gd name="connsiteY5" fmla="*/ 241299 h 325115"/>
              <a:gd name="connsiteX6" fmla="*/ 0 w 8991600"/>
              <a:gd name="connsiteY6" fmla="*/ 63501 h 325115"/>
              <a:gd name="connsiteX0" fmla="*/ 0 w 10076167"/>
              <a:gd name="connsiteY0" fmla="*/ 63501 h 325115"/>
              <a:gd name="connsiteX1" fmla="*/ 63501 w 10076167"/>
              <a:gd name="connsiteY1" fmla="*/ 0 h 325115"/>
              <a:gd name="connsiteX2" fmla="*/ 8928099 w 10076167"/>
              <a:gd name="connsiteY2" fmla="*/ 0 h 325115"/>
              <a:gd name="connsiteX3" fmla="*/ 8991600 w 10076167"/>
              <a:gd name="connsiteY3" fmla="*/ 317499 h 325115"/>
              <a:gd name="connsiteX4" fmla="*/ 3175 w 10076167"/>
              <a:gd name="connsiteY4" fmla="*/ 241299 h 325115"/>
              <a:gd name="connsiteX5" fmla="*/ 0 w 10076167"/>
              <a:gd name="connsiteY5" fmla="*/ 63501 h 325115"/>
              <a:gd name="connsiteX0" fmla="*/ 0 w 9702771"/>
              <a:gd name="connsiteY0" fmla="*/ 63501 h 325115"/>
              <a:gd name="connsiteX1" fmla="*/ 63501 w 9702771"/>
              <a:gd name="connsiteY1" fmla="*/ 0 h 325115"/>
              <a:gd name="connsiteX2" fmla="*/ 7908924 w 9702771"/>
              <a:gd name="connsiteY2" fmla="*/ 3175 h 325115"/>
              <a:gd name="connsiteX3" fmla="*/ 8991600 w 9702771"/>
              <a:gd name="connsiteY3" fmla="*/ 317499 h 325115"/>
              <a:gd name="connsiteX4" fmla="*/ 3175 w 9702771"/>
              <a:gd name="connsiteY4" fmla="*/ 241299 h 325115"/>
              <a:gd name="connsiteX5" fmla="*/ 0 w 9702771"/>
              <a:gd name="connsiteY5" fmla="*/ 63501 h 325115"/>
              <a:gd name="connsiteX0" fmla="*/ 0 w 9454399"/>
              <a:gd name="connsiteY0" fmla="*/ 63501 h 325115"/>
              <a:gd name="connsiteX1" fmla="*/ 63501 w 9454399"/>
              <a:gd name="connsiteY1" fmla="*/ 0 h 325115"/>
              <a:gd name="connsiteX2" fmla="*/ 7908924 w 9454399"/>
              <a:gd name="connsiteY2" fmla="*/ 3175 h 325115"/>
              <a:gd name="connsiteX3" fmla="*/ 8991600 w 9454399"/>
              <a:gd name="connsiteY3" fmla="*/ 317499 h 325115"/>
              <a:gd name="connsiteX4" fmla="*/ 3175 w 9454399"/>
              <a:gd name="connsiteY4" fmla="*/ 241299 h 325115"/>
              <a:gd name="connsiteX5" fmla="*/ 0 w 9454399"/>
              <a:gd name="connsiteY5" fmla="*/ 63501 h 325115"/>
              <a:gd name="connsiteX0" fmla="*/ 0 w 9614532"/>
              <a:gd name="connsiteY0" fmla="*/ 63501 h 325115"/>
              <a:gd name="connsiteX1" fmla="*/ 63501 w 9614532"/>
              <a:gd name="connsiteY1" fmla="*/ 0 h 325115"/>
              <a:gd name="connsiteX2" fmla="*/ 8839199 w 9614532"/>
              <a:gd name="connsiteY2" fmla="*/ 3175 h 325115"/>
              <a:gd name="connsiteX3" fmla="*/ 8991600 w 9614532"/>
              <a:gd name="connsiteY3" fmla="*/ 317499 h 325115"/>
              <a:gd name="connsiteX4" fmla="*/ 3175 w 9614532"/>
              <a:gd name="connsiteY4" fmla="*/ 241299 h 325115"/>
              <a:gd name="connsiteX5" fmla="*/ 0 w 9614532"/>
              <a:gd name="connsiteY5" fmla="*/ 63501 h 325115"/>
              <a:gd name="connsiteX0" fmla="*/ 0 w 9615169"/>
              <a:gd name="connsiteY0" fmla="*/ 63501 h 325115"/>
              <a:gd name="connsiteX1" fmla="*/ 63501 w 9615169"/>
              <a:gd name="connsiteY1" fmla="*/ 0 h 325115"/>
              <a:gd name="connsiteX2" fmla="*/ 8839199 w 9615169"/>
              <a:gd name="connsiteY2" fmla="*/ 3175 h 325115"/>
              <a:gd name="connsiteX3" fmla="*/ 8991600 w 9615169"/>
              <a:gd name="connsiteY3" fmla="*/ 317499 h 325115"/>
              <a:gd name="connsiteX4" fmla="*/ 3175 w 9615169"/>
              <a:gd name="connsiteY4" fmla="*/ 241299 h 325115"/>
              <a:gd name="connsiteX5" fmla="*/ 0 w 9615169"/>
              <a:gd name="connsiteY5" fmla="*/ 63501 h 325115"/>
              <a:gd name="connsiteX0" fmla="*/ 0 w 9081980"/>
              <a:gd name="connsiteY0" fmla="*/ 63501 h 262710"/>
              <a:gd name="connsiteX1" fmla="*/ 63501 w 9081980"/>
              <a:gd name="connsiteY1" fmla="*/ 0 h 262710"/>
              <a:gd name="connsiteX2" fmla="*/ 8839199 w 9081980"/>
              <a:gd name="connsiteY2" fmla="*/ 3175 h 262710"/>
              <a:gd name="connsiteX3" fmla="*/ 8204200 w 9081980"/>
              <a:gd name="connsiteY3" fmla="*/ 225424 h 262710"/>
              <a:gd name="connsiteX4" fmla="*/ 3175 w 9081980"/>
              <a:gd name="connsiteY4" fmla="*/ 241299 h 262710"/>
              <a:gd name="connsiteX5" fmla="*/ 0 w 9081980"/>
              <a:gd name="connsiteY5" fmla="*/ 63501 h 262710"/>
              <a:gd name="connsiteX0" fmla="*/ 0 w 8849096"/>
              <a:gd name="connsiteY0" fmla="*/ 63501 h 249686"/>
              <a:gd name="connsiteX1" fmla="*/ 63501 w 8849096"/>
              <a:gd name="connsiteY1" fmla="*/ 0 h 249686"/>
              <a:gd name="connsiteX2" fmla="*/ 8839199 w 8849096"/>
              <a:gd name="connsiteY2" fmla="*/ 3175 h 249686"/>
              <a:gd name="connsiteX3" fmla="*/ 7562850 w 8849096"/>
              <a:gd name="connsiteY3" fmla="*/ 123824 h 249686"/>
              <a:gd name="connsiteX4" fmla="*/ 3175 w 8849096"/>
              <a:gd name="connsiteY4" fmla="*/ 241299 h 249686"/>
              <a:gd name="connsiteX5" fmla="*/ 0 w 8849096"/>
              <a:gd name="connsiteY5" fmla="*/ 63501 h 249686"/>
              <a:gd name="connsiteX0" fmla="*/ 0 w 8839199"/>
              <a:gd name="connsiteY0" fmla="*/ 63501 h 249686"/>
              <a:gd name="connsiteX1" fmla="*/ 63501 w 8839199"/>
              <a:gd name="connsiteY1" fmla="*/ 0 h 249686"/>
              <a:gd name="connsiteX2" fmla="*/ 8839199 w 8839199"/>
              <a:gd name="connsiteY2" fmla="*/ 3175 h 249686"/>
              <a:gd name="connsiteX3" fmla="*/ 7562850 w 8839199"/>
              <a:gd name="connsiteY3" fmla="*/ 123824 h 249686"/>
              <a:gd name="connsiteX4" fmla="*/ 3175 w 8839199"/>
              <a:gd name="connsiteY4" fmla="*/ 241299 h 249686"/>
              <a:gd name="connsiteX5" fmla="*/ 0 w 8839199"/>
              <a:gd name="connsiteY5" fmla="*/ 63501 h 249686"/>
              <a:gd name="connsiteX0" fmla="*/ 0 w 8839200"/>
              <a:gd name="connsiteY0" fmla="*/ 63501 h 268493"/>
              <a:gd name="connsiteX1" fmla="*/ 63501 w 8839200"/>
              <a:gd name="connsiteY1" fmla="*/ 0 h 268493"/>
              <a:gd name="connsiteX2" fmla="*/ 8839199 w 8839200"/>
              <a:gd name="connsiteY2" fmla="*/ 3175 h 268493"/>
              <a:gd name="connsiteX3" fmla="*/ 8839200 w 8839200"/>
              <a:gd name="connsiteY3" fmla="*/ 241299 h 268493"/>
              <a:gd name="connsiteX4" fmla="*/ 3175 w 8839200"/>
              <a:gd name="connsiteY4" fmla="*/ 241299 h 268493"/>
              <a:gd name="connsiteX5" fmla="*/ 0 w 8839200"/>
              <a:gd name="connsiteY5" fmla="*/ 63501 h 268493"/>
              <a:gd name="connsiteX0" fmla="*/ 0 w 8839200"/>
              <a:gd name="connsiteY0" fmla="*/ 63501 h 257779"/>
              <a:gd name="connsiteX1" fmla="*/ 63501 w 8839200"/>
              <a:gd name="connsiteY1" fmla="*/ 0 h 257779"/>
              <a:gd name="connsiteX2" fmla="*/ 8839199 w 8839200"/>
              <a:gd name="connsiteY2" fmla="*/ 3175 h 257779"/>
              <a:gd name="connsiteX3" fmla="*/ 8839200 w 8839200"/>
              <a:gd name="connsiteY3" fmla="*/ 241299 h 257779"/>
              <a:gd name="connsiteX4" fmla="*/ 3175 w 8839200"/>
              <a:gd name="connsiteY4" fmla="*/ 241299 h 257779"/>
              <a:gd name="connsiteX5" fmla="*/ 0 w 8839200"/>
              <a:gd name="connsiteY5" fmla="*/ 63501 h 257779"/>
              <a:gd name="connsiteX0" fmla="*/ 0 w 8839199"/>
              <a:gd name="connsiteY0" fmla="*/ 63501 h 252811"/>
              <a:gd name="connsiteX1" fmla="*/ 63501 w 8839199"/>
              <a:gd name="connsiteY1" fmla="*/ 0 h 252811"/>
              <a:gd name="connsiteX2" fmla="*/ 8839199 w 8839199"/>
              <a:gd name="connsiteY2" fmla="*/ 3175 h 252811"/>
              <a:gd name="connsiteX3" fmla="*/ 8804275 w 8839199"/>
              <a:gd name="connsiteY3" fmla="*/ 206374 h 252811"/>
              <a:gd name="connsiteX4" fmla="*/ 3175 w 8839199"/>
              <a:gd name="connsiteY4" fmla="*/ 241299 h 252811"/>
              <a:gd name="connsiteX5" fmla="*/ 0 w 8839199"/>
              <a:gd name="connsiteY5" fmla="*/ 63501 h 252811"/>
              <a:gd name="connsiteX0" fmla="*/ 0 w 8842374"/>
              <a:gd name="connsiteY0" fmla="*/ 63501 h 252811"/>
              <a:gd name="connsiteX1" fmla="*/ 63501 w 8842374"/>
              <a:gd name="connsiteY1" fmla="*/ 0 h 252811"/>
              <a:gd name="connsiteX2" fmla="*/ 8842374 w 8842374"/>
              <a:gd name="connsiteY2" fmla="*/ 3175 h 252811"/>
              <a:gd name="connsiteX3" fmla="*/ 8804275 w 8842374"/>
              <a:gd name="connsiteY3" fmla="*/ 206374 h 252811"/>
              <a:gd name="connsiteX4" fmla="*/ 3175 w 8842374"/>
              <a:gd name="connsiteY4" fmla="*/ 241299 h 252811"/>
              <a:gd name="connsiteX5" fmla="*/ 0 w 8842374"/>
              <a:gd name="connsiteY5" fmla="*/ 63501 h 252811"/>
              <a:gd name="connsiteX0" fmla="*/ 0 w 8839199"/>
              <a:gd name="connsiteY0" fmla="*/ 63501 h 252811"/>
              <a:gd name="connsiteX1" fmla="*/ 63501 w 8839199"/>
              <a:gd name="connsiteY1" fmla="*/ 0 h 252811"/>
              <a:gd name="connsiteX2" fmla="*/ 8839199 w 8839199"/>
              <a:gd name="connsiteY2" fmla="*/ 3175 h 252811"/>
              <a:gd name="connsiteX3" fmla="*/ 8804275 w 8839199"/>
              <a:gd name="connsiteY3" fmla="*/ 206374 h 252811"/>
              <a:gd name="connsiteX4" fmla="*/ 3175 w 8839199"/>
              <a:gd name="connsiteY4" fmla="*/ 241299 h 252811"/>
              <a:gd name="connsiteX5" fmla="*/ 0 w 8839199"/>
              <a:gd name="connsiteY5" fmla="*/ 63501 h 252811"/>
              <a:gd name="connsiteX0" fmla="*/ 0 w 8839199"/>
              <a:gd name="connsiteY0" fmla="*/ 63501 h 258456"/>
              <a:gd name="connsiteX1" fmla="*/ 63501 w 8839199"/>
              <a:gd name="connsiteY1" fmla="*/ 0 h 258456"/>
              <a:gd name="connsiteX2" fmla="*/ 8839199 w 8839199"/>
              <a:gd name="connsiteY2" fmla="*/ 3175 h 258456"/>
              <a:gd name="connsiteX3" fmla="*/ 8836025 w 8839199"/>
              <a:gd name="connsiteY3" fmla="*/ 244474 h 258456"/>
              <a:gd name="connsiteX4" fmla="*/ 3175 w 8839199"/>
              <a:gd name="connsiteY4" fmla="*/ 241299 h 258456"/>
              <a:gd name="connsiteX5" fmla="*/ 0 w 8839199"/>
              <a:gd name="connsiteY5" fmla="*/ 63501 h 258456"/>
              <a:gd name="connsiteX0" fmla="*/ 0 w 8839199"/>
              <a:gd name="connsiteY0" fmla="*/ 63501 h 258456"/>
              <a:gd name="connsiteX1" fmla="*/ 63501 w 8839199"/>
              <a:gd name="connsiteY1" fmla="*/ 0 h 258456"/>
              <a:gd name="connsiteX2" fmla="*/ 8839199 w 8839199"/>
              <a:gd name="connsiteY2" fmla="*/ 3175 h 258456"/>
              <a:gd name="connsiteX3" fmla="*/ 8836025 w 8839199"/>
              <a:gd name="connsiteY3" fmla="*/ 244474 h 258456"/>
              <a:gd name="connsiteX4" fmla="*/ 3175 w 8839199"/>
              <a:gd name="connsiteY4" fmla="*/ 241299 h 258456"/>
              <a:gd name="connsiteX5" fmla="*/ 0 w 8839199"/>
              <a:gd name="connsiteY5" fmla="*/ 63501 h 258456"/>
              <a:gd name="connsiteX0" fmla="*/ 0 w 8839199"/>
              <a:gd name="connsiteY0" fmla="*/ 63501 h 244474"/>
              <a:gd name="connsiteX1" fmla="*/ 63501 w 8839199"/>
              <a:gd name="connsiteY1" fmla="*/ 0 h 244474"/>
              <a:gd name="connsiteX2" fmla="*/ 8839199 w 8839199"/>
              <a:gd name="connsiteY2" fmla="*/ 3175 h 244474"/>
              <a:gd name="connsiteX3" fmla="*/ 8836025 w 8839199"/>
              <a:gd name="connsiteY3" fmla="*/ 244474 h 244474"/>
              <a:gd name="connsiteX4" fmla="*/ 3175 w 8839199"/>
              <a:gd name="connsiteY4" fmla="*/ 241299 h 244474"/>
              <a:gd name="connsiteX5" fmla="*/ 0 w 8839199"/>
              <a:gd name="connsiteY5" fmla="*/ 63501 h 244474"/>
              <a:gd name="connsiteX0" fmla="*/ 0 w 8839199"/>
              <a:gd name="connsiteY0" fmla="*/ 63501 h 244474"/>
              <a:gd name="connsiteX1" fmla="*/ 63501 w 8839199"/>
              <a:gd name="connsiteY1" fmla="*/ 0 h 244474"/>
              <a:gd name="connsiteX2" fmla="*/ 8839199 w 8839199"/>
              <a:gd name="connsiteY2" fmla="*/ 3175 h 244474"/>
              <a:gd name="connsiteX3" fmla="*/ 8836025 w 8839199"/>
              <a:gd name="connsiteY3" fmla="*/ 244474 h 244474"/>
              <a:gd name="connsiteX4" fmla="*/ 1918188 w 8839199"/>
              <a:gd name="connsiteY4" fmla="*/ 242035 h 244474"/>
              <a:gd name="connsiteX5" fmla="*/ 3175 w 8839199"/>
              <a:gd name="connsiteY5" fmla="*/ 241299 h 244474"/>
              <a:gd name="connsiteX6" fmla="*/ 0 w 8839199"/>
              <a:gd name="connsiteY6" fmla="*/ 63501 h 244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199" h="244474">
                <a:moveTo>
                  <a:pt x="0" y="63501"/>
                </a:moveTo>
                <a:cubicBezTo>
                  <a:pt x="0" y="28430"/>
                  <a:pt x="28430" y="0"/>
                  <a:pt x="63501" y="0"/>
                </a:cubicBezTo>
                <a:lnTo>
                  <a:pt x="8839199" y="3175"/>
                </a:lnTo>
                <a:cubicBezTo>
                  <a:pt x="8838141" y="103717"/>
                  <a:pt x="8837612" y="188383"/>
                  <a:pt x="8836025" y="244474"/>
                </a:cubicBezTo>
                <a:lnTo>
                  <a:pt x="1918188" y="242035"/>
                </a:lnTo>
                <a:lnTo>
                  <a:pt x="3175" y="241299"/>
                </a:lnTo>
                <a:cubicBezTo>
                  <a:pt x="2117" y="182033"/>
                  <a:pt x="1058" y="122767"/>
                  <a:pt x="0" y="63501"/>
                </a:cubicBezTo>
                <a:close/>
              </a:path>
            </a:pathLst>
          </a:custGeom>
          <a:solidFill>
            <a:srgbClr val="1F04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ooter Placeholder 4"/>
          <p:cNvSpPr txBox="1">
            <a:spLocks/>
          </p:cNvSpPr>
          <p:nvPr userDrawn="1"/>
        </p:nvSpPr>
        <p:spPr>
          <a:xfrm>
            <a:off x="298833" y="6621916"/>
            <a:ext cx="6538088" cy="245609"/>
          </a:xfrm>
          <a:prstGeom prst="rect">
            <a:avLst/>
          </a:prstGeom>
        </p:spPr>
        <p:txBody>
          <a:bodyPr anchor="ctr"/>
          <a:lstStyle>
            <a:defPPr>
              <a:defRPr lang="en-US"/>
            </a:defPPr>
            <a:lvl1pPr marL="0" algn="l" defTabSz="914400" rtl="0" eaLnBrk="1" latinLnBrk="0" hangingPunct="1">
              <a:defRPr sz="1050" b="1"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2013 Kaplan University School of Professional and Continuing Education</a:t>
            </a:r>
            <a:endParaRPr lang="en-US" dirty="0"/>
          </a:p>
        </p:txBody>
      </p:sp>
      <p:sp>
        <p:nvSpPr>
          <p:cNvPr id="17" name="Slide Number Placeholder 5"/>
          <p:cNvSpPr txBox="1">
            <a:spLocks/>
          </p:cNvSpPr>
          <p:nvPr userDrawn="1"/>
        </p:nvSpPr>
        <p:spPr>
          <a:xfrm>
            <a:off x="6981825" y="6613526"/>
            <a:ext cx="2133600" cy="228600"/>
          </a:xfrm>
          <a:prstGeom prst="rect">
            <a:avLst/>
          </a:prstGeom>
        </p:spPr>
        <p:txBody>
          <a:bodyPr/>
          <a:lstStyle>
            <a:lvl1pPr algn="r">
              <a:defRPr sz="105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45891B8-B2DC-4239-9C5F-9413CA1A4A8A}" type="slidenum">
              <a:rPr kumimoji="0" lang="en-US" sz="1050" b="1"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dt="0"/>
  <p:txStyles>
    <p:titleStyle>
      <a:lvl1pPr algn="l" defTabSz="914400" rtl="0" eaLnBrk="1" latinLnBrk="0" hangingPunct="1">
        <a:spcBef>
          <a:spcPct val="0"/>
        </a:spcBef>
        <a:buNone/>
        <a:defRPr sz="4400" b="1" kern="1200">
          <a:solidFill>
            <a:srgbClr val="1F0477"/>
          </a:solidFill>
          <a:latin typeface="Arial" pitchFamily="34" charset="0"/>
          <a:ea typeface="+mj-ea"/>
          <a:cs typeface="Arial" pitchFamily="34" charset="0"/>
        </a:defRPr>
      </a:lvl1pPr>
    </p:titleStyle>
    <p:bodyStyle>
      <a:lvl1pPr marL="228600" indent="-228600" algn="l" defTabSz="914400" rtl="0" eaLnBrk="1" latinLnBrk="0" hangingPunct="1">
        <a:spcBef>
          <a:spcPct val="20000"/>
        </a:spcBef>
        <a:buClr>
          <a:schemeClr val="accent2"/>
        </a:buClr>
        <a:buFont typeface="Arial" pitchFamily="34" charset="0"/>
        <a:buChar char="•"/>
        <a:defRPr sz="3200" kern="1200">
          <a:solidFill>
            <a:srgbClr val="282828"/>
          </a:solidFill>
          <a:latin typeface="Arial" pitchFamily="34" charset="0"/>
          <a:ea typeface="+mn-ea"/>
          <a:cs typeface="Arial" pitchFamily="34" charset="0"/>
        </a:defRPr>
      </a:lvl1pPr>
      <a:lvl2pPr marL="514350" indent="-225425" algn="l" defTabSz="914400" rtl="0" eaLnBrk="1" latinLnBrk="0" hangingPunct="1">
        <a:spcBef>
          <a:spcPct val="20000"/>
        </a:spcBef>
        <a:buClr>
          <a:schemeClr val="accent2"/>
        </a:buClr>
        <a:buFont typeface="Arial" pitchFamily="34" charset="0"/>
        <a:buChar char="–"/>
        <a:defRPr sz="2800" kern="1200">
          <a:solidFill>
            <a:srgbClr val="282828"/>
          </a:solidFill>
          <a:latin typeface="Arial" pitchFamily="34" charset="0"/>
          <a:ea typeface="+mn-ea"/>
          <a:cs typeface="Arial" pitchFamily="34" charset="0"/>
        </a:defRPr>
      </a:lvl2pPr>
      <a:lvl3pPr marL="746125" indent="-168275" algn="l" defTabSz="914400" rtl="0" eaLnBrk="1" latinLnBrk="0" hangingPunct="1">
        <a:spcBef>
          <a:spcPct val="20000"/>
        </a:spcBef>
        <a:buClr>
          <a:schemeClr val="accent2"/>
        </a:buClr>
        <a:buFont typeface="Arial" pitchFamily="34" charset="0"/>
        <a:buChar char="•"/>
        <a:defRPr sz="2400" kern="1200">
          <a:solidFill>
            <a:srgbClr val="282828"/>
          </a:solidFill>
          <a:latin typeface="Arial" pitchFamily="34" charset="0"/>
          <a:ea typeface="+mn-ea"/>
          <a:cs typeface="Arial" pitchFamily="34" charset="0"/>
        </a:defRPr>
      </a:lvl3pPr>
      <a:lvl4pPr marL="1028700" indent="-228600" algn="l" defTabSz="914400" rtl="0" eaLnBrk="1" latinLnBrk="0" hangingPunct="1">
        <a:spcBef>
          <a:spcPct val="20000"/>
        </a:spcBef>
        <a:buClr>
          <a:schemeClr val="accent2"/>
        </a:buClr>
        <a:buFont typeface="Arial" pitchFamily="34" charset="0"/>
        <a:buChar char="–"/>
        <a:defRPr sz="2000" kern="1200">
          <a:solidFill>
            <a:srgbClr val="282828"/>
          </a:solidFill>
          <a:latin typeface="Arial" pitchFamily="34" charset="0"/>
          <a:ea typeface="+mn-ea"/>
          <a:cs typeface="Arial" pitchFamily="34" charset="0"/>
        </a:defRPr>
      </a:lvl4pPr>
      <a:lvl5pPr marL="1203325" indent="-168275" algn="l" defTabSz="914400" rtl="0" eaLnBrk="1" latinLnBrk="0" hangingPunct="1">
        <a:spcBef>
          <a:spcPct val="20000"/>
        </a:spcBef>
        <a:buClr>
          <a:schemeClr val="accent2"/>
        </a:buClr>
        <a:buFont typeface="Arial" pitchFamily="34" charset="0"/>
        <a:buChar char="»"/>
        <a:tabLst/>
        <a:defRPr sz="2000" kern="1200">
          <a:solidFill>
            <a:srgbClr val="282828"/>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eaLnBrk="1" hangingPunct="1"/>
            <a:r>
              <a:rPr lang="en-US" sz="6000" dirty="0" err="1" smtClean="0"/>
              <a:t>AccFP</a:t>
            </a:r>
            <a:r>
              <a:rPr lang="en-US" sz="6000" smtClean="0"/>
              <a:t> 105</a:t>
            </a:r>
            <a:endParaRPr lang="en-US" sz="6000" dirty="0" smtClean="0"/>
          </a:p>
        </p:txBody>
      </p:sp>
      <p:sp>
        <p:nvSpPr>
          <p:cNvPr id="15362" name="Rectangle 4"/>
          <p:cNvSpPr>
            <a:spLocks noGrp="1" noChangeArrowheads="1"/>
          </p:cNvSpPr>
          <p:nvPr>
            <p:ph type="subTitle" idx="1"/>
          </p:nvPr>
        </p:nvSpPr>
        <p:spPr/>
        <p:txBody>
          <a:bodyPr/>
          <a:lstStyle/>
          <a:p>
            <a:pPr marL="0" indent="0" algn="ctr" eaLnBrk="1" hangingPunct="1">
              <a:buFont typeface="Wingdings" pitchFamily="2" charset="2"/>
              <a:buNone/>
            </a:pPr>
            <a:r>
              <a:rPr lang="en-US" b="1" dirty="0" smtClean="0"/>
              <a:t>Retirement Planning</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smtClean="0"/>
              <a:t>Pre-1974 Capital Gain Treatment</a:t>
            </a:r>
            <a:endParaRPr lang="en-US" dirty="0" smtClean="0"/>
          </a:p>
        </p:txBody>
      </p:sp>
      <p:sp>
        <p:nvSpPr>
          <p:cNvPr id="40963" name="Rectangle 3"/>
          <p:cNvSpPr>
            <a:spLocks noGrp="1" noChangeArrowheads="1"/>
          </p:cNvSpPr>
          <p:nvPr>
            <p:ph idx="1"/>
          </p:nvPr>
        </p:nvSpPr>
        <p:spPr/>
        <p:txBody>
          <a:bodyPr/>
          <a:lstStyle/>
          <a:p>
            <a:r>
              <a:rPr lang="en-US" smtClean="0"/>
              <a:t>Born before January 2, 1936 </a:t>
            </a:r>
          </a:p>
          <a:p>
            <a:r>
              <a:rPr lang="en-US" smtClean="0"/>
              <a:t>Portion of lump-sum distribution treated as LTCG  </a:t>
            </a:r>
          </a:p>
          <a:p>
            <a:pPr lvl="1"/>
            <a:r>
              <a:rPr lang="en-US" smtClean="0"/>
              <a:t>Determine portion attributable to pre-1974 participation</a:t>
            </a:r>
          </a:p>
          <a:p>
            <a:pPr lvl="1"/>
            <a:r>
              <a:rPr lang="en-US" smtClean="0"/>
              <a:t>Remainder is ordinary income; may qualify for 10-year averaging</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r>
              <a:rPr lang="en-US" sz="3600" smtClean="0"/>
              <a:t>Net Unrealized Appreciation (NUA)</a:t>
            </a:r>
            <a:endParaRPr lang="en-US" sz="3600" dirty="0" smtClean="0"/>
          </a:p>
        </p:txBody>
      </p:sp>
      <p:sp>
        <p:nvSpPr>
          <p:cNvPr id="43011" name="Rectangle 3"/>
          <p:cNvSpPr>
            <a:spLocks noGrp="1" noChangeArrowheads="1"/>
          </p:cNvSpPr>
          <p:nvPr>
            <p:ph idx="1"/>
          </p:nvPr>
        </p:nvSpPr>
        <p:spPr/>
        <p:txBody>
          <a:bodyPr/>
          <a:lstStyle/>
          <a:p>
            <a:r>
              <a:rPr lang="en-US" smtClean="0"/>
              <a:t>Lump-sum distributions of ER stock</a:t>
            </a:r>
          </a:p>
          <a:p>
            <a:r>
              <a:rPr lang="en-US" smtClean="0"/>
              <a:t>At distribution</a:t>
            </a:r>
          </a:p>
          <a:p>
            <a:pPr lvl="1"/>
            <a:r>
              <a:rPr lang="en-US" smtClean="0"/>
              <a:t>NUA not taxed</a:t>
            </a:r>
          </a:p>
          <a:p>
            <a:pPr lvl="1"/>
            <a:r>
              <a:rPr lang="en-US" smtClean="0"/>
              <a:t>Basis of stock taxed as ordinary income</a:t>
            </a:r>
          </a:p>
          <a:p>
            <a:r>
              <a:rPr lang="en-US" smtClean="0"/>
              <a:t>NUA portion taxed at LTCG rates upon subsequent disposition</a:t>
            </a:r>
          </a:p>
          <a:p>
            <a:pPr lvl="1"/>
            <a:r>
              <a:rPr lang="en-US" smtClean="0"/>
              <a:t>Gain realized subsequent to lump-sum distribution is STCG or LTCG depending on holding period after lump-sum distribution</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NUA – Example (1 of 2)</a:t>
            </a:r>
            <a:endParaRPr lang="en-US" dirty="0" smtClean="0"/>
          </a:p>
        </p:txBody>
      </p:sp>
      <p:sp>
        <p:nvSpPr>
          <p:cNvPr id="45059" name="Rectangle 3"/>
          <p:cNvSpPr>
            <a:spLocks noGrp="1" noChangeArrowheads="1"/>
          </p:cNvSpPr>
          <p:nvPr>
            <p:ph idx="1"/>
          </p:nvPr>
        </p:nvSpPr>
        <p:spPr/>
        <p:txBody>
          <a:bodyPr/>
          <a:lstStyle/>
          <a:p>
            <a:r>
              <a:rPr lang="en-US" smtClean="0"/>
              <a:t>Bryan received lump-sum distribution of 10,000 shares from stock bonus plan valued at $1 million </a:t>
            </a:r>
          </a:p>
          <a:p>
            <a:r>
              <a:rPr lang="en-US" smtClean="0"/>
              <a:t>Basis to plan = $250,000 </a:t>
            </a:r>
          </a:p>
          <a:p>
            <a:r>
              <a:rPr lang="en-US" smtClean="0"/>
              <a:t>At distribution  </a:t>
            </a:r>
          </a:p>
          <a:p>
            <a:pPr lvl="1"/>
            <a:r>
              <a:rPr lang="en-US" smtClean="0"/>
              <a:t>$750,000 ($1 million – $250,000) treated as NUA and not currently taxed </a:t>
            </a:r>
          </a:p>
          <a:p>
            <a:pPr lvl="1"/>
            <a:r>
              <a:rPr lang="en-US" smtClean="0"/>
              <a:t>Remaining $250,000 taxed as ordinary income </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NUA – Example (2 of 2)</a:t>
            </a:r>
            <a:endParaRPr lang="en-US" dirty="0" smtClean="0"/>
          </a:p>
        </p:txBody>
      </p:sp>
      <p:sp>
        <p:nvSpPr>
          <p:cNvPr id="47107" name="Rectangle 3"/>
          <p:cNvSpPr>
            <a:spLocks noGrp="1" noChangeArrowheads="1"/>
          </p:cNvSpPr>
          <p:nvPr>
            <p:ph idx="1"/>
          </p:nvPr>
        </p:nvSpPr>
        <p:spPr/>
        <p:txBody>
          <a:bodyPr/>
          <a:lstStyle/>
          <a:p>
            <a:r>
              <a:rPr lang="en-US" smtClean="0"/>
              <a:t>Bryan’s adjusted basis = $250,000 (amount of ordinary income recognized at distribution) </a:t>
            </a:r>
          </a:p>
          <a:p>
            <a:r>
              <a:rPr lang="en-US" smtClean="0"/>
              <a:t>Upon subsequent sale, the NUA portion at distribution ($750,000) is taxed as LTCG</a:t>
            </a:r>
          </a:p>
          <a:p>
            <a:r>
              <a:rPr lang="en-US" smtClean="0"/>
              <a:t>Any appreciation subsequent to the lump-sum distribution is taxed as LTCG or STCG, depending on holding period after lump-sum distribution</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r>
              <a:rPr lang="en-US" sz="3600" dirty="0" smtClean="0"/>
              <a:t>Lump Sum Distribution at Death and NUA</a:t>
            </a:r>
          </a:p>
        </p:txBody>
      </p:sp>
      <p:sp>
        <p:nvSpPr>
          <p:cNvPr id="49155" name="Rectangle 3"/>
          <p:cNvSpPr>
            <a:spLocks noGrp="1" noChangeArrowheads="1"/>
          </p:cNvSpPr>
          <p:nvPr>
            <p:ph idx="1"/>
          </p:nvPr>
        </p:nvSpPr>
        <p:spPr/>
        <p:txBody>
          <a:bodyPr/>
          <a:lstStyle/>
          <a:p>
            <a:pPr>
              <a:lnSpc>
                <a:spcPts val="3300"/>
              </a:lnSpc>
            </a:pPr>
            <a:r>
              <a:rPr lang="en-US" dirty="0" smtClean="0"/>
              <a:t>Employer stock distributed from a qualified plan at the participant’s death</a:t>
            </a:r>
          </a:p>
          <a:p>
            <a:pPr lvl="1">
              <a:lnSpc>
                <a:spcPts val="3300"/>
              </a:lnSpc>
            </a:pPr>
            <a:r>
              <a:rPr lang="en-US" dirty="0" smtClean="0"/>
              <a:t>NUA portion does not receive a step up in basis </a:t>
            </a:r>
          </a:p>
          <a:p>
            <a:pPr lvl="1">
              <a:lnSpc>
                <a:spcPts val="3300"/>
              </a:lnSpc>
            </a:pPr>
            <a:r>
              <a:rPr lang="en-US" dirty="0" smtClean="0"/>
              <a:t>Treated as income in respect of a decedent (IRD)</a:t>
            </a:r>
          </a:p>
          <a:p>
            <a:pPr lvl="1">
              <a:lnSpc>
                <a:spcPts val="3300"/>
              </a:lnSpc>
            </a:pPr>
            <a:r>
              <a:rPr lang="en-US" dirty="0" smtClean="0"/>
              <a:t>The basis of the stock to the beneficiary  usually equals the FMV of the stock at the participant’s death, less the amount treated as NUA</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NUA at Death Example</a:t>
            </a:r>
            <a:endParaRPr lang="en-US" dirty="0" smtClean="0"/>
          </a:p>
        </p:txBody>
      </p:sp>
      <p:sp>
        <p:nvSpPr>
          <p:cNvPr id="2" name="Rectangle 3"/>
          <p:cNvSpPr>
            <a:spLocks noGrp="1" noChangeArrowheads="1"/>
          </p:cNvSpPr>
          <p:nvPr>
            <p:ph idx="1"/>
          </p:nvPr>
        </p:nvSpPr>
        <p:spPr/>
        <p:txBody>
          <a:bodyPr/>
          <a:lstStyle/>
          <a:p>
            <a:r>
              <a:rPr lang="en-US" smtClean="0"/>
              <a:t>Continuing with the previous example, now assume Bryan dies with the FMV of the stock equal to $2 million </a:t>
            </a:r>
          </a:p>
          <a:p>
            <a:r>
              <a:rPr lang="en-US" smtClean="0"/>
              <a:t>The adjusted basis of these shares to Bryan’s heirs is now $1,250,000 or the FMV of the stock ($2 million) less the amount treated as NUA ($750,000)	</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r>
              <a:rPr lang="en-US" sz="3600" dirty="0" smtClean="0"/>
              <a:t>Lump-Sum Distribution – Question</a:t>
            </a:r>
          </a:p>
        </p:txBody>
      </p:sp>
      <p:sp>
        <p:nvSpPr>
          <p:cNvPr id="51203" name="Rectangle 3"/>
          <p:cNvSpPr>
            <a:spLocks noGrp="1" noChangeArrowheads="1"/>
          </p:cNvSpPr>
          <p:nvPr>
            <p:ph idx="1"/>
          </p:nvPr>
        </p:nvSpPr>
        <p:spPr/>
        <p:txBody>
          <a:bodyPr/>
          <a:lstStyle/>
          <a:p>
            <a:pPr marL="0" indent="0" eaLnBrk="1" hangingPunct="1">
              <a:spcBef>
                <a:spcPct val="30000"/>
              </a:spcBef>
              <a:buClrTx/>
              <a:buSzTx/>
              <a:buFontTx/>
              <a:buNone/>
            </a:pPr>
            <a:r>
              <a:rPr lang="en-US" sz="2400" dirty="0" smtClean="0"/>
              <a:t>A lump-sum distribution from a qualified plan may be eligible for all of the following tax benefits EXCEPT</a:t>
            </a:r>
          </a:p>
          <a:p>
            <a:pPr marL="854075" lvl="2" indent="-452438" eaLnBrk="1" hangingPunct="1">
              <a:spcBef>
                <a:spcPct val="30000"/>
              </a:spcBef>
              <a:buClrTx/>
              <a:buSzTx/>
              <a:buFont typeface="Wingdings" pitchFamily="2" charset="2"/>
              <a:buAutoNum type="alphaUcPeriod"/>
            </a:pPr>
            <a:r>
              <a:rPr lang="en-US" sz="2400" dirty="0" smtClean="0"/>
              <a:t>10-year forward averaging for individuals born before January 2, 1936</a:t>
            </a:r>
          </a:p>
          <a:p>
            <a:pPr marL="854075" lvl="2" indent="-452438" eaLnBrk="1" hangingPunct="1">
              <a:spcBef>
                <a:spcPct val="30000"/>
              </a:spcBef>
              <a:buClrTx/>
              <a:buSzTx/>
              <a:buFont typeface="Wingdings" pitchFamily="2" charset="2"/>
              <a:buAutoNum type="alphaUcPeriod"/>
            </a:pPr>
            <a:r>
              <a:rPr lang="en-US" sz="2400" dirty="0" smtClean="0"/>
              <a:t>5-year forward averaging for individuals born before January 2, 1936</a:t>
            </a:r>
          </a:p>
          <a:p>
            <a:pPr marL="854075" lvl="2" indent="-452438" eaLnBrk="1" hangingPunct="1">
              <a:spcBef>
                <a:spcPct val="30000"/>
              </a:spcBef>
              <a:buClrTx/>
              <a:buSzTx/>
              <a:buFont typeface="Wingdings" pitchFamily="2" charset="2"/>
              <a:buAutoNum type="alphaUcPeriod"/>
            </a:pPr>
            <a:r>
              <a:rPr lang="en-US" sz="2400" dirty="0" smtClean="0"/>
              <a:t>Capital gains treatment on the portion of distribution allocable to pre-1974 contributions</a:t>
            </a:r>
          </a:p>
          <a:p>
            <a:pPr marL="854075" lvl="2" indent="-452438" eaLnBrk="1" hangingPunct="1">
              <a:spcBef>
                <a:spcPct val="30000"/>
              </a:spcBef>
              <a:buClrTx/>
              <a:buSzTx/>
              <a:buFont typeface="Wingdings" pitchFamily="2" charset="2"/>
              <a:buAutoNum type="alphaUcPeriod"/>
            </a:pPr>
            <a:r>
              <a:rPr lang="en-US" sz="2400" dirty="0" smtClean="0"/>
              <a:t>NUA on employer securities portion of distribution</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eaLnBrk="1" hangingPunct="1"/>
            <a:r>
              <a:rPr lang="en-US" sz="3600" dirty="0" smtClean="0"/>
              <a:t>Lump-Sum Distribution – Solution</a:t>
            </a:r>
          </a:p>
        </p:txBody>
      </p:sp>
      <p:sp>
        <p:nvSpPr>
          <p:cNvPr id="53251" name="Rectangle 3"/>
          <p:cNvSpPr>
            <a:spLocks noGrp="1" noChangeArrowheads="1"/>
          </p:cNvSpPr>
          <p:nvPr>
            <p:ph idx="1"/>
          </p:nvPr>
        </p:nvSpPr>
        <p:spPr/>
        <p:txBody>
          <a:bodyPr/>
          <a:lstStyle/>
          <a:p>
            <a:pPr marL="0" indent="0" eaLnBrk="1" hangingPunct="1">
              <a:lnSpc>
                <a:spcPts val="2800"/>
              </a:lnSpc>
              <a:spcBef>
                <a:spcPct val="30000"/>
              </a:spcBef>
              <a:buClrTx/>
              <a:buSzTx/>
              <a:buFontTx/>
              <a:buNone/>
            </a:pPr>
            <a:r>
              <a:rPr lang="en-US" sz="2400" dirty="0" smtClean="0"/>
              <a:t>A lump-sum distribution made from a qualified plan may be eligible for all of the following tax benefits EXCEPT</a:t>
            </a:r>
          </a:p>
          <a:p>
            <a:pPr marL="1390650" lvl="2" indent="-533400" eaLnBrk="1" hangingPunct="1">
              <a:lnSpc>
                <a:spcPts val="2800"/>
              </a:lnSpc>
              <a:spcBef>
                <a:spcPct val="30000"/>
              </a:spcBef>
              <a:buClrTx/>
              <a:buSzTx/>
              <a:buFont typeface="Arial" charset="0"/>
              <a:buAutoNum type="alphaUcPeriod"/>
            </a:pPr>
            <a:r>
              <a:rPr lang="en-US" sz="2400" dirty="0" smtClean="0"/>
              <a:t>10-year forward averaging for individuals born before January 2, 1936</a:t>
            </a:r>
          </a:p>
          <a:p>
            <a:pPr marL="1390650" lvl="2" indent="-533400" eaLnBrk="1" hangingPunct="1">
              <a:lnSpc>
                <a:spcPts val="2800"/>
              </a:lnSpc>
              <a:spcBef>
                <a:spcPct val="30000"/>
              </a:spcBef>
              <a:buClrTx/>
              <a:buSzTx/>
              <a:buFont typeface="Arial" charset="0"/>
              <a:buAutoNum type="alphaUcPeriod"/>
            </a:pPr>
            <a:r>
              <a:rPr lang="en-US" sz="2400" b="1" dirty="0" smtClean="0"/>
              <a:t>5-year forward averaging for individuals born before January 2, 1936</a:t>
            </a:r>
          </a:p>
          <a:p>
            <a:pPr marL="1390650" lvl="2" indent="-533400" eaLnBrk="1" hangingPunct="1">
              <a:lnSpc>
                <a:spcPts val="2800"/>
              </a:lnSpc>
              <a:spcBef>
                <a:spcPct val="30000"/>
              </a:spcBef>
              <a:buClrTx/>
              <a:buSzTx/>
              <a:buFont typeface="Arial" charset="0"/>
              <a:buAutoNum type="alphaUcPeriod"/>
            </a:pPr>
            <a:r>
              <a:rPr lang="en-US" sz="2400" dirty="0" smtClean="0"/>
              <a:t>Capital gains treatment on the portion of distribution allocable to pre-1974 contributions</a:t>
            </a:r>
          </a:p>
          <a:p>
            <a:pPr marL="1390650" lvl="2" indent="-533400" eaLnBrk="1" hangingPunct="1">
              <a:lnSpc>
                <a:spcPts val="2800"/>
              </a:lnSpc>
              <a:spcBef>
                <a:spcPct val="30000"/>
              </a:spcBef>
              <a:buClrTx/>
              <a:buSzTx/>
              <a:buFont typeface="Arial" charset="0"/>
              <a:buAutoNum type="alphaUcPeriod"/>
            </a:pPr>
            <a:r>
              <a:rPr lang="en-US" sz="2400" dirty="0" smtClean="0"/>
              <a:t>NUA on employer securities portion of distribution</a:t>
            </a:r>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17</a:t>
            </a:fld>
            <a:endParaRPr lang="en-US" dirty="0"/>
          </a:p>
        </p:txBody>
      </p:sp>
      <p:sp>
        <p:nvSpPr>
          <p:cNvPr id="53252" name="Text Box 5"/>
          <p:cNvSpPr txBox="1">
            <a:spLocks noChangeArrowheads="1"/>
          </p:cNvSpPr>
          <p:nvPr/>
        </p:nvSpPr>
        <p:spPr bwMode="auto">
          <a:xfrm>
            <a:off x="2743200" y="5410200"/>
            <a:ext cx="4343400" cy="1016000"/>
          </a:xfrm>
          <a:prstGeom prst="rect">
            <a:avLst/>
          </a:prstGeom>
          <a:noFill/>
          <a:ln w="9525">
            <a:solidFill>
              <a:srgbClr val="000000"/>
            </a:solidFill>
            <a:miter lim="800000"/>
            <a:headEnd/>
            <a:tailEnd/>
          </a:ln>
        </p:spPr>
        <p:txBody>
          <a:bodyPr>
            <a:spAutoFit/>
          </a:bodyPr>
          <a:lstStyle/>
          <a:p>
            <a:pPr>
              <a:spcBef>
                <a:spcPct val="50000"/>
              </a:spcBef>
            </a:pPr>
            <a:r>
              <a:rPr lang="en-US" dirty="0">
                <a:solidFill>
                  <a:srgbClr val="000000"/>
                </a:solidFill>
              </a:rPr>
              <a:t>5-year forward averaging is not a tax treatment for lump-sum distributions to any qualified plan participant.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600" smtClean="0"/>
              <a:t>Annuity or Other Periodic Payment</a:t>
            </a:r>
            <a:endParaRPr lang="en-US" sz="3600" dirty="0" smtClean="0"/>
          </a:p>
        </p:txBody>
      </p:sp>
      <p:sp>
        <p:nvSpPr>
          <p:cNvPr id="55299" name="Rectangle 3"/>
          <p:cNvSpPr>
            <a:spLocks noGrp="1" noChangeArrowheads="1"/>
          </p:cNvSpPr>
          <p:nvPr>
            <p:ph idx="1"/>
          </p:nvPr>
        </p:nvSpPr>
        <p:spPr/>
        <p:txBody>
          <a:bodyPr/>
          <a:lstStyle/>
          <a:p>
            <a:r>
              <a:rPr lang="en-US" dirty="0" smtClean="0"/>
              <a:t>Annuity distribution from qualified plan taxable as ordinary income to extent it exceeds allocated portion of EE’s cost basis </a:t>
            </a:r>
          </a:p>
          <a:p>
            <a:pPr lvl="1"/>
            <a:r>
              <a:rPr lang="en-US" dirty="0" smtClean="0"/>
              <a:t>Basis = after-tax contributions </a:t>
            </a:r>
          </a:p>
          <a:p>
            <a:r>
              <a:rPr lang="en-US" dirty="0" smtClean="0"/>
              <a:t>If EE has no cost basis, full amount of each distribution taxable as ordinary income</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smtClean="0"/>
              <a:t>Annuity Distributions Taxation</a:t>
            </a:r>
            <a:endParaRPr lang="en-US" dirty="0" smtClean="0"/>
          </a:p>
        </p:txBody>
      </p:sp>
      <p:sp>
        <p:nvSpPr>
          <p:cNvPr id="57347" name="Rectangle 3"/>
          <p:cNvSpPr>
            <a:spLocks noGrp="1" noChangeArrowheads="1"/>
          </p:cNvSpPr>
          <p:nvPr>
            <p:ph idx="1"/>
          </p:nvPr>
        </p:nvSpPr>
        <p:spPr/>
        <p:txBody>
          <a:bodyPr/>
          <a:lstStyle/>
          <a:p>
            <a:r>
              <a:rPr lang="en-US" smtClean="0"/>
              <a:t>Participant recovers cost basis in level amounts over number of anticipated monthly payments</a:t>
            </a:r>
          </a:p>
          <a:p>
            <a:r>
              <a:rPr lang="en-US" smtClean="0"/>
              <a:t>Anticipated payments determined under IRS tables </a:t>
            </a:r>
          </a:p>
          <a:p>
            <a:pPr lvl="1"/>
            <a:r>
              <a:rPr lang="en-US" smtClean="0"/>
              <a:t>Exception for fixed period payments </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p:txBody>
          <a:bodyPr/>
          <a:lstStyle/>
          <a:p>
            <a:pPr eaLnBrk="1" hangingPunct="1"/>
            <a:r>
              <a:rPr lang="en-US" sz="6000" smtClean="0"/>
              <a:t>Unit 6</a:t>
            </a:r>
            <a:endParaRPr lang="en-US" sz="6000" dirty="0" smtClean="0"/>
          </a:p>
        </p:txBody>
      </p:sp>
      <p:sp>
        <p:nvSpPr>
          <p:cNvPr id="17410" name="Rectangle 3"/>
          <p:cNvSpPr>
            <a:spLocks noGrp="1" noChangeArrowheads="1"/>
          </p:cNvSpPr>
          <p:nvPr>
            <p:ph type="subTitle" idx="1"/>
          </p:nvPr>
        </p:nvSpPr>
        <p:spPr/>
        <p:txBody>
          <a:bodyPr/>
          <a:lstStyle/>
          <a:p>
            <a:pPr marL="0" indent="0" algn="ctr" eaLnBrk="1" hangingPunct="1">
              <a:buFont typeface="Wingdings" pitchFamily="2" charset="2"/>
              <a:buNone/>
            </a:pPr>
            <a:r>
              <a:rPr lang="en-US" b="1" dirty="0" smtClean="0"/>
              <a:t>Plan Distributions – Part I</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Autofit/>
          </a:bodyPr>
          <a:lstStyle/>
          <a:p>
            <a:r>
              <a:rPr lang="en-US" sz="3600" smtClean="0"/>
              <a:t>Two Forms of Survivorship Annuities</a:t>
            </a:r>
            <a:endParaRPr lang="en-US" sz="3600" dirty="0" smtClean="0"/>
          </a:p>
        </p:txBody>
      </p:sp>
      <p:sp>
        <p:nvSpPr>
          <p:cNvPr id="63491" name="Rectangle 3"/>
          <p:cNvSpPr>
            <a:spLocks noGrp="1" noChangeArrowheads="1"/>
          </p:cNvSpPr>
          <p:nvPr>
            <p:ph idx="1"/>
          </p:nvPr>
        </p:nvSpPr>
        <p:spPr/>
        <p:txBody>
          <a:bodyPr/>
          <a:lstStyle/>
          <a:p>
            <a:r>
              <a:rPr lang="en-US" smtClean="0"/>
              <a:t>Required of pension plans</a:t>
            </a:r>
          </a:p>
          <a:p>
            <a:pPr lvl="1"/>
            <a:r>
              <a:rPr lang="en-US" smtClean="0"/>
              <a:t>QPSA: qualified preretirement survivor annuity</a:t>
            </a:r>
          </a:p>
          <a:p>
            <a:pPr lvl="1"/>
            <a:r>
              <a:rPr lang="en-US" smtClean="0"/>
              <a:t>QJSA: qualified joint and survivor annuity </a:t>
            </a:r>
          </a:p>
          <a:p>
            <a:r>
              <a:rPr lang="en-US" smtClean="0"/>
              <a:t>Not required of, but may also be offered by profit-sharing plans</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smtClean="0"/>
              <a:t>Direct Transfers and Rollovers</a:t>
            </a:r>
            <a:endParaRPr lang="en-US" dirty="0" smtClean="0"/>
          </a:p>
        </p:txBody>
      </p:sp>
      <p:sp>
        <p:nvSpPr>
          <p:cNvPr id="65539" name="Rectangle 3"/>
          <p:cNvSpPr>
            <a:spLocks noGrp="1" noChangeArrowheads="1"/>
          </p:cNvSpPr>
          <p:nvPr>
            <p:ph idx="1"/>
          </p:nvPr>
        </p:nvSpPr>
        <p:spPr/>
        <p:txBody>
          <a:bodyPr/>
          <a:lstStyle/>
          <a:p>
            <a:r>
              <a:rPr lang="en-US" smtClean="0"/>
              <a:t>Direct or indirect transfer from one retirement plan to another</a:t>
            </a:r>
          </a:p>
          <a:p>
            <a:r>
              <a:rPr lang="en-US" smtClean="0"/>
              <a:t>Includes all or part of taxpayer’s accrued benefits</a:t>
            </a:r>
          </a:p>
          <a:p>
            <a:r>
              <a:rPr lang="en-US" smtClean="0"/>
              <a:t>Results in complete exclusion of transferred benefits from current gross income of owner</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Direct Rollover</a:t>
            </a:r>
            <a:endParaRPr lang="en-US" dirty="0" smtClean="0"/>
          </a:p>
        </p:txBody>
      </p:sp>
      <p:sp>
        <p:nvSpPr>
          <p:cNvPr id="67587" name="Rectangle 3"/>
          <p:cNvSpPr>
            <a:spLocks noGrp="1" noChangeArrowheads="1"/>
          </p:cNvSpPr>
          <p:nvPr>
            <p:ph idx="1"/>
          </p:nvPr>
        </p:nvSpPr>
        <p:spPr/>
        <p:txBody>
          <a:bodyPr/>
          <a:lstStyle/>
          <a:p>
            <a:r>
              <a:rPr lang="en-US" dirty="0" smtClean="0"/>
              <a:t>Trustee-to-trustee transfer </a:t>
            </a:r>
          </a:p>
          <a:p>
            <a:r>
              <a:rPr lang="en-US" dirty="0" smtClean="0"/>
              <a:t>Custodian holding assets for participant’s accrued benefit transfers assets to custodian of another plan (or IRA) </a:t>
            </a:r>
          </a:p>
          <a:p>
            <a:r>
              <a:rPr lang="en-US" i="1" dirty="0" smtClean="0"/>
              <a:t>Not</a:t>
            </a:r>
            <a:r>
              <a:rPr lang="en-US" dirty="0" smtClean="0"/>
              <a:t> subject to 20% mandatory withholding </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Rollover Rules</a:t>
            </a:r>
            <a:endParaRPr lang="en-US" dirty="0" smtClean="0"/>
          </a:p>
        </p:txBody>
      </p:sp>
      <p:sp>
        <p:nvSpPr>
          <p:cNvPr id="69635" name="Rectangle 3"/>
          <p:cNvSpPr>
            <a:spLocks noGrp="1" noChangeArrowheads="1"/>
          </p:cNvSpPr>
          <p:nvPr>
            <p:ph idx="1"/>
          </p:nvPr>
        </p:nvSpPr>
        <p:spPr/>
        <p:txBody>
          <a:bodyPr>
            <a:normAutofit fontScale="85000" lnSpcReduction="10000"/>
          </a:bodyPr>
          <a:lstStyle/>
          <a:p>
            <a:r>
              <a:rPr lang="en-US" smtClean="0"/>
              <a:t>Both plans must satisfy requirements for treatment as eligible retirement plan or IRA</a:t>
            </a:r>
          </a:p>
          <a:p>
            <a:r>
              <a:rPr lang="en-US" smtClean="0"/>
              <a:t>RMDs may not be rolled over</a:t>
            </a:r>
          </a:p>
          <a:p>
            <a:r>
              <a:rPr lang="en-US" smtClean="0"/>
              <a:t>Distribution to owner must be transferred to recipient plan within 60 days following date of receipt</a:t>
            </a:r>
          </a:p>
          <a:p>
            <a:r>
              <a:rPr lang="en-US" smtClean="0"/>
              <a:t>Distributions may not be rolled over if made by reason of substantially equal periodic payment exception to 10% premature distribution penalty</a:t>
            </a:r>
          </a:p>
          <a:p>
            <a:pPr lvl="1"/>
            <a:r>
              <a:rPr lang="en-US" smtClean="0"/>
              <a:t> Qualified plan</a:t>
            </a:r>
          </a:p>
          <a:p>
            <a:pPr lvl="1"/>
            <a:r>
              <a:rPr lang="en-US" smtClean="0"/>
              <a:t> Section 403(b) plan</a:t>
            </a:r>
          </a:p>
          <a:p>
            <a:pPr lvl="1"/>
            <a:r>
              <a:rPr lang="en-US" smtClean="0"/>
              <a:t> Section 457 plan</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dirty="0" smtClean="0"/>
              <a:t>Allowable Rollovers</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24</a:t>
            </a:fld>
            <a:endParaRPr lang="en-US" dirty="0"/>
          </a:p>
        </p:txBody>
      </p:sp>
      <p:graphicFrame>
        <p:nvGraphicFramePr>
          <p:cNvPr id="28730" name="Group 58"/>
          <p:cNvGraphicFramePr>
            <a:graphicFrameLocks noGrp="1"/>
          </p:cNvGraphicFramePr>
          <p:nvPr>
            <p:extLst>
              <p:ext uri="{D42A27DB-BD31-4B8C-83A1-F6EECF244321}">
                <p14:modId xmlns:p14="http://schemas.microsoft.com/office/powerpoint/2010/main" val="2887515884"/>
              </p:ext>
            </p:extLst>
          </p:nvPr>
        </p:nvGraphicFramePr>
        <p:xfrm>
          <a:off x="152400" y="1481133"/>
          <a:ext cx="8839200" cy="4425954"/>
        </p:xfrm>
        <a:graphic>
          <a:graphicData uri="http://schemas.openxmlformats.org/drawingml/2006/table">
            <a:tbl>
              <a:tblPr/>
              <a:tblGrid>
                <a:gridCol w="403225"/>
                <a:gridCol w="3429000"/>
                <a:gridCol w="5006975"/>
              </a:tblGrid>
              <a:tr h="401638">
                <a:tc gridSpan="2">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800" b="1" i="0" u="none" strike="noStrike" cap="none" normalizeH="0" baseline="0" dirty="0" smtClean="0">
                          <a:ln>
                            <a:noFill/>
                          </a:ln>
                          <a:solidFill>
                            <a:srgbClr val="000000"/>
                          </a:solidFill>
                          <a:effectLst/>
                          <a:latin typeface="Arial" charset="0"/>
                          <a:cs typeface="Times New Roman" pitchFamily="18" charset="0"/>
                        </a:rPr>
                        <a:t>TYPE OF DISTRIBUTION</a:t>
                      </a:r>
                      <a:endParaRPr kumimoji="0" lang="en-US" sz="28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800" b="1" i="0" u="none" strike="noStrike" cap="none" normalizeH="0" baseline="0" dirty="0" smtClean="0">
                          <a:ln>
                            <a:noFill/>
                          </a:ln>
                          <a:solidFill>
                            <a:srgbClr val="000000"/>
                          </a:solidFill>
                          <a:effectLst/>
                          <a:latin typeface="Arial" charset="0"/>
                          <a:cs typeface="Times New Roman" pitchFamily="18" charset="0"/>
                        </a:rPr>
                        <a:t>ROLLOVER ALLOWED TO A:</a:t>
                      </a:r>
                      <a:endParaRPr kumimoji="0" lang="en-US" sz="28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406400" marR="0" lvl="0" indent="-40640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dec"/>
                        </a:tabLst>
                      </a:pPr>
                      <a:r>
                        <a:rPr kumimoji="0" lang="en-US" sz="1200" b="0" i="0" u="none" strike="noStrike" cap="none" normalizeH="0" baseline="0" dirty="0" smtClean="0">
                          <a:ln>
                            <a:noFill/>
                          </a:ln>
                          <a:solidFill>
                            <a:schemeClr val="tx1"/>
                          </a:solidFill>
                          <a:effectLst/>
                          <a:latin typeface="Arial" charset="0"/>
                        </a:rPr>
                        <a:t>1.</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06400" marR="0" lvl="0" indent="-40640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dec"/>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qualified plan</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Qualified, Section 403(b), or Section 457 plan or IRA</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Section 403(b) plan (TDA)</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Qualified, Section 403(b), or Section 457 plan or IRA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3.</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Section 457 plan (governmental)</a:t>
                      </a: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Qualified, Section 403(b), or Section 457 plan or IRA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4.</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Pursuant to a Qualified Domestic Relations Order (QDRO)</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Qualified, Section 403(b), or Section 457 plan or IRA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5.</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SIMPLE IRA</a:t>
                      </a:r>
                      <a:br>
                        <a:rPr kumimoji="0" lang="en-US" sz="1400" b="0" i="0" u="none" strike="noStrike" cap="none" normalizeH="0" baseline="0" dirty="0" smtClean="0">
                          <a:ln>
                            <a:noFill/>
                          </a:ln>
                          <a:solidFill>
                            <a:srgbClr val="000000"/>
                          </a:solidFill>
                          <a:effectLst/>
                          <a:latin typeface="Arial" charset="0"/>
                          <a:cs typeface="Times New Roman" pitchFamily="18" charset="0"/>
                        </a:rPr>
                      </a:br>
                      <a:r>
                        <a:rPr kumimoji="0" lang="en-US" sz="1400" b="0" i="0" u="none" strike="noStrike" cap="none" normalizeH="0" baseline="0" dirty="0" smtClean="0">
                          <a:ln>
                            <a:noFill/>
                          </a:ln>
                          <a:solidFill>
                            <a:srgbClr val="000000"/>
                          </a:solidFill>
                          <a:effectLst/>
                          <a:latin typeface="Arial" charset="0"/>
                          <a:cs typeface="Times New Roman" pitchFamily="18" charset="0"/>
                        </a:rPr>
                        <a:t> (after 2 years of participation)</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Qualified, Section 403(b), or Section 457 plan or IRA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6.</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SIMPLE IRA</a:t>
                      </a:r>
                      <a:br>
                        <a:rPr kumimoji="0" lang="en-US" sz="1400" b="0" i="0" u="none" strike="noStrike" cap="none" normalizeH="0" baseline="0" dirty="0" smtClean="0">
                          <a:ln>
                            <a:noFill/>
                          </a:ln>
                          <a:solidFill>
                            <a:srgbClr val="000000"/>
                          </a:solidFill>
                          <a:effectLst/>
                          <a:latin typeface="Arial" charset="0"/>
                          <a:cs typeface="Times New Roman" pitchFamily="18" charset="0"/>
                        </a:rPr>
                      </a:br>
                      <a:r>
                        <a:rPr kumimoji="0" lang="en-US" sz="1400" b="0" i="0" u="none" strike="noStrike" cap="none" normalizeH="0" baseline="0" dirty="0" smtClean="0">
                          <a:ln>
                            <a:noFill/>
                          </a:ln>
                          <a:solidFill>
                            <a:srgbClr val="000000"/>
                          </a:solidFill>
                          <a:effectLst/>
                          <a:latin typeface="Arial" charset="0"/>
                          <a:cs typeface="Times New Roman" pitchFamily="18" charset="0"/>
                        </a:rPr>
                        <a:t>(during first 2 years of participation)</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SIMPLE IRA only</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7.</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457 plan (nongovernmental)</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457 plan only</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8.</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after-tax contributions to a qualified plan or Section 403(b) plan</a:t>
                      </a: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IRA, Section 403(b), or a direct transfer to a defined contribution or defined benefit plan (separate account)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a:txBody>
                    <a:bodyPr/>
                    <a:lstStyle/>
                    <a:p>
                      <a:pPr marL="0" marR="0" lvl="0" indent="0" algn="r"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200" b="0" i="0" u="none" strike="noStrike" cap="none" normalizeH="0" baseline="0" dirty="0" smtClean="0">
                          <a:ln>
                            <a:noFill/>
                          </a:ln>
                          <a:solidFill>
                            <a:schemeClr val="tx1"/>
                          </a:solidFill>
                          <a:effectLst/>
                          <a:latin typeface="Arial" charset="0"/>
                        </a:rPr>
                        <a:t>9.</a:t>
                      </a: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60000"/>
                        <a:buFont typeface="Wingdings" pitchFamily="2" charset="2"/>
                        <a:buNone/>
                        <a:tabLst>
                          <a:tab pos="228600" algn="l"/>
                        </a:tabLst>
                      </a:pPr>
                      <a:r>
                        <a:rPr kumimoji="0" lang="en-US" sz="1400" b="0" i="0" u="none" strike="noStrike" cap="none" normalizeH="0" baseline="0" dirty="0" smtClean="0">
                          <a:ln>
                            <a:noFill/>
                          </a:ln>
                          <a:solidFill>
                            <a:srgbClr val="000000"/>
                          </a:solidFill>
                          <a:effectLst/>
                          <a:latin typeface="Arial" charset="0"/>
                          <a:cs typeface="Times New Roman" pitchFamily="18" charset="0"/>
                        </a:rPr>
                        <a:t>From after-tax contributions to an IRA</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400" b="0" i="0" u="none" strike="noStrike" cap="none" normalizeH="0" baseline="0" dirty="0" smtClean="0">
                          <a:ln>
                            <a:noFill/>
                          </a:ln>
                          <a:solidFill>
                            <a:srgbClr val="000000"/>
                          </a:solidFill>
                          <a:effectLst/>
                          <a:latin typeface="Arial" charset="0"/>
                          <a:cs typeface="Times New Roman" pitchFamily="18" charset="0"/>
                        </a:rPr>
                        <a:t>IRA only</a:t>
                      </a:r>
                      <a:endParaRPr kumimoji="0" lang="en-US" sz="2000" b="0"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n-US" smtClean="0"/>
              <a:t>Pension Protection Act of 2006</a:t>
            </a:r>
            <a:endParaRPr lang="en-US" dirty="0" smtClean="0"/>
          </a:p>
        </p:txBody>
      </p:sp>
      <p:sp>
        <p:nvSpPr>
          <p:cNvPr id="73731" name="Rectangle 3"/>
          <p:cNvSpPr>
            <a:spLocks noGrp="1" noChangeArrowheads="1"/>
          </p:cNvSpPr>
          <p:nvPr>
            <p:ph idx="1"/>
          </p:nvPr>
        </p:nvSpPr>
        <p:spPr/>
        <p:txBody>
          <a:bodyPr/>
          <a:lstStyle/>
          <a:p>
            <a:r>
              <a:rPr lang="en-US" smtClean="0"/>
              <a:t>Allows direct rollovers of distributions from qualified plans, Section 403(b) plans, and governmental Section 457 plans to Roth IRAs </a:t>
            </a:r>
          </a:p>
          <a:p>
            <a:r>
              <a:rPr lang="en-US" smtClean="0"/>
              <a:t>Subject to Roth IRA conversion rules </a:t>
            </a:r>
          </a:p>
          <a:p>
            <a:pPr lvl="1"/>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Additional Rules</a:t>
            </a:r>
            <a:endParaRPr lang="en-US" dirty="0" smtClean="0"/>
          </a:p>
        </p:txBody>
      </p:sp>
      <p:sp>
        <p:nvSpPr>
          <p:cNvPr id="75779" name="Rectangle 3"/>
          <p:cNvSpPr>
            <a:spLocks noGrp="1" noChangeArrowheads="1"/>
          </p:cNvSpPr>
          <p:nvPr>
            <p:ph idx="1"/>
          </p:nvPr>
        </p:nvSpPr>
        <p:spPr/>
        <p:txBody>
          <a:bodyPr>
            <a:normAutofit lnSpcReduction="10000"/>
          </a:bodyPr>
          <a:lstStyle/>
          <a:p>
            <a:r>
              <a:rPr lang="en-US" smtClean="0"/>
              <a:t>Participant not required to roll over entire amount received from eligible plan</a:t>
            </a:r>
          </a:p>
          <a:p>
            <a:r>
              <a:rPr lang="en-US" smtClean="0"/>
              <a:t>Properly rolled-over amounts not counted as contribution to recipient plan (annual additions limit) or IRA ($5,500 annual limit) </a:t>
            </a:r>
          </a:p>
          <a:p>
            <a:r>
              <a:rPr lang="en-US" smtClean="0"/>
              <a:t>Taxable portion of any amount not rolled over properly treated as ordinary distribution</a:t>
            </a:r>
          </a:p>
          <a:p>
            <a:pPr lvl="1"/>
            <a:r>
              <a:rPr lang="en-US" smtClean="0"/>
              <a:t>Not eligible for 10-year averaging or pre-1974 participation tax treatment</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Questions to be Considered</a:t>
            </a:r>
            <a:endParaRPr lang="en-US" dirty="0" smtClean="0"/>
          </a:p>
        </p:txBody>
      </p:sp>
      <p:sp>
        <p:nvSpPr>
          <p:cNvPr id="77827" name="Rectangle 3"/>
          <p:cNvSpPr>
            <a:spLocks noGrp="1" noChangeArrowheads="1"/>
          </p:cNvSpPr>
          <p:nvPr>
            <p:ph idx="1"/>
          </p:nvPr>
        </p:nvSpPr>
        <p:spPr/>
        <p:txBody>
          <a:bodyPr/>
          <a:lstStyle/>
          <a:p>
            <a:r>
              <a:rPr lang="en-US" smtClean="0"/>
              <a:t>How will participant use benefit?</a:t>
            </a:r>
          </a:p>
          <a:p>
            <a:r>
              <a:rPr lang="en-US" smtClean="0"/>
              <a:t>Does participant need principal or only income to support anticipated retirement lifestyle?</a:t>
            </a:r>
          </a:p>
          <a:p>
            <a:r>
              <a:rPr lang="en-US" smtClean="0"/>
              <a:t>What is amount of retirement distribution?</a:t>
            </a:r>
          </a:p>
          <a:p>
            <a:r>
              <a:rPr lang="en-US" smtClean="0"/>
              <a:t>What is participant’s anticipated life expectancy?</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04800" y="228600"/>
            <a:ext cx="8534400" cy="944032"/>
          </a:xfrm>
        </p:spPr>
        <p:txBody>
          <a:bodyPr>
            <a:noAutofit/>
          </a:bodyPr>
          <a:lstStyle/>
          <a:p>
            <a:r>
              <a:rPr lang="en-US" sz="3200" dirty="0" smtClean="0"/>
              <a:t>Lump Sum Distribution − Question (1 of 2)</a:t>
            </a:r>
          </a:p>
        </p:txBody>
      </p:sp>
      <p:sp>
        <p:nvSpPr>
          <p:cNvPr id="77827" name="Rectangle 3"/>
          <p:cNvSpPr>
            <a:spLocks noGrp="1" noChangeArrowheads="1"/>
          </p:cNvSpPr>
          <p:nvPr>
            <p:ph idx="1"/>
          </p:nvPr>
        </p:nvSpPr>
        <p:spPr/>
        <p:txBody>
          <a:bodyPr>
            <a:normAutofit fontScale="92500" lnSpcReduction="20000"/>
          </a:bodyPr>
          <a:lstStyle/>
          <a:p>
            <a:r>
              <a:rPr lang="en-US" dirty="0"/>
              <a:t>Jack, age 65, has received a lump-sum distribution of his Section 401(k) plan balance of $500,000. Jack wants to combine the proceeds from the sale of his personal residence with $50,000 from his lump-sum distribution to purchase a new home in the city close to his daughter and his grandchildren. He wants to rollover the balance to his IRA as he is still within the 60-day rollover window. What </a:t>
            </a:r>
            <a:r>
              <a:rPr lang="en-US" dirty="0" smtClean="0"/>
              <a:t>effect </a:t>
            </a:r>
            <a:r>
              <a:rPr lang="en-US" dirty="0"/>
              <a:t>will reducing his distribution by $50,000 have on his rollover plans?</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28</a:t>
            </a:fld>
            <a:endParaRPr lang="en-US" dirty="0"/>
          </a:p>
        </p:txBody>
      </p:sp>
    </p:spTree>
    <p:extLst>
      <p:ext uri="{BB962C8B-B14F-4D97-AF65-F5344CB8AC3E}">
        <p14:creationId xmlns:p14="http://schemas.microsoft.com/office/powerpoint/2010/main" val="4104843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p:txBody>
          <a:bodyPr>
            <a:normAutofit fontScale="77500" lnSpcReduction="20000"/>
          </a:bodyPr>
          <a:lstStyle/>
          <a:p>
            <a:pPr marL="457200" indent="-457200">
              <a:buNone/>
            </a:pPr>
            <a:r>
              <a:rPr lang="en-US" dirty="0"/>
              <a:t>1. </a:t>
            </a:r>
            <a:r>
              <a:rPr lang="en-US" dirty="0" smtClean="0"/>
              <a:t>	Jack </a:t>
            </a:r>
            <a:r>
              <a:rPr lang="en-US" dirty="0"/>
              <a:t>must rollover the entire lump-sum distribution within 60 days of its receipt or the entire $500,000 will be included in his gross income.</a:t>
            </a:r>
          </a:p>
          <a:p>
            <a:pPr marL="457200" indent="-457200">
              <a:buNone/>
            </a:pPr>
            <a:r>
              <a:rPr lang="en-US" dirty="0"/>
              <a:t>2. </a:t>
            </a:r>
            <a:r>
              <a:rPr lang="en-US" dirty="0" smtClean="0"/>
              <a:t>	Jack </a:t>
            </a:r>
            <a:r>
              <a:rPr lang="en-US" dirty="0"/>
              <a:t>will have to include the $50,000 in gross income in the year of the distribution.</a:t>
            </a:r>
          </a:p>
          <a:p>
            <a:pPr marL="457200" indent="-457200">
              <a:buNone/>
            </a:pPr>
            <a:r>
              <a:rPr lang="en-US" dirty="0"/>
              <a:t>3. </a:t>
            </a:r>
            <a:r>
              <a:rPr lang="en-US" dirty="0" smtClean="0"/>
              <a:t>	Jack </a:t>
            </a:r>
            <a:r>
              <a:rPr lang="en-US" dirty="0"/>
              <a:t>can make a rollover of $450,000 with no penalty as long as he is within the </a:t>
            </a:r>
            <a:r>
              <a:rPr lang="en-US" dirty="0" smtClean="0"/>
              <a:t>60-day </a:t>
            </a:r>
            <a:r>
              <a:rPr lang="en-US" dirty="0"/>
              <a:t>time window.</a:t>
            </a:r>
          </a:p>
          <a:p>
            <a:pPr marL="457200" indent="-457200">
              <a:buNone/>
            </a:pPr>
            <a:r>
              <a:rPr lang="en-US" dirty="0"/>
              <a:t>4. </a:t>
            </a:r>
            <a:r>
              <a:rPr lang="en-US" dirty="0" smtClean="0"/>
              <a:t>	Jack </a:t>
            </a:r>
            <a:r>
              <a:rPr lang="en-US" dirty="0"/>
              <a:t>will not be able to use 10-year forward averaging for this distribution.</a:t>
            </a:r>
          </a:p>
          <a:p>
            <a:pPr marL="1371600" indent="-339725">
              <a:buNone/>
            </a:pPr>
            <a:r>
              <a:rPr lang="en-US" dirty="0"/>
              <a:t>A. 1 only</a:t>
            </a:r>
          </a:p>
          <a:p>
            <a:pPr marL="1371600" indent="-339725">
              <a:buNone/>
            </a:pPr>
            <a:r>
              <a:rPr lang="en-US" dirty="0"/>
              <a:t>B. 2 and 3</a:t>
            </a:r>
          </a:p>
          <a:p>
            <a:pPr marL="1371600" indent="-339725">
              <a:buNone/>
            </a:pPr>
            <a:r>
              <a:rPr lang="en-US" dirty="0"/>
              <a:t>C. 2, </a:t>
            </a:r>
            <a:r>
              <a:rPr lang="en-US" dirty="0" smtClean="0"/>
              <a:t>3, </a:t>
            </a:r>
            <a:r>
              <a:rPr lang="en-US" dirty="0"/>
              <a:t>and 4</a:t>
            </a:r>
          </a:p>
          <a:p>
            <a:pPr marL="1371600" indent="-339725">
              <a:buNone/>
            </a:pPr>
            <a:r>
              <a:rPr lang="en-US" dirty="0"/>
              <a:t>D. 1 and 4</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29</a:t>
            </a:fld>
            <a:endParaRPr lang="en-US" dirty="0"/>
          </a:p>
        </p:txBody>
      </p:sp>
      <p:sp>
        <p:nvSpPr>
          <p:cNvPr id="7" name="Rectangle 2"/>
          <p:cNvSpPr>
            <a:spLocks noGrp="1" noChangeArrowheads="1"/>
          </p:cNvSpPr>
          <p:nvPr>
            <p:ph type="title"/>
          </p:nvPr>
        </p:nvSpPr>
        <p:spPr>
          <a:xfrm>
            <a:off x="304800" y="228600"/>
            <a:ext cx="8534400" cy="944032"/>
          </a:xfrm>
        </p:spPr>
        <p:txBody>
          <a:bodyPr>
            <a:noAutofit/>
          </a:bodyPr>
          <a:lstStyle/>
          <a:p>
            <a:r>
              <a:rPr lang="en-US" sz="3200" dirty="0" smtClean="0"/>
              <a:t>Lump Sum Distribution − Question (2 of 2)</a:t>
            </a:r>
          </a:p>
        </p:txBody>
      </p:sp>
    </p:spTree>
    <p:extLst>
      <p:ext uri="{BB962C8B-B14F-4D97-AF65-F5344CB8AC3E}">
        <p14:creationId xmlns:p14="http://schemas.microsoft.com/office/powerpoint/2010/main" val="87256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sz="3600" smtClean="0"/>
              <a:t>Allowable Lifetime Distribution Options</a:t>
            </a:r>
            <a:endParaRPr lang="en-US" sz="3600" dirty="0" smtClean="0"/>
          </a:p>
        </p:txBody>
      </p:sp>
      <p:sp>
        <p:nvSpPr>
          <p:cNvPr id="23555" name="Rectangle 3"/>
          <p:cNvSpPr>
            <a:spLocks noGrp="1" noChangeArrowheads="1"/>
          </p:cNvSpPr>
          <p:nvPr>
            <p:ph idx="1"/>
          </p:nvPr>
        </p:nvSpPr>
        <p:spPr/>
        <p:txBody>
          <a:bodyPr/>
          <a:lstStyle/>
          <a:p>
            <a:r>
              <a:rPr lang="en-US" smtClean="0"/>
              <a:t>Qualified retirement plans</a:t>
            </a:r>
          </a:p>
          <a:p>
            <a:pPr lvl="1"/>
            <a:r>
              <a:rPr lang="en-US" smtClean="0"/>
              <a:t>Lump-sum distribution </a:t>
            </a:r>
          </a:p>
          <a:p>
            <a:pPr lvl="1"/>
            <a:r>
              <a:rPr lang="en-US" smtClean="0"/>
              <a:t>Annuity or other form of periodic payment</a:t>
            </a:r>
          </a:p>
          <a:p>
            <a:pPr lvl="1"/>
            <a:r>
              <a:rPr lang="en-US" smtClean="0"/>
              <a:t>Rollover or direct transfer</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sz="3600" dirty="0"/>
              <a:t>Lump Sum Distribution </a:t>
            </a:r>
            <a:r>
              <a:rPr lang="en-US" sz="3600" dirty="0" smtClean="0"/>
              <a:t>− Solution</a:t>
            </a:r>
          </a:p>
        </p:txBody>
      </p:sp>
      <p:sp>
        <p:nvSpPr>
          <p:cNvPr id="77827" name="Rectangle 3"/>
          <p:cNvSpPr>
            <a:spLocks noGrp="1" noChangeArrowheads="1"/>
          </p:cNvSpPr>
          <p:nvPr>
            <p:ph idx="1"/>
          </p:nvPr>
        </p:nvSpPr>
        <p:spPr/>
        <p:txBody>
          <a:bodyPr>
            <a:normAutofit fontScale="92500"/>
          </a:bodyPr>
          <a:lstStyle/>
          <a:p>
            <a:pPr marL="509588" indent="-509588">
              <a:buNone/>
            </a:pPr>
            <a:r>
              <a:rPr lang="en-US" dirty="0"/>
              <a:t>C. Statement 1 is incorrect. If Jack rolls over less than the entire $500,000 distribution, only the amount not rolled over is included in his gross income. Statements 2, 3, and 4 are correct. Jack will have to include $50,000 in gross income this </a:t>
            </a:r>
            <a:r>
              <a:rPr lang="en-US" dirty="0" smtClean="0"/>
              <a:t>year, </a:t>
            </a:r>
            <a:r>
              <a:rPr lang="en-US" dirty="0"/>
              <a:t>and the remaining balance of the distribution can still be rolled over as long as he does it within 60 days of the distribution. Jack is too young to qualify for 10-year forward averaging.</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30</a:t>
            </a:fld>
            <a:endParaRPr lang="en-US" dirty="0"/>
          </a:p>
        </p:txBody>
      </p:sp>
    </p:spTree>
    <p:extLst>
      <p:ext uri="{BB962C8B-B14F-4D97-AF65-F5344CB8AC3E}">
        <p14:creationId xmlns:p14="http://schemas.microsoft.com/office/powerpoint/2010/main" val="2536022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smtClean="0"/>
              <a:t>Required Beginning Date (1 of 2)</a:t>
            </a:r>
            <a:endParaRPr lang="en-US" dirty="0" smtClean="0"/>
          </a:p>
        </p:txBody>
      </p:sp>
      <p:sp>
        <p:nvSpPr>
          <p:cNvPr id="83971" name="Rectangle 3"/>
          <p:cNvSpPr>
            <a:spLocks noGrp="1" noChangeArrowheads="1"/>
          </p:cNvSpPr>
          <p:nvPr>
            <p:ph idx="1"/>
          </p:nvPr>
        </p:nvSpPr>
        <p:spPr/>
        <p:txBody>
          <a:bodyPr/>
          <a:lstStyle/>
          <a:p>
            <a:r>
              <a:rPr lang="en-US" smtClean="0"/>
              <a:t>Generally age 70½ </a:t>
            </a:r>
          </a:p>
          <a:p>
            <a:r>
              <a:rPr lang="en-US" smtClean="0"/>
              <a:t>Can delay first distribution until April 1 of year following year of attaining age 70½ </a:t>
            </a:r>
          </a:p>
          <a:p>
            <a:pPr lvl="1"/>
            <a:r>
              <a:rPr lang="en-US" smtClean="0"/>
              <a:t>If delayed, two distributions required in that year</a:t>
            </a:r>
          </a:p>
          <a:p>
            <a:pPr lvl="2"/>
            <a:r>
              <a:rPr lang="en-US" smtClean="0"/>
              <a:t>One distribution by April 1 </a:t>
            </a:r>
          </a:p>
          <a:p>
            <a:pPr lvl="2"/>
            <a:r>
              <a:rPr lang="en-US" smtClean="0"/>
              <a:t>Second by December 31</a:t>
            </a:r>
          </a:p>
          <a:p>
            <a:pPr lvl="1"/>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en-US" smtClean="0"/>
              <a:t>Required Beginning Date (2 of 2)</a:t>
            </a:r>
            <a:endParaRPr lang="en-US" dirty="0" smtClean="0"/>
          </a:p>
        </p:txBody>
      </p:sp>
      <p:sp>
        <p:nvSpPr>
          <p:cNvPr id="86019" name="Rectangle 3"/>
          <p:cNvSpPr>
            <a:spLocks noGrp="1" noChangeArrowheads="1"/>
          </p:cNvSpPr>
          <p:nvPr>
            <p:ph idx="1"/>
          </p:nvPr>
        </p:nvSpPr>
        <p:spPr/>
        <p:txBody>
          <a:bodyPr/>
          <a:lstStyle/>
          <a:p>
            <a:r>
              <a:rPr lang="en-US" dirty="0" smtClean="0"/>
              <a:t>For participants in qualified plans, Section 403(b), and governmental Section 457 plans, RBD may be delayed until April 1 of year following year of actual retirement </a:t>
            </a:r>
          </a:p>
          <a:p>
            <a:pPr lvl="1"/>
            <a:r>
              <a:rPr lang="en-US" dirty="0" smtClean="0"/>
              <a:t>Not available to ≥ 5% owners</a:t>
            </a:r>
          </a:p>
          <a:p>
            <a:pPr lvl="1"/>
            <a:r>
              <a:rPr lang="en-US" dirty="0" smtClean="0"/>
              <a:t>Delay until actual retirement not available for IRAs</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Autofit/>
          </a:bodyPr>
          <a:lstStyle/>
          <a:p>
            <a:r>
              <a:rPr lang="en-US" sz="3600" dirty="0" smtClean="0"/>
              <a:t>Required Beginning Date </a:t>
            </a:r>
            <a:br>
              <a:rPr lang="en-US" sz="3600" dirty="0" smtClean="0"/>
            </a:br>
            <a:r>
              <a:rPr lang="en-US" sz="3600" dirty="0" smtClean="0"/>
              <a:t>for Lifetime Distributions – Example</a:t>
            </a:r>
          </a:p>
        </p:txBody>
      </p:sp>
      <p:sp>
        <p:nvSpPr>
          <p:cNvPr id="88067" name="Rectangle 3"/>
          <p:cNvSpPr>
            <a:spLocks noGrp="1" noChangeArrowheads="1"/>
          </p:cNvSpPr>
          <p:nvPr>
            <p:ph idx="1"/>
          </p:nvPr>
        </p:nvSpPr>
        <p:spPr/>
        <p:txBody>
          <a:bodyPr/>
          <a:lstStyle/>
          <a:p>
            <a:r>
              <a:rPr lang="en-US" smtClean="0"/>
              <a:t>Bruce is 50% partner, along with his brother, in Brother’s Barbecue </a:t>
            </a:r>
          </a:p>
          <a:p>
            <a:r>
              <a:rPr lang="en-US" smtClean="0"/>
              <a:t>He turns age 70½ in 2014 </a:t>
            </a:r>
          </a:p>
          <a:p>
            <a:r>
              <a:rPr lang="en-US" smtClean="0"/>
              <a:t>He must begin taking distributions from Brother’s Barbecue profit-sharing plan no later than April 1, 2015, even though he may plan to continue working full time at the restaurant</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mtClean="0"/>
              <a:t>Required Minimum Distributions</a:t>
            </a:r>
            <a:endParaRPr lang="en-US" dirty="0" smtClean="0"/>
          </a:p>
        </p:txBody>
      </p:sp>
      <p:sp>
        <p:nvSpPr>
          <p:cNvPr id="90115" name="Rectangle 3"/>
          <p:cNvSpPr>
            <a:spLocks noGrp="1" noChangeArrowheads="1"/>
          </p:cNvSpPr>
          <p:nvPr>
            <p:ph idx="1"/>
          </p:nvPr>
        </p:nvSpPr>
        <p:spPr/>
        <p:txBody>
          <a:bodyPr>
            <a:normAutofit fontScale="92500"/>
          </a:bodyPr>
          <a:lstStyle/>
          <a:p>
            <a:r>
              <a:rPr lang="en-US" dirty="0" smtClean="0"/>
              <a:t>50% excise tax on difference between RMD and actual distribution if RMD not distributed</a:t>
            </a:r>
          </a:p>
          <a:p>
            <a:r>
              <a:rPr lang="en-US" dirty="0" smtClean="0"/>
              <a:t>RMD calculated by dividing account balance on  December 31 of preceding year by </a:t>
            </a:r>
            <a:r>
              <a:rPr lang="en-US" i="1" dirty="0" smtClean="0"/>
              <a:t>applicable distribution period </a:t>
            </a:r>
          </a:p>
          <a:p>
            <a:pPr lvl="1"/>
            <a:r>
              <a:rPr lang="en-US" dirty="0" smtClean="0"/>
              <a:t>Divisor obtained from IRS Uniform Lifetime Table based on participant’s age on</a:t>
            </a:r>
            <a:br>
              <a:rPr lang="en-US" dirty="0" smtClean="0"/>
            </a:br>
            <a:r>
              <a:rPr lang="en-US" dirty="0" smtClean="0"/>
              <a:t>December 31 of distribution year</a:t>
            </a:r>
          </a:p>
          <a:p>
            <a:pPr lvl="1"/>
            <a:r>
              <a:rPr lang="en-US" dirty="0" smtClean="0"/>
              <a:t>If participant’s beneficiary is spouse &gt;10 years younger, actual joint life expectancies may be used</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Autofit/>
          </a:bodyPr>
          <a:lstStyle/>
          <a:p>
            <a:r>
              <a:rPr lang="en-US" sz="3600" dirty="0" smtClean="0"/>
              <a:t>Required Minimum Distributions –  Example</a:t>
            </a:r>
          </a:p>
        </p:txBody>
      </p:sp>
      <p:sp>
        <p:nvSpPr>
          <p:cNvPr id="92163" name="Rectangle 3"/>
          <p:cNvSpPr>
            <a:spLocks noGrp="1" noChangeArrowheads="1"/>
          </p:cNvSpPr>
          <p:nvPr>
            <p:ph idx="1"/>
          </p:nvPr>
        </p:nvSpPr>
        <p:spPr/>
        <p:txBody>
          <a:bodyPr>
            <a:normAutofit fontScale="92500" lnSpcReduction="10000"/>
          </a:bodyPr>
          <a:lstStyle/>
          <a:p>
            <a:r>
              <a:rPr lang="en-US" smtClean="0"/>
              <a:t>Joe reached age 70½ in May 2014</a:t>
            </a:r>
          </a:p>
          <a:p>
            <a:r>
              <a:rPr lang="en-US" smtClean="0"/>
              <a:t>He will be 71 on December 31, 2014, so divisor/distribution period is 26.5 years </a:t>
            </a:r>
          </a:p>
          <a:p>
            <a:pPr lvl="1"/>
            <a:r>
              <a:rPr lang="en-US" smtClean="0"/>
              <a:t>If IRA account balance is $500,000 on December 31, 2013, his RMD = $18,868 ($500,000 divided by 26.5) </a:t>
            </a:r>
          </a:p>
          <a:p>
            <a:pPr lvl="1"/>
            <a:r>
              <a:rPr lang="en-US" smtClean="0"/>
              <a:t>Same result if Joe delays 2014 RMD until </a:t>
            </a:r>
            <a:br>
              <a:rPr lang="en-US" smtClean="0"/>
            </a:br>
            <a:r>
              <a:rPr lang="en-US" smtClean="0"/>
              <a:t>April 1, 2015</a:t>
            </a:r>
          </a:p>
          <a:p>
            <a:pPr lvl="2"/>
            <a:r>
              <a:rPr lang="en-US" smtClean="0"/>
              <a:t>If Joe took 2 distributions in 2015, second RMD is required by December 31, 2015</a:t>
            </a:r>
          </a:p>
          <a:p>
            <a:pPr lvl="2"/>
            <a:r>
              <a:rPr lang="en-US" smtClean="0"/>
              <a:t>Divide December 31, 2014 account balance by 25.6, because he will be 72 on December 31, 2015</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Autofit/>
          </a:bodyPr>
          <a:lstStyle/>
          <a:p>
            <a:pPr eaLnBrk="1" hangingPunct="1"/>
            <a:r>
              <a:rPr lang="en-US" sz="3600" dirty="0" smtClean="0"/>
              <a:t>Required Minimum Distribution – Question</a:t>
            </a:r>
          </a:p>
        </p:txBody>
      </p:sp>
      <p:sp>
        <p:nvSpPr>
          <p:cNvPr id="94211" name="Rectangle 3"/>
          <p:cNvSpPr>
            <a:spLocks noGrp="1" noChangeArrowheads="1"/>
          </p:cNvSpPr>
          <p:nvPr>
            <p:ph idx="1"/>
          </p:nvPr>
        </p:nvSpPr>
        <p:spPr/>
        <p:txBody>
          <a:bodyPr/>
          <a:lstStyle/>
          <a:p>
            <a:pPr marL="393700" indent="-393700" eaLnBrk="1" hangingPunct="1">
              <a:lnSpc>
                <a:spcPts val="2200"/>
              </a:lnSpc>
              <a:spcBef>
                <a:spcPct val="30000"/>
              </a:spcBef>
              <a:buClrTx/>
              <a:buSzTx/>
              <a:buFontTx/>
              <a:buNone/>
            </a:pPr>
            <a:r>
              <a:rPr lang="en-US" sz="1900" dirty="0" smtClean="0"/>
              <a:t>	Marian, who turned age 70½ on June 30, 2014, owns 10% of ABC Company. She has amassed $5 million in ABC’s stock bonus plan as of December 31 of the previous year (2013) and $5.5 million as of December 31, 2014. Distribution periods are as follows:</a:t>
            </a:r>
          </a:p>
          <a:p>
            <a:pPr marL="393700" indent="-393700" eaLnBrk="1" hangingPunct="1">
              <a:lnSpc>
                <a:spcPct val="80000"/>
              </a:lnSpc>
              <a:spcBef>
                <a:spcPct val="30000"/>
              </a:spcBef>
              <a:buClrTx/>
              <a:buSzTx/>
              <a:buFontTx/>
              <a:buNone/>
            </a:pPr>
            <a:endParaRPr lang="en-US" sz="1900" dirty="0" smtClean="0"/>
          </a:p>
          <a:p>
            <a:pPr marL="393700" indent="-393700" eaLnBrk="1" hangingPunct="1">
              <a:lnSpc>
                <a:spcPct val="80000"/>
              </a:lnSpc>
              <a:spcBef>
                <a:spcPct val="30000"/>
              </a:spcBef>
              <a:buClrTx/>
              <a:buSzTx/>
              <a:buFontTx/>
              <a:buNone/>
            </a:pPr>
            <a:endParaRPr lang="en-US" sz="1900" dirty="0" smtClean="0"/>
          </a:p>
          <a:p>
            <a:pPr marL="393700" indent="-393700" eaLnBrk="1" hangingPunct="1">
              <a:lnSpc>
                <a:spcPct val="80000"/>
              </a:lnSpc>
              <a:spcBef>
                <a:spcPct val="30000"/>
              </a:spcBef>
              <a:buClrTx/>
              <a:buSzTx/>
              <a:buFontTx/>
              <a:buNone/>
            </a:pPr>
            <a:endParaRPr lang="en-US" sz="1900" dirty="0" smtClean="0"/>
          </a:p>
          <a:p>
            <a:pPr marL="393700" indent="-393700" eaLnBrk="1" hangingPunct="1">
              <a:lnSpc>
                <a:spcPts val="2000"/>
              </a:lnSpc>
              <a:spcBef>
                <a:spcPct val="30000"/>
              </a:spcBef>
              <a:buClrTx/>
              <a:buSzTx/>
              <a:buFontTx/>
              <a:buNone/>
            </a:pPr>
            <a:r>
              <a:rPr lang="en-US" sz="1900" dirty="0" smtClean="0"/>
              <a:t>	</a:t>
            </a:r>
          </a:p>
          <a:p>
            <a:pPr marL="393700" indent="-393700" eaLnBrk="1" hangingPunct="1">
              <a:lnSpc>
                <a:spcPts val="2000"/>
              </a:lnSpc>
              <a:spcBef>
                <a:spcPct val="30000"/>
              </a:spcBef>
              <a:buClrTx/>
              <a:buSzTx/>
              <a:buFontTx/>
              <a:buNone/>
            </a:pPr>
            <a:r>
              <a:rPr lang="en-US" sz="1900" dirty="0" smtClean="0"/>
              <a:t>	What is the required minimum distribution (RMD), if any, that Marian must receive for 2014?</a:t>
            </a:r>
          </a:p>
          <a:p>
            <a:pPr marL="1390650" lvl="2" indent="-533400" eaLnBrk="1" hangingPunct="1">
              <a:lnSpc>
                <a:spcPts val="2000"/>
              </a:lnSpc>
              <a:spcBef>
                <a:spcPct val="30000"/>
              </a:spcBef>
              <a:buClrTx/>
              <a:buSzTx/>
              <a:buFont typeface="Arial" charset="0"/>
              <a:buAutoNum type="alphaUcPeriod"/>
            </a:pPr>
            <a:r>
              <a:rPr lang="en-US" sz="1900" dirty="0" smtClean="0"/>
              <a:t>$0</a:t>
            </a:r>
          </a:p>
          <a:p>
            <a:pPr marL="1390650" lvl="2" indent="-533400" eaLnBrk="1" hangingPunct="1">
              <a:lnSpc>
                <a:spcPts val="2000"/>
              </a:lnSpc>
              <a:spcBef>
                <a:spcPct val="30000"/>
              </a:spcBef>
              <a:buClrTx/>
              <a:buSzTx/>
              <a:buFont typeface="Arial" charset="0"/>
              <a:buAutoNum type="alphaUcPeriod"/>
            </a:pPr>
            <a:r>
              <a:rPr lang="en-US" sz="1900" dirty="0" smtClean="0"/>
              <a:t>$182,482</a:t>
            </a:r>
          </a:p>
          <a:p>
            <a:pPr marL="1390650" lvl="2" indent="-533400" eaLnBrk="1" hangingPunct="1">
              <a:lnSpc>
                <a:spcPts val="2000"/>
              </a:lnSpc>
              <a:spcBef>
                <a:spcPct val="30000"/>
              </a:spcBef>
              <a:buClrTx/>
              <a:buSzTx/>
              <a:buFont typeface="Arial" charset="0"/>
              <a:buAutoNum type="alphaUcPeriod"/>
            </a:pPr>
            <a:r>
              <a:rPr lang="en-US" sz="1900" dirty="0" smtClean="0"/>
              <a:t>$188,679</a:t>
            </a:r>
          </a:p>
          <a:p>
            <a:pPr marL="1390650" lvl="2" indent="-533400" eaLnBrk="1" hangingPunct="1">
              <a:lnSpc>
                <a:spcPts val="2000"/>
              </a:lnSpc>
              <a:spcBef>
                <a:spcPct val="30000"/>
              </a:spcBef>
              <a:buClrTx/>
              <a:buSzTx/>
              <a:buFont typeface="Arial" charset="0"/>
              <a:buAutoNum type="alphaUcPeriod"/>
            </a:pPr>
            <a:r>
              <a:rPr lang="en-US" sz="1900" dirty="0" smtClean="0"/>
              <a:t>$207,547</a:t>
            </a:r>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36</a:t>
            </a:fld>
            <a:endParaRPr lang="en-US" dirty="0"/>
          </a:p>
        </p:txBody>
      </p:sp>
      <p:graphicFrame>
        <p:nvGraphicFramePr>
          <p:cNvPr id="45079" name="Group 23"/>
          <p:cNvGraphicFramePr>
            <a:graphicFrameLocks noGrp="1"/>
          </p:cNvGraphicFramePr>
          <p:nvPr/>
        </p:nvGraphicFramePr>
        <p:xfrm>
          <a:off x="2514600" y="2438400"/>
          <a:ext cx="3267075" cy="1280160"/>
        </p:xfrm>
        <a:graphic>
          <a:graphicData uri="http://schemas.openxmlformats.org/drawingml/2006/table">
            <a:tbl>
              <a:tblPr/>
              <a:tblGrid>
                <a:gridCol w="735013"/>
                <a:gridCol w="2532062"/>
              </a:tblGrid>
              <a:tr h="201613">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Applicable Divisor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27.4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71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26.5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72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500" b="1" i="0" u="none" strike="noStrike" cap="none" normalizeH="0" baseline="0" dirty="0" smtClean="0">
                          <a:ln>
                            <a:noFill/>
                          </a:ln>
                          <a:solidFill>
                            <a:srgbClr val="000000"/>
                          </a:solidFill>
                          <a:effectLst/>
                          <a:latin typeface="Arial" charset="0"/>
                        </a:rPr>
                        <a:t>25.6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Autofit/>
          </a:bodyPr>
          <a:lstStyle/>
          <a:p>
            <a:pPr eaLnBrk="1" hangingPunct="1"/>
            <a:r>
              <a:rPr lang="en-US" sz="3600" dirty="0" smtClean="0"/>
              <a:t>Required Minimum Distribution – Solution</a:t>
            </a:r>
          </a:p>
        </p:txBody>
      </p:sp>
      <p:sp>
        <p:nvSpPr>
          <p:cNvPr id="96259" name="Rectangle 3"/>
          <p:cNvSpPr>
            <a:spLocks noGrp="1" noChangeArrowheads="1"/>
          </p:cNvSpPr>
          <p:nvPr>
            <p:ph idx="1"/>
          </p:nvPr>
        </p:nvSpPr>
        <p:spPr/>
        <p:txBody>
          <a:bodyPr/>
          <a:lstStyle/>
          <a:p>
            <a:pPr marL="533400" indent="-533400" eaLnBrk="1" hangingPunct="1">
              <a:spcBef>
                <a:spcPct val="30000"/>
              </a:spcBef>
              <a:buClrTx/>
              <a:buSzTx/>
              <a:buFontTx/>
              <a:buNone/>
            </a:pPr>
            <a:r>
              <a:rPr lang="en-US" sz="1900" dirty="0" smtClean="0"/>
              <a:t>	Marian, who turned age 70½ on June 30, 2014, owns 10% of ABC Company. She has amassed $5 million in ABC’s stock bonus plan as of December 31 of </a:t>
            </a:r>
            <a:r>
              <a:rPr lang="en-US" sz="1900" smtClean="0"/>
              <a:t>the previous year (2013) </a:t>
            </a:r>
            <a:r>
              <a:rPr lang="en-US" sz="1900" dirty="0" smtClean="0"/>
              <a:t>and $5.5 million as of December 31, 2014. Distribution periods are as follows:</a:t>
            </a:r>
          </a:p>
          <a:p>
            <a:pPr marL="533400" indent="-533400" eaLnBrk="1" hangingPunct="1">
              <a:spcBef>
                <a:spcPct val="30000"/>
              </a:spcBef>
              <a:buClrTx/>
              <a:buSzTx/>
              <a:buFontTx/>
              <a:buNone/>
            </a:pPr>
            <a:endParaRPr lang="en-US" sz="1900" dirty="0" smtClean="0"/>
          </a:p>
          <a:p>
            <a:pPr marL="533400" indent="-533400" eaLnBrk="1" hangingPunct="1">
              <a:spcBef>
                <a:spcPct val="30000"/>
              </a:spcBef>
              <a:buClrTx/>
              <a:buSzTx/>
              <a:buFontTx/>
              <a:buNone/>
            </a:pPr>
            <a:endParaRPr lang="en-US" sz="1900" dirty="0" smtClean="0"/>
          </a:p>
          <a:p>
            <a:pPr marL="533400" indent="-533400" eaLnBrk="1" hangingPunct="1">
              <a:spcBef>
                <a:spcPct val="30000"/>
              </a:spcBef>
              <a:buClrTx/>
              <a:buSzTx/>
              <a:buFontTx/>
              <a:buNone/>
            </a:pPr>
            <a:endParaRPr lang="en-US" sz="1900" dirty="0" smtClean="0"/>
          </a:p>
          <a:p>
            <a:pPr marL="533400" indent="-533400" eaLnBrk="1" hangingPunct="1">
              <a:spcBef>
                <a:spcPct val="30000"/>
              </a:spcBef>
              <a:buClrTx/>
              <a:buSzTx/>
              <a:buFontTx/>
              <a:buNone/>
            </a:pPr>
            <a:endParaRPr lang="en-US" sz="1900" dirty="0" smtClean="0"/>
          </a:p>
          <a:p>
            <a:pPr marL="533400" indent="-533400" eaLnBrk="1" hangingPunct="1">
              <a:lnSpc>
                <a:spcPts val="2000"/>
              </a:lnSpc>
              <a:spcBef>
                <a:spcPct val="30000"/>
              </a:spcBef>
              <a:buClrTx/>
              <a:buSzTx/>
              <a:buFontTx/>
              <a:buNone/>
            </a:pPr>
            <a:r>
              <a:rPr lang="en-US" sz="1900" dirty="0" smtClean="0"/>
              <a:t>	What is the required minimum distribution (RMD), if any, that Marian must receive for 2014?</a:t>
            </a:r>
          </a:p>
          <a:p>
            <a:pPr marL="1104900" lvl="1" indent="-457200" eaLnBrk="1" hangingPunct="1">
              <a:lnSpc>
                <a:spcPts val="2000"/>
              </a:lnSpc>
              <a:spcBef>
                <a:spcPct val="30000"/>
              </a:spcBef>
              <a:buClrTx/>
              <a:buSzTx/>
              <a:buFont typeface="Arial" charset="0"/>
              <a:buAutoNum type="alphaUcPeriod"/>
            </a:pPr>
            <a:r>
              <a:rPr lang="en-US" sz="1900" dirty="0" smtClean="0"/>
              <a:t>$0</a:t>
            </a:r>
          </a:p>
          <a:p>
            <a:pPr marL="1104900" lvl="1" indent="-457200" eaLnBrk="1" hangingPunct="1">
              <a:lnSpc>
                <a:spcPts val="2000"/>
              </a:lnSpc>
              <a:spcBef>
                <a:spcPct val="30000"/>
              </a:spcBef>
              <a:buClrTx/>
              <a:buSzTx/>
              <a:buFont typeface="Arial" charset="0"/>
              <a:buAutoNum type="alphaUcPeriod"/>
            </a:pPr>
            <a:r>
              <a:rPr lang="en-US" sz="1900" dirty="0" smtClean="0"/>
              <a:t>$182,482</a:t>
            </a:r>
          </a:p>
          <a:p>
            <a:pPr marL="1104900" lvl="1" indent="-457200" eaLnBrk="1" hangingPunct="1">
              <a:lnSpc>
                <a:spcPts val="2000"/>
              </a:lnSpc>
              <a:spcBef>
                <a:spcPct val="30000"/>
              </a:spcBef>
              <a:buClrTx/>
              <a:buSzTx/>
              <a:buFont typeface="Arial" charset="0"/>
              <a:buAutoNum type="alphaUcPeriod"/>
            </a:pPr>
            <a:r>
              <a:rPr lang="en-US" sz="1900" b="1" dirty="0" smtClean="0"/>
              <a:t>$188,679</a:t>
            </a:r>
          </a:p>
          <a:p>
            <a:pPr marL="1104900" lvl="1" indent="-457200" eaLnBrk="1" hangingPunct="1">
              <a:lnSpc>
                <a:spcPts val="2000"/>
              </a:lnSpc>
              <a:spcBef>
                <a:spcPct val="30000"/>
              </a:spcBef>
              <a:buClrTx/>
              <a:buSzTx/>
              <a:buFont typeface="Arial" charset="0"/>
              <a:buAutoNum type="alphaUcPeriod"/>
            </a:pPr>
            <a:r>
              <a:rPr lang="en-US" sz="1900" dirty="0" smtClean="0"/>
              <a:t>$207,547</a:t>
            </a:r>
          </a:p>
        </p:txBody>
      </p:sp>
      <p:sp>
        <p:nvSpPr>
          <p:cNvPr id="7" name="Slide Number Placeholder 6"/>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37</a:t>
            </a:fld>
            <a:endParaRPr lang="en-US" dirty="0"/>
          </a:p>
        </p:txBody>
      </p:sp>
      <p:graphicFrame>
        <p:nvGraphicFramePr>
          <p:cNvPr id="1612823" name="Group 23"/>
          <p:cNvGraphicFramePr>
            <a:graphicFrameLocks noGrp="1"/>
          </p:cNvGraphicFramePr>
          <p:nvPr/>
        </p:nvGraphicFramePr>
        <p:xfrm>
          <a:off x="2895600" y="2514600"/>
          <a:ext cx="3267075" cy="1356360"/>
        </p:xfrm>
        <a:graphic>
          <a:graphicData uri="http://schemas.openxmlformats.org/drawingml/2006/table">
            <a:tbl>
              <a:tblPr/>
              <a:tblGrid>
                <a:gridCol w="735013"/>
                <a:gridCol w="2532062"/>
              </a:tblGrid>
              <a:tr h="349250">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Age</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Applicable Divisor</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70</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27.4</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71</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26.5</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72</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25.6</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6277" name="Text Box 22"/>
          <p:cNvSpPr txBox="1">
            <a:spLocks noChangeArrowheads="1"/>
          </p:cNvSpPr>
          <p:nvPr/>
        </p:nvSpPr>
        <p:spPr bwMode="auto">
          <a:xfrm>
            <a:off x="3200400" y="4876800"/>
            <a:ext cx="5334000" cy="1477963"/>
          </a:xfrm>
          <a:prstGeom prst="rect">
            <a:avLst/>
          </a:prstGeom>
          <a:noFill/>
          <a:ln w="9525">
            <a:solidFill>
              <a:srgbClr val="000000"/>
            </a:solidFill>
            <a:miter lim="800000"/>
            <a:headEnd/>
            <a:tailEnd/>
          </a:ln>
        </p:spPr>
        <p:txBody>
          <a:bodyPr wrap="square">
            <a:spAutoFit/>
          </a:bodyPr>
          <a:lstStyle/>
          <a:p>
            <a:r>
              <a:rPr lang="en-US" sz="1800" dirty="0">
                <a:solidFill>
                  <a:srgbClr val="000000"/>
                </a:solidFill>
              </a:rPr>
              <a:t>The minimum distribution that must be received for </a:t>
            </a:r>
            <a:r>
              <a:rPr lang="en-US" sz="1800" dirty="0" smtClean="0">
                <a:solidFill>
                  <a:srgbClr val="000000"/>
                </a:solidFill>
              </a:rPr>
              <a:t>2014 </a:t>
            </a:r>
            <a:r>
              <a:rPr lang="en-US" sz="1800" dirty="0">
                <a:solidFill>
                  <a:srgbClr val="000000"/>
                </a:solidFill>
              </a:rPr>
              <a:t>is found by dividing Marian’s account balance on December 31, </a:t>
            </a:r>
            <a:r>
              <a:rPr lang="en-US" sz="1800" dirty="0" smtClean="0">
                <a:solidFill>
                  <a:srgbClr val="000000"/>
                </a:solidFill>
              </a:rPr>
              <a:t>2013, </a:t>
            </a:r>
            <a:r>
              <a:rPr lang="en-US" sz="1800" dirty="0">
                <a:solidFill>
                  <a:srgbClr val="000000"/>
                </a:solidFill>
              </a:rPr>
              <a:t>($5 million) by the factor for age 71 (26.5). This results in an RMD of $188,679 ($5 million divided by 26.5).</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dirty="0" smtClean="0"/>
              <a:t>RMD Penalty – Question</a:t>
            </a:r>
          </a:p>
        </p:txBody>
      </p:sp>
      <p:sp>
        <p:nvSpPr>
          <p:cNvPr id="98307" name="Rectangle 3"/>
          <p:cNvSpPr>
            <a:spLocks noGrp="1" noChangeArrowheads="1"/>
          </p:cNvSpPr>
          <p:nvPr>
            <p:ph idx="1"/>
          </p:nvPr>
        </p:nvSpPr>
        <p:spPr/>
        <p:txBody>
          <a:bodyPr>
            <a:normAutofit lnSpcReduction="10000"/>
          </a:bodyPr>
          <a:lstStyle/>
          <a:p>
            <a:pPr marL="280988" indent="-280988" eaLnBrk="1" hangingPunct="1">
              <a:lnSpc>
                <a:spcPct val="90000"/>
              </a:lnSpc>
              <a:spcBef>
                <a:spcPct val="30000"/>
              </a:spcBef>
              <a:buClrTx/>
              <a:buSzTx/>
              <a:buFontTx/>
              <a:buNone/>
            </a:pPr>
            <a:r>
              <a:rPr lang="en-US" sz="2000" dirty="0" smtClean="0"/>
              <a:t>	Marian, who turned age 70½ on June 30, 2014, owns 10% of ABC Company. She has amassed $5 million in ABC’s stock bonus plan as of December 31, 2013, and $5.5 million as of December 31, 2014. Distribution periods are as follows:</a:t>
            </a:r>
          </a:p>
          <a:p>
            <a:pPr marL="280988" indent="-280988" eaLnBrk="1" hangingPunct="1">
              <a:lnSpc>
                <a:spcPct val="90000"/>
              </a:lnSpc>
              <a:spcBef>
                <a:spcPct val="30000"/>
              </a:spcBef>
              <a:buClrTx/>
              <a:buSzTx/>
              <a:buFontTx/>
              <a:buNone/>
            </a:pPr>
            <a:endParaRPr lang="en-US" sz="2000" dirty="0" smtClean="0"/>
          </a:p>
          <a:p>
            <a:pPr marL="280988" indent="-280988" eaLnBrk="1" hangingPunct="1">
              <a:lnSpc>
                <a:spcPct val="90000"/>
              </a:lnSpc>
              <a:spcBef>
                <a:spcPct val="30000"/>
              </a:spcBef>
              <a:buClrTx/>
              <a:buSzTx/>
              <a:buFontTx/>
              <a:buNone/>
            </a:pPr>
            <a:endParaRPr lang="en-US" sz="2000" dirty="0" smtClean="0"/>
          </a:p>
          <a:p>
            <a:pPr marL="280988" indent="-280988" eaLnBrk="1" hangingPunct="1">
              <a:lnSpc>
                <a:spcPct val="90000"/>
              </a:lnSpc>
              <a:spcBef>
                <a:spcPct val="30000"/>
              </a:spcBef>
              <a:buClrTx/>
              <a:buSzTx/>
              <a:buFontTx/>
              <a:buNone/>
            </a:pPr>
            <a:endParaRPr lang="en-US" sz="2000" dirty="0" smtClean="0"/>
          </a:p>
          <a:p>
            <a:pPr marL="280988" indent="-280988" eaLnBrk="1" hangingPunct="1">
              <a:lnSpc>
                <a:spcPct val="90000"/>
              </a:lnSpc>
              <a:spcBef>
                <a:spcPct val="30000"/>
              </a:spcBef>
              <a:buClrTx/>
              <a:buSzTx/>
              <a:buFontTx/>
              <a:buNone/>
            </a:pPr>
            <a:endParaRPr lang="en-US" sz="2000" dirty="0" smtClean="0"/>
          </a:p>
          <a:p>
            <a:pPr marL="280988" indent="-280988" eaLnBrk="1" hangingPunct="1">
              <a:lnSpc>
                <a:spcPts val="2200"/>
              </a:lnSpc>
              <a:spcBef>
                <a:spcPct val="30000"/>
              </a:spcBef>
              <a:buClrTx/>
              <a:buSzTx/>
              <a:buFontTx/>
              <a:buNone/>
            </a:pPr>
            <a:r>
              <a:rPr lang="en-US" sz="2000" dirty="0" smtClean="0"/>
              <a:t>	If Marian receives a distribution of $180,000 during 2014, how much in penalties, if any, will she be required to pay on her 2014 tax return?</a:t>
            </a:r>
          </a:p>
          <a:p>
            <a:pPr marL="1314450" lvl="2" indent="-457200" eaLnBrk="1" hangingPunct="1">
              <a:lnSpc>
                <a:spcPts val="2200"/>
              </a:lnSpc>
              <a:spcBef>
                <a:spcPct val="30000"/>
              </a:spcBef>
              <a:buClrTx/>
              <a:buSzTx/>
              <a:buFont typeface="Arial" charset="0"/>
              <a:buAutoNum type="alphaUcPeriod"/>
            </a:pPr>
            <a:r>
              <a:rPr lang="en-US" sz="2000" dirty="0" smtClean="0"/>
              <a:t>$0</a:t>
            </a:r>
          </a:p>
          <a:p>
            <a:pPr marL="1314450" lvl="2" indent="-457200" eaLnBrk="1" hangingPunct="1">
              <a:lnSpc>
                <a:spcPts val="2200"/>
              </a:lnSpc>
              <a:spcBef>
                <a:spcPct val="30000"/>
              </a:spcBef>
              <a:buClrTx/>
              <a:buSzTx/>
              <a:buFont typeface="Arial" charset="0"/>
              <a:buAutoNum type="alphaUcPeriod"/>
            </a:pPr>
            <a:r>
              <a:rPr lang="en-US" sz="2000" dirty="0" smtClean="0"/>
              <a:t>$1,241</a:t>
            </a:r>
          </a:p>
          <a:p>
            <a:pPr marL="1314450" lvl="2" indent="-457200" eaLnBrk="1" hangingPunct="1">
              <a:lnSpc>
                <a:spcPts val="2200"/>
              </a:lnSpc>
              <a:spcBef>
                <a:spcPct val="30000"/>
              </a:spcBef>
              <a:buClrTx/>
              <a:buSzTx/>
              <a:buFont typeface="Arial" charset="0"/>
              <a:buAutoNum type="alphaUcPeriod"/>
            </a:pPr>
            <a:r>
              <a:rPr lang="en-US" sz="2000" dirty="0" smtClean="0"/>
              <a:t>$4,340</a:t>
            </a:r>
          </a:p>
          <a:p>
            <a:pPr marL="1314450" lvl="2" indent="-457200" eaLnBrk="1" hangingPunct="1">
              <a:lnSpc>
                <a:spcPts val="2200"/>
              </a:lnSpc>
              <a:spcBef>
                <a:spcPct val="30000"/>
              </a:spcBef>
              <a:buClrTx/>
              <a:buSzTx/>
              <a:buFont typeface="Arial" charset="0"/>
              <a:buAutoNum type="alphaUcPeriod"/>
            </a:pPr>
            <a:r>
              <a:rPr lang="en-US" sz="2000" dirty="0" smtClean="0"/>
              <a:t>$13,774</a:t>
            </a:r>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38</a:t>
            </a:fld>
            <a:endParaRPr lang="en-US" dirty="0"/>
          </a:p>
        </p:txBody>
      </p:sp>
      <p:graphicFrame>
        <p:nvGraphicFramePr>
          <p:cNvPr id="1557508" name="Group 4"/>
          <p:cNvGraphicFramePr>
            <a:graphicFrameLocks noGrp="1"/>
          </p:cNvGraphicFramePr>
          <p:nvPr/>
        </p:nvGraphicFramePr>
        <p:xfrm>
          <a:off x="3048000" y="2225040"/>
          <a:ext cx="3267075" cy="1356360"/>
        </p:xfrm>
        <a:graphic>
          <a:graphicData uri="http://schemas.openxmlformats.org/drawingml/2006/table">
            <a:tbl>
              <a:tblPr/>
              <a:tblGrid>
                <a:gridCol w="735013"/>
                <a:gridCol w="2532062"/>
              </a:tblGrid>
              <a:tr h="349250">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Age</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Applicable Divisor</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70</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27.4</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71</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26.5</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72</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25.6</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dirty="0" smtClean="0"/>
              <a:t>RMD Penalty – Solution</a:t>
            </a:r>
          </a:p>
        </p:txBody>
      </p:sp>
      <p:sp>
        <p:nvSpPr>
          <p:cNvPr id="100355" name="Rectangle 3"/>
          <p:cNvSpPr>
            <a:spLocks noGrp="1" noChangeArrowheads="1"/>
          </p:cNvSpPr>
          <p:nvPr>
            <p:ph idx="1"/>
          </p:nvPr>
        </p:nvSpPr>
        <p:spPr/>
        <p:txBody>
          <a:bodyPr/>
          <a:lstStyle/>
          <a:p>
            <a:pPr marL="533400" indent="-533400" eaLnBrk="1" hangingPunct="1">
              <a:spcBef>
                <a:spcPct val="30000"/>
              </a:spcBef>
              <a:buClrTx/>
              <a:buSzTx/>
              <a:buFontTx/>
              <a:buNone/>
            </a:pPr>
            <a:r>
              <a:rPr lang="en-US" sz="1800" dirty="0" smtClean="0"/>
              <a:t>	Marian, who turned age 70½ on June 30, 2014, owns 10% of ABC Company. She has amassed $5 million in ABC’s stock bonus plan as of December 31,2013 and $5.5 million as of December 31, 2014. Distribution periods are as follows:</a:t>
            </a:r>
          </a:p>
          <a:p>
            <a:pPr marL="533400" indent="-533400" eaLnBrk="1" hangingPunct="1">
              <a:spcBef>
                <a:spcPct val="30000"/>
              </a:spcBef>
              <a:buClrTx/>
              <a:buSzTx/>
              <a:buFontTx/>
              <a:buNone/>
            </a:pPr>
            <a:endParaRPr lang="en-US" sz="2000" dirty="0" smtClean="0"/>
          </a:p>
          <a:p>
            <a:pPr marL="533400" indent="-533400" eaLnBrk="1" hangingPunct="1">
              <a:spcBef>
                <a:spcPct val="30000"/>
              </a:spcBef>
              <a:buClrTx/>
              <a:buSzTx/>
              <a:buFontTx/>
              <a:buNone/>
            </a:pPr>
            <a:endParaRPr lang="en-US" sz="2000" dirty="0" smtClean="0"/>
          </a:p>
          <a:p>
            <a:pPr marL="533400" indent="-533400" eaLnBrk="1" hangingPunct="1">
              <a:spcBef>
                <a:spcPct val="30000"/>
              </a:spcBef>
              <a:buClrTx/>
              <a:buSzTx/>
              <a:buFontTx/>
              <a:buNone/>
            </a:pPr>
            <a:endParaRPr lang="en-US" sz="2000" dirty="0" smtClean="0"/>
          </a:p>
          <a:p>
            <a:pPr marL="533400" indent="-533400" eaLnBrk="1" hangingPunct="1">
              <a:spcBef>
                <a:spcPct val="30000"/>
              </a:spcBef>
              <a:buClrTx/>
              <a:buSzTx/>
              <a:buFontTx/>
              <a:buNone/>
            </a:pPr>
            <a:endParaRPr lang="en-US" sz="2000" dirty="0" smtClean="0"/>
          </a:p>
          <a:p>
            <a:pPr marL="533400" indent="-533400" eaLnBrk="1" hangingPunct="1">
              <a:spcBef>
                <a:spcPct val="30000"/>
              </a:spcBef>
              <a:buClrTx/>
              <a:buSzTx/>
              <a:buFontTx/>
              <a:buNone/>
            </a:pPr>
            <a:r>
              <a:rPr lang="en-US" sz="2000" dirty="0" smtClean="0"/>
              <a:t>	</a:t>
            </a:r>
            <a:r>
              <a:rPr lang="en-US" sz="1800" dirty="0" smtClean="0"/>
              <a:t>If Marian receives a distribution of $180,000 during 2014, how much in penalties, if any, will she be required to pay on her 2014 tax return?</a:t>
            </a:r>
          </a:p>
          <a:p>
            <a:pPr marL="1314450" lvl="2" indent="-457200" eaLnBrk="1" hangingPunct="1">
              <a:spcBef>
                <a:spcPct val="30000"/>
              </a:spcBef>
              <a:buClrTx/>
              <a:buSzTx/>
              <a:buFont typeface="Arial" charset="0"/>
              <a:buAutoNum type="alphaUcPeriod"/>
            </a:pPr>
            <a:r>
              <a:rPr lang="en-US" sz="1800" b="1" dirty="0" smtClean="0"/>
              <a:t>$0</a:t>
            </a:r>
          </a:p>
          <a:p>
            <a:pPr marL="1314450" lvl="2" indent="-457200" eaLnBrk="1" hangingPunct="1">
              <a:spcBef>
                <a:spcPct val="30000"/>
              </a:spcBef>
              <a:buClrTx/>
              <a:buSzTx/>
              <a:buFont typeface="Arial" charset="0"/>
              <a:buAutoNum type="alphaUcPeriod"/>
            </a:pPr>
            <a:r>
              <a:rPr lang="en-US" sz="1800" dirty="0" smtClean="0"/>
              <a:t>$1,241</a:t>
            </a:r>
          </a:p>
          <a:p>
            <a:pPr marL="1314450" lvl="2" indent="-457200" eaLnBrk="1" hangingPunct="1">
              <a:spcBef>
                <a:spcPct val="30000"/>
              </a:spcBef>
              <a:buClrTx/>
              <a:buSzTx/>
              <a:buFont typeface="Arial" charset="0"/>
              <a:buAutoNum type="alphaUcPeriod"/>
            </a:pPr>
            <a:r>
              <a:rPr lang="en-US" sz="1800" dirty="0" smtClean="0"/>
              <a:t>$4,340</a:t>
            </a:r>
          </a:p>
          <a:p>
            <a:pPr marL="1314450" lvl="2" indent="-457200" eaLnBrk="1" hangingPunct="1">
              <a:spcBef>
                <a:spcPct val="30000"/>
              </a:spcBef>
              <a:buClrTx/>
              <a:buSzTx/>
              <a:buFont typeface="Arial" charset="0"/>
              <a:buAutoNum type="alphaUcPeriod"/>
            </a:pPr>
            <a:r>
              <a:rPr lang="en-US" sz="1800" dirty="0" smtClean="0"/>
              <a:t>$13,774</a:t>
            </a:r>
          </a:p>
        </p:txBody>
      </p:sp>
      <p:sp>
        <p:nvSpPr>
          <p:cNvPr id="7" name="Slide Number Placeholder 6"/>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39</a:t>
            </a:fld>
            <a:endParaRPr lang="en-US" dirty="0"/>
          </a:p>
        </p:txBody>
      </p:sp>
      <p:graphicFrame>
        <p:nvGraphicFramePr>
          <p:cNvPr id="1614852" name="Group 4"/>
          <p:cNvGraphicFramePr>
            <a:graphicFrameLocks noGrp="1"/>
          </p:cNvGraphicFramePr>
          <p:nvPr/>
        </p:nvGraphicFramePr>
        <p:xfrm>
          <a:off x="2971800" y="2438400"/>
          <a:ext cx="3267075" cy="1355090"/>
        </p:xfrm>
        <a:graphic>
          <a:graphicData uri="http://schemas.openxmlformats.org/drawingml/2006/table">
            <a:tbl>
              <a:tblPr/>
              <a:tblGrid>
                <a:gridCol w="735013"/>
                <a:gridCol w="2532062"/>
              </a:tblGrid>
              <a:tr h="349250">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Age</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Applicable Divisor</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70</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27.4</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71</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26.5</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75">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72</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1600" b="1" i="0" u="none" strike="noStrike" cap="none" normalizeH="0" baseline="0" dirty="0" smtClean="0">
                          <a:ln>
                            <a:noFill/>
                          </a:ln>
                          <a:solidFill>
                            <a:srgbClr val="000000"/>
                          </a:solidFill>
                          <a:effectLst/>
                          <a:latin typeface="Arial" charset="0"/>
                          <a:cs typeface="Times New Roman" pitchFamily="18" charset="0"/>
                        </a:rPr>
                        <a:t>25.6</a:t>
                      </a:r>
                      <a:endParaRPr kumimoji="0" lang="en-US" sz="24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0373" name="Text Box 22"/>
          <p:cNvSpPr txBox="1">
            <a:spLocks noChangeArrowheads="1"/>
          </p:cNvSpPr>
          <p:nvPr/>
        </p:nvSpPr>
        <p:spPr bwMode="auto">
          <a:xfrm>
            <a:off x="3200400" y="4953000"/>
            <a:ext cx="5519738" cy="923925"/>
          </a:xfrm>
          <a:prstGeom prst="rect">
            <a:avLst/>
          </a:prstGeom>
          <a:noFill/>
          <a:ln w="9525">
            <a:solidFill>
              <a:srgbClr val="000000"/>
            </a:solidFill>
            <a:miter lim="800000"/>
            <a:headEnd/>
            <a:tailEnd/>
          </a:ln>
        </p:spPr>
        <p:txBody>
          <a:bodyPr>
            <a:spAutoFit/>
          </a:bodyPr>
          <a:lstStyle/>
          <a:p>
            <a:pPr>
              <a:spcBef>
                <a:spcPct val="50000"/>
              </a:spcBef>
            </a:pPr>
            <a:r>
              <a:rPr lang="en-US" sz="1800" dirty="0">
                <a:solidFill>
                  <a:srgbClr val="000000"/>
                </a:solidFill>
              </a:rPr>
              <a:t>Marian does not have to begin taking a RMD until April 1, </a:t>
            </a:r>
            <a:r>
              <a:rPr lang="en-US" sz="1800" dirty="0" smtClean="0">
                <a:solidFill>
                  <a:srgbClr val="000000"/>
                </a:solidFill>
              </a:rPr>
              <a:t>2015. </a:t>
            </a:r>
            <a:r>
              <a:rPr lang="en-US" sz="1800" dirty="0">
                <a:solidFill>
                  <a:srgbClr val="000000"/>
                </a:solidFill>
              </a:rPr>
              <a:t>Therefore, there is no penalty imposed on the $180,000 distribution during </a:t>
            </a:r>
            <a:r>
              <a:rPr lang="en-US" sz="1800" dirty="0" smtClean="0">
                <a:solidFill>
                  <a:srgbClr val="000000"/>
                </a:solidFill>
              </a:rPr>
              <a:t>2014.</a:t>
            </a:r>
            <a:endParaRPr lang="en-US" sz="18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mtClean="0"/>
              <a:t>Lump-Sum Distribution (1 of 4)</a:t>
            </a:r>
            <a:endParaRPr lang="en-US" dirty="0" smtClean="0"/>
          </a:p>
        </p:txBody>
      </p:sp>
      <p:sp>
        <p:nvSpPr>
          <p:cNvPr id="25603" name="Rectangle 3"/>
          <p:cNvSpPr>
            <a:spLocks noGrp="1" noChangeArrowheads="1"/>
          </p:cNvSpPr>
          <p:nvPr>
            <p:ph idx="1"/>
          </p:nvPr>
        </p:nvSpPr>
        <p:spPr/>
        <p:txBody>
          <a:bodyPr/>
          <a:lstStyle/>
          <a:p>
            <a:r>
              <a:rPr lang="en-US" smtClean="0"/>
              <a:t>Distribution occurs within one taxable year </a:t>
            </a:r>
          </a:p>
          <a:p>
            <a:r>
              <a:rPr lang="en-US" smtClean="0"/>
              <a:t>May receive favorable NUA tax treatment</a:t>
            </a:r>
          </a:p>
          <a:p>
            <a:r>
              <a:rPr lang="en-US" smtClean="0"/>
              <a:t>Typically available only in DC plans</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smtClean="0"/>
              <a:t>Premature Distribution Penalty</a:t>
            </a:r>
            <a:endParaRPr lang="en-US" dirty="0" smtClean="0"/>
          </a:p>
        </p:txBody>
      </p:sp>
      <p:sp>
        <p:nvSpPr>
          <p:cNvPr id="107523" name="Rectangle 3"/>
          <p:cNvSpPr>
            <a:spLocks noGrp="1" noChangeArrowheads="1"/>
          </p:cNvSpPr>
          <p:nvPr>
            <p:ph idx="1"/>
          </p:nvPr>
        </p:nvSpPr>
        <p:spPr/>
        <p:txBody>
          <a:bodyPr>
            <a:normAutofit lnSpcReduction="10000"/>
          </a:bodyPr>
          <a:lstStyle/>
          <a:p>
            <a:r>
              <a:rPr lang="en-US" smtClean="0"/>
              <a:t>Qualified plan distributions before age 59½ subject to 10% penalty on taxable portion</a:t>
            </a:r>
          </a:p>
          <a:p>
            <a:r>
              <a:rPr lang="en-US" smtClean="0"/>
              <a:t>Exceptions</a:t>
            </a:r>
          </a:p>
          <a:p>
            <a:pPr lvl="1"/>
            <a:r>
              <a:rPr lang="en-US" smtClean="0"/>
              <a:t>Attainment of age 59½ </a:t>
            </a:r>
          </a:p>
          <a:p>
            <a:pPr lvl="1"/>
            <a:r>
              <a:rPr lang="en-US" smtClean="0"/>
              <a:t>Disability</a:t>
            </a:r>
          </a:p>
          <a:p>
            <a:pPr lvl="1"/>
            <a:r>
              <a:rPr lang="en-US" smtClean="0"/>
              <a:t>Death</a:t>
            </a:r>
          </a:p>
          <a:p>
            <a:pPr lvl="1"/>
            <a:r>
              <a:rPr lang="en-US" smtClean="0"/>
              <a:t>Substantially equal periodic payments </a:t>
            </a:r>
          </a:p>
          <a:p>
            <a:pPr lvl="1"/>
            <a:r>
              <a:rPr lang="en-US" smtClean="0"/>
              <a:t>Medical expenses &gt; 10% of AGI</a:t>
            </a:r>
          </a:p>
          <a:p>
            <a:pPr lvl="1"/>
            <a:r>
              <a:rPr lang="en-US" smtClean="0"/>
              <a:t>Separation from service (&gt; 55)</a:t>
            </a:r>
          </a:p>
          <a:p>
            <a:pPr lvl="1"/>
            <a:r>
              <a:rPr lang="en-US" smtClean="0"/>
              <a:t>QDROs</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eaLnBrk="1" hangingPunct="1"/>
            <a:r>
              <a:rPr lang="en-US" sz="3600" dirty="0" smtClean="0"/>
              <a:t>Early Withdrawal Penalty – Question</a:t>
            </a:r>
          </a:p>
        </p:txBody>
      </p:sp>
      <p:sp>
        <p:nvSpPr>
          <p:cNvPr id="109571" name="Rectangle 3"/>
          <p:cNvSpPr>
            <a:spLocks noGrp="1" noChangeArrowheads="1"/>
          </p:cNvSpPr>
          <p:nvPr>
            <p:ph idx="1"/>
          </p:nvPr>
        </p:nvSpPr>
        <p:spPr/>
        <p:txBody>
          <a:bodyPr>
            <a:normAutofit fontScale="92500"/>
          </a:bodyPr>
          <a:lstStyle/>
          <a:p>
            <a:pPr marL="0" indent="0" eaLnBrk="1" hangingPunct="1">
              <a:lnSpc>
                <a:spcPts val="2300"/>
              </a:lnSpc>
              <a:spcBef>
                <a:spcPct val="30000"/>
              </a:spcBef>
              <a:buClrTx/>
              <a:buSzTx/>
              <a:buFontTx/>
              <a:buNone/>
            </a:pPr>
            <a:r>
              <a:rPr lang="en-US" sz="2000" dirty="0" smtClean="0"/>
              <a:t>Which of the following distributions from a qualified plan would NOT be subject to the 10% early withdrawal penalty, assuming the participant has not attained age 59½ at the time of the distribution?</a:t>
            </a:r>
          </a:p>
          <a:p>
            <a:pPr marL="990600" lvl="1" indent="-533400" eaLnBrk="1" hangingPunct="1">
              <a:lnSpc>
                <a:spcPts val="2300"/>
              </a:lnSpc>
              <a:spcBef>
                <a:spcPct val="30000"/>
              </a:spcBef>
              <a:buClrTx/>
              <a:buSzTx/>
              <a:buFont typeface="Wingdings" pitchFamily="2" charset="2"/>
              <a:buAutoNum type="arabicPeriod"/>
            </a:pPr>
            <a:r>
              <a:rPr lang="en-US" sz="2000" dirty="0" smtClean="0"/>
              <a:t>Distribution for higher education costs for the taxpayer, spouse, child, or grandchild</a:t>
            </a:r>
          </a:p>
          <a:p>
            <a:pPr marL="990600" lvl="1" indent="-533400" eaLnBrk="1" hangingPunct="1">
              <a:lnSpc>
                <a:spcPts val="2300"/>
              </a:lnSpc>
              <a:spcBef>
                <a:spcPct val="30000"/>
              </a:spcBef>
              <a:buClrTx/>
              <a:buSzTx/>
              <a:buFont typeface="Wingdings" pitchFamily="2" charset="2"/>
              <a:buAutoNum type="arabicPeriod"/>
            </a:pPr>
            <a:r>
              <a:rPr lang="en-US" sz="2000" dirty="0" smtClean="0"/>
              <a:t>Distribution made to a qualifying family member under a QDRO</a:t>
            </a:r>
          </a:p>
          <a:p>
            <a:pPr marL="990600" lvl="1" indent="-533400" eaLnBrk="1" hangingPunct="1">
              <a:lnSpc>
                <a:spcPts val="2300"/>
              </a:lnSpc>
              <a:spcBef>
                <a:spcPct val="30000"/>
              </a:spcBef>
              <a:buClrTx/>
              <a:buSzTx/>
              <a:buFont typeface="Wingdings" pitchFamily="2" charset="2"/>
              <a:buAutoNum type="arabicPeriod"/>
            </a:pPr>
            <a:r>
              <a:rPr lang="en-US" sz="2000" dirty="0" smtClean="0"/>
              <a:t>Distribution made after separation from service from the employer after attainment of age 55</a:t>
            </a:r>
          </a:p>
          <a:p>
            <a:pPr marL="990600" lvl="1" indent="-533400" eaLnBrk="1" hangingPunct="1">
              <a:lnSpc>
                <a:spcPts val="2300"/>
              </a:lnSpc>
              <a:spcBef>
                <a:spcPct val="30000"/>
              </a:spcBef>
              <a:buClrTx/>
              <a:buSzTx/>
              <a:buFont typeface="Wingdings" pitchFamily="2" charset="2"/>
              <a:buAutoNum type="arabicPeriod"/>
            </a:pPr>
            <a:r>
              <a:rPr lang="en-US" sz="2000" dirty="0" smtClean="0"/>
              <a:t>Distribution to pay employer-sponsored health insurance premiums on a pretax basis</a:t>
            </a:r>
          </a:p>
          <a:p>
            <a:pPr marL="2319338" lvl="3" indent="-533400" eaLnBrk="1" hangingPunct="1">
              <a:lnSpc>
                <a:spcPts val="2300"/>
              </a:lnSpc>
              <a:spcBef>
                <a:spcPct val="30000"/>
              </a:spcBef>
              <a:buClrTx/>
              <a:buSzTx/>
              <a:buFontTx/>
              <a:buAutoNum type="alphaUcPeriod"/>
            </a:pPr>
            <a:r>
              <a:rPr lang="en-US" sz="2000" dirty="0" smtClean="0"/>
              <a:t>1, 2 and 3</a:t>
            </a:r>
          </a:p>
          <a:p>
            <a:pPr marL="2319338" lvl="3" indent="-533400" eaLnBrk="1" hangingPunct="1">
              <a:lnSpc>
                <a:spcPts val="2300"/>
              </a:lnSpc>
              <a:spcBef>
                <a:spcPct val="30000"/>
              </a:spcBef>
              <a:buClrTx/>
              <a:buSzTx/>
              <a:buFontTx/>
              <a:buAutoNum type="alphaUcPeriod"/>
            </a:pPr>
            <a:r>
              <a:rPr lang="en-US" sz="2000" dirty="0" smtClean="0"/>
              <a:t>1 and 4</a:t>
            </a:r>
          </a:p>
          <a:p>
            <a:pPr marL="2319338" lvl="3" indent="-533400" eaLnBrk="1" hangingPunct="1">
              <a:lnSpc>
                <a:spcPts val="2300"/>
              </a:lnSpc>
              <a:spcBef>
                <a:spcPct val="30000"/>
              </a:spcBef>
              <a:buClrTx/>
              <a:buSzTx/>
              <a:buFontTx/>
              <a:buAutoNum type="alphaUcPeriod"/>
            </a:pPr>
            <a:r>
              <a:rPr lang="en-US" sz="2000" dirty="0" smtClean="0"/>
              <a:t>2 and 3</a:t>
            </a:r>
          </a:p>
          <a:p>
            <a:pPr marL="2319338" lvl="3" indent="-533400" eaLnBrk="1" hangingPunct="1">
              <a:lnSpc>
                <a:spcPts val="2300"/>
              </a:lnSpc>
              <a:spcBef>
                <a:spcPct val="30000"/>
              </a:spcBef>
              <a:buClrTx/>
              <a:buSzTx/>
              <a:buFontTx/>
              <a:buAutoNum type="alphaUcPeriod"/>
            </a:pPr>
            <a:r>
              <a:rPr lang="en-US" sz="2000" dirty="0" smtClean="0"/>
              <a:t>3 and 4</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eaLnBrk="1" hangingPunct="1"/>
            <a:r>
              <a:rPr lang="en-US" sz="3600" dirty="0" smtClean="0"/>
              <a:t>Early Withdrawal Penalty – Solution</a:t>
            </a:r>
          </a:p>
        </p:txBody>
      </p:sp>
      <p:sp>
        <p:nvSpPr>
          <p:cNvPr id="111619" name="Rectangle 3"/>
          <p:cNvSpPr>
            <a:spLocks noGrp="1" noChangeArrowheads="1"/>
          </p:cNvSpPr>
          <p:nvPr>
            <p:ph idx="1"/>
          </p:nvPr>
        </p:nvSpPr>
        <p:spPr/>
        <p:txBody>
          <a:bodyPr/>
          <a:lstStyle/>
          <a:p>
            <a:pPr marL="0" indent="0" eaLnBrk="1" hangingPunct="1">
              <a:lnSpc>
                <a:spcPts val="2200"/>
              </a:lnSpc>
              <a:spcBef>
                <a:spcPct val="30000"/>
              </a:spcBef>
              <a:buClrTx/>
              <a:buSzTx/>
              <a:buFontTx/>
              <a:buNone/>
            </a:pPr>
            <a:r>
              <a:rPr lang="en-US" sz="1800" dirty="0" smtClean="0"/>
              <a:t>Which of the following distributions from a qualified plan would NOT be subject to the 10% early withdrawal penalty, assuming the participant has not attained age 59½ at the time of the distribution?</a:t>
            </a:r>
          </a:p>
          <a:p>
            <a:pPr marL="763588" lvl="1" indent="-306388" eaLnBrk="1" hangingPunct="1">
              <a:lnSpc>
                <a:spcPts val="2200"/>
              </a:lnSpc>
              <a:spcBef>
                <a:spcPct val="30000"/>
              </a:spcBef>
              <a:buClrTx/>
              <a:buSzTx/>
              <a:buFont typeface="Wingdings" pitchFamily="2" charset="2"/>
              <a:buAutoNum type="arabicPeriod"/>
            </a:pPr>
            <a:r>
              <a:rPr lang="en-US" sz="1800" dirty="0" smtClean="0"/>
              <a:t>Distribution for higher education costs for the taxpayer, spouse, child, or grandchild</a:t>
            </a:r>
          </a:p>
          <a:p>
            <a:pPr marL="763588" lvl="1" indent="-306388" eaLnBrk="1" hangingPunct="1">
              <a:lnSpc>
                <a:spcPts val="2200"/>
              </a:lnSpc>
              <a:spcBef>
                <a:spcPct val="30000"/>
              </a:spcBef>
              <a:buClrTx/>
              <a:buSzTx/>
              <a:buFont typeface="Wingdings" pitchFamily="2" charset="2"/>
              <a:buAutoNum type="arabicPeriod"/>
            </a:pPr>
            <a:r>
              <a:rPr lang="en-US" sz="1800" b="1" dirty="0" smtClean="0"/>
              <a:t>Distribution made to a qualifying family member under a QDRO</a:t>
            </a:r>
          </a:p>
          <a:p>
            <a:pPr marL="763588" lvl="1" indent="-306388" eaLnBrk="1" hangingPunct="1">
              <a:lnSpc>
                <a:spcPts val="2200"/>
              </a:lnSpc>
              <a:spcBef>
                <a:spcPct val="30000"/>
              </a:spcBef>
              <a:buClrTx/>
              <a:buSzTx/>
              <a:buFont typeface="Wingdings" pitchFamily="2" charset="2"/>
              <a:buAutoNum type="arabicPeriod"/>
            </a:pPr>
            <a:r>
              <a:rPr lang="en-US" sz="1800" b="1" dirty="0" smtClean="0"/>
              <a:t>Distribution made after separation from service from the employer after attainment of age 55</a:t>
            </a:r>
          </a:p>
          <a:p>
            <a:pPr marL="763588" lvl="1" indent="-306388" eaLnBrk="1" hangingPunct="1">
              <a:lnSpc>
                <a:spcPts val="2200"/>
              </a:lnSpc>
              <a:spcBef>
                <a:spcPct val="30000"/>
              </a:spcBef>
              <a:buClrTx/>
              <a:buSzTx/>
              <a:buFont typeface="Wingdings" pitchFamily="2" charset="2"/>
              <a:buAutoNum type="arabicPeriod"/>
            </a:pPr>
            <a:r>
              <a:rPr lang="en-US" sz="1800" dirty="0" smtClean="0"/>
              <a:t>Distribution to pay employer-sponsored health insurance premiums on a pretax basis</a:t>
            </a:r>
          </a:p>
          <a:p>
            <a:pPr marL="1597025" lvl="3" indent="-377825" eaLnBrk="1" hangingPunct="1">
              <a:lnSpc>
                <a:spcPts val="2200"/>
              </a:lnSpc>
              <a:spcBef>
                <a:spcPct val="30000"/>
              </a:spcBef>
              <a:buClrTx/>
              <a:buSzTx/>
              <a:buFontTx/>
              <a:buAutoNum type="alphaUcPeriod"/>
            </a:pPr>
            <a:r>
              <a:rPr lang="en-US" sz="1800" dirty="0" smtClean="0"/>
              <a:t>1, 2 and 3</a:t>
            </a:r>
          </a:p>
          <a:p>
            <a:pPr marL="1597025" lvl="3" indent="-377825" eaLnBrk="1" hangingPunct="1">
              <a:lnSpc>
                <a:spcPts val="2200"/>
              </a:lnSpc>
              <a:spcBef>
                <a:spcPct val="30000"/>
              </a:spcBef>
              <a:buClrTx/>
              <a:buSzTx/>
              <a:buFontTx/>
              <a:buAutoNum type="alphaUcPeriod"/>
            </a:pPr>
            <a:r>
              <a:rPr lang="en-US" sz="1800" dirty="0" smtClean="0"/>
              <a:t>1 and 4</a:t>
            </a:r>
          </a:p>
          <a:p>
            <a:pPr marL="1597025" lvl="3" indent="-377825" eaLnBrk="1" hangingPunct="1">
              <a:lnSpc>
                <a:spcPts val="2200"/>
              </a:lnSpc>
              <a:spcBef>
                <a:spcPct val="30000"/>
              </a:spcBef>
              <a:buClrTx/>
              <a:buSzTx/>
              <a:buFontTx/>
              <a:buAutoNum type="alphaUcPeriod"/>
            </a:pPr>
            <a:r>
              <a:rPr lang="en-US" sz="1800" b="1" dirty="0" smtClean="0"/>
              <a:t>2 and 3</a:t>
            </a:r>
          </a:p>
          <a:p>
            <a:pPr marL="1597025" lvl="3" indent="-377825" eaLnBrk="1" hangingPunct="1">
              <a:lnSpc>
                <a:spcPts val="2200"/>
              </a:lnSpc>
              <a:spcBef>
                <a:spcPct val="30000"/>
              </a:spcBef>
              <a:buClrTx/>
              <a:buSzTx/>
              <a:buFontTx/>
              <a:buAutoNum type="alphaUcPeriod"/>
            </a:pPr>
            <a:r>
              <a:rPr lang="en-US" sz="1800" dirty="0" smtClean="0"/>
              <a:t>3 and 4</a:t>
            </a:r>
          </a:p>
          <a:p>
            <a:pPr marL="1597025" lvl="3" indent="-377825" eaLnBrk="1" hangingPunct="1">
              <a:spcBef>
                <a:spcPct val="30000"/>
              </a:spcBef>
              <a:buClrTx/>
              <a:buSzTx/>
              <a:buFontTx/>
              <a:buNone/>
            </a:pPr>
            <a:endParaRPr lang="en-US" sz="2000" dirty="0" smtClean="0"/>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42</a:t>
            </a:fld>
            <a:endParaRPr lang="en-US" dirty="0"/>
          </a:p>
        </p:txBody>
      </p:sp>
      <p:sp>
        <p:nvSpPr>
          <p:cNvPr id="111620" name="Text Box 22"/>
          <p:cNvSpPr txBox="1">
            <a:spLocks noChangeArrowheads="1"/>
          </p:cNvSpPr>
          <p:nvPr/>
        </p:nvSpPr>
        <p:spPr bwMode="auto">
          <a:xfrm>
            <a:off x="3581400" y="4800600"/>
            <a:ext cx="5029200" cy="1797928"/>
          </a:xfrm>
          <a:prstGeom prst="rect">
            <a:avLst/>
          </a:prstGeom>
          <a:noFill/>
          <a:ln w="9525">
            <a:solidFill>
              <a:srgbClr val="000000"/>
            </a:solidFill>
            <a:miter lim="800000"/>
            <a:headEnd/>
            <a:tailEnd/>
          </a:ln>
        </p:spPr>
        <p:txBody>
          <a:bodyPr wrap="square">
            <a:spAutoFit/>
          </a:bodyPr>
          <a:lstStyle/>
          <a:p>
            <a:pPr>
              <a:lnSpc>
                <a:spcPts val="1900"/>
              </a:lnSpc>
              <a:spcBef>
                <a:spcPct val="50000"/>
              </a:spcBef>
            </a:pPr>
            <a:r>
              <a:rPr lang="en-US" sz="1400" dirty="0">
                <a:solidFill>
                  <a:srgbClr val="000000"/>
                </a:solidFill>
              </a:rPr>
              <a:t>Only statements 2 and 3 are correct. Statement 1 is incorrect because the exception to the 10% premature distribution penalty for higher education expenses applies only to IRAs and not qualified plans. Statement 4 is incorrect because the health insurance premium provision applies only if payments are made on an after-tax basis or for a private (not employer-sponsored) plan.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mtClean="0"/>
              <a:t>Loans</a:t>
            </a:r>
            <a:endParaRPr lang="en-US" dirty="0" smtClean="0"/>
          </a:p>
        </p:txBody>
      </p:sp>
      <p:sp>
        <p:nvSpPr>
          <p:cNvPr id="113667" name="Rectangle 3"/>
          <p:cNvSpPr>
            <a:spLocks noGrp="1" noChangeArrowheads="1"/>
          </p:cNvSpPr>
          <p:nvPr>
            <p:ph idx="1"/>
          </p:nvPr>
        </p:nvSpPr>
        <p:spPr/>
        <p:txBody>
          <a:bodyPr/>
          <a:lstStyle/>
          <a:p>
            <a:r>
              <a:rPr lang="en-US" smtClean="0"/>
              <a:t>Loans from qualified, Section 403(b), or governmental Section 457 plans must be repaid within five years with interest</a:t>
            </a:r>
          </a:p>
          <a:p>
            <a:pPr lvl="1"/>
            <a:r>
              <a:rPr lang="en-US" smtClean="0"/>
              <a:t>Exception—loans to purchase principal residence </a:t>
            </a:r>
          </a:p>
          <a:p>
            <a:pPr lvl="2"/>
            <a:r>
              <a:rPr lang="en-US" smtClean="0"/>
              <a:t>Must be repaid over reasonable period (with interest)</a:t>
            </a:r>
          </a:p>
          <a:p>
            <a:r>
              <a:rPr lang="en-US" smtClean="0"/>
              <a:t>Repayments must be made in level installments at least quarterly</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dirty="0" smtClean="0"/>
              <a:t>Maximum Loan</a:t>
            </a:r>
          </a:p>
        </p:txBody>
      </p:sp>
      <p:sp>
        <p:nvSpPr>
          <p:cNvPr id="115715" name="Rectangle 3"/>
          <p:cNvSpPr>
            <a:spLocks noGrp="1" noChangeArrowheads="1"/>
          </p:cNvSpPr>
          <p:nvPr>
            <p:ph idx="1"/>
          </p:nvPr>
        </p:nvSpPr>
        <p:spPr/>
        <p:txBody>
          <a:bodyPr/>
          <a:lstStyle/>
          <a:p>
            <a:pPr algn="ctr" eaLnBrk="1" hangingPunct="1">
              <a:spcBef>
                <a:spcPct val="50000"/>
              </a:spcBef>
              <a:buClrTx/>
              <a:buSzTx/>
              <a:buFontTx/>
              <a:buNone/>
            </a:pPr>
            <a:r>
              <a:rPr lang="en-US" sz="1800" dirty="0" smtClean="0"/>
              <a:t>*Reduced by any loan balance outstanding over the previous year.</a:t>
            </a:r>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44</a:t>
            </a:fld>
            <a:endParaRPr lang="en-US" dirty="0"/>
          </a:p>
        </p:txBody>
      </p:sp>
      <p:graphicFrame>
        <p:nvGraphicFramePr>
          <p:cNvPr id="1567823" name="Group 79"/>
          <p:cNvGraphicFramePr>
            <a:graphicFrameLocks noGrp="1"/>
          </p:cNvGraphicFramePr>
          <p:nvPr/>
        </p:nvGraphicFramePr>
        <p:xfrm>
          <a:off x="976313" y="1905000"/>
          <a:ext cx="7545387" cy="2409825"/>
        </p:xfrm>
        <a:graphic>
          <a:graphicData uri="http://schemas.openxmlformats.org/drawingml/2006/table">
            <a:tbl>
              <a:tblPr/>
              <a:tblGrid>
                <a:gridCol w="3578225"/>
                <a:gridCol w="3967162"/>
              </a:tblGrid>
              <a:tr h="822325">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400" b="1" i="0" u="none" strike="noStrike" cap="none" normalizeH="0" baseline="0" dirty="0" smtClean="0">
                          <a:ln>
                            <a:noFill/>
                          </a:ln>
                          <a:solidFill>
                            <a:srgbClr val="000000"/>
                          </a:solidFill>
                          <a:effectLst/>
                          <a:latin typeface="Arial" charset="0"/>
                        </a:rPr>
                        <a:t>Vested Account Balance of Participant</a:t>
                      </a:r>
                      <a:endParaRPr kumimoji="0" lang="en-US" sz="36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400" b="1" i="0" u="none" strike="noStrike" cap="none" normalizeH="0" baseline="0" dirty="0" smtClean="0">
                          <a:ln>
                            <a:noFill/>
                          </a:ln>
                          <a:solidFill>
                            <a:srgbClr val="000000"/>
                          </a:solidFill>
                          <a:effectLst/>
                          <a:latin typeface="Arial" charset="0"/>
                        </a:rPr>
                        <a:t>Maximum Loan Amount Available*</a:t>
                      </a:r>
                      <a:endParaRPr kumimoji="0" lang="en-US" sz="3600" b="1"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$10,000 or less</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Vested account balance</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$10,001−$20,000 </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$10,000</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$20,001−$100,000</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50% of vested account balance</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Greater than $100,000</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60000"/>
                        <a:buFont typeface="Wingdings" pitchFamily="2" charset="2"/>
                        <a:buNone/>
                        <a:tabLst/>
                      </a:pPr>
                      <a:r>
                        <a:rPr kumimoji="0" lang="en-US" sz="2000" b="0" i="0" u="none" strike="noStrike" cap="none" normalizeH="0" baseline="0" dirty="0" smtClean="0">
                          <a:ln>
                            <a:noFill/>
                          </a:ln>
                          <a:solidFill>
                            <a:srgbClr val="000000"/>
                          </a:solidFill>
                          <a:effectLst/>
                          <a:latin typeface="Arial" charset="0"/>
                        </a:rPr>
                        <a:t>$50,000</a:t>
                      </a:r>
                      <a:endParaRPr kumimoji="0" lang="en-US" sz="3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mtClean="0"/>
              <a:t>Maximum Loan – Example</a:t>
            </a:r>
            <a:endParaRPr lang="en-US" dirty="0" smtClean="0"/>
          </a:p>
        </p:txBody>
      </p:sp>
      <p:sp>
        <p:nvSpPr>
          <p:cNvPr id="117763" name="Rectangle 3"/>
          <p:cNvSpPr>
            <a:spLocks noGrp="1" noChangeArrowheads="1"/>
          </p:cNvSpPr>
          <p:nvPr>
            <p:ph idx="1"/>
          </p:nvPr>
        </p:nvSpPr>
        <p:spPr/>
        <p:txBody>
          <a:bodyPr>
            <a:normAutofit fontScale="92500" lnSpcReduction="10000"/>
          </a:bodyPr>
          <a:lstStyle/>
          <a:p>
            <a:r>
              <a:rPr lang="en-US" smtClean="0"/>
              <a:t>Four years ago, Sharon borrowed $50,000 from her qualified plan</a:t>
            </a:r>
          </a:p>
          <a:p>
            <a:r>
              <a:rPr lang="en-US" smtClean="0"/>
              <a:t>Last year, she made final $10,000 payment to loan</a:t>
            </a:r>
          </a:p>
          <a:p>
            <a:r>
              <a:rPr lang="en-US" smtClean="0"/>
              <a:t>Vested account balance now $300,000 and she wants to borrow another $50,000</a:t>
            </a:r>
          </a:p>
          <a:p>
            <a:r>
              <a:rPr lang="en-US" smtClean="0"/>
              <a:t>Loan reduction rule allows Sharon to only borrow $40,000 because $50,000 maximum loan amount must be reduced by $10,000, outstanding loan balance in prior year</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mtClean="0"/>
              <a:t>Loan Interest</a:t>
            </a:r>
            <a:endParaRPr lang="en-US" dirty="0" smtClean="0"/>
          </a:p>
        </p:txBody>
      </p:sp>
      <p:sp>
        <p:nvSpPr>
          <p:cNvPr id="119811" name="Rectangle 3"/>
          <p:cNvSpPr>
            <a:spLocks noGrp="1" noChangeArrowheads="1"/>
          </p:cNvSpPr>
          <p:nvPr>
            <p:ph idx="1"/>
          </p:nvPr>
        </p:nvSpPr>
        <p:spPr/>
        <p:txBody>
          <a:bodyPr/>
          <a:lstStyle/>
          <a:p>
            <a:r>
              <a:rPr lang="en-US" smtClean="0"/>
              <a:t>Generally nondeductible consumer interest</a:t>
            </a:r>
          </a:p>
          <a:p>
            <a:r>
              <a:rPr lang="en-US" smtClean="0"/>
              <a:t>Deductible as qualified residence interest if secured by principal residence of nonkey  EE</a:t>
            </a:r>
          </a:p>
          <a:p>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mtClean="0"/>
              <a:t>Lump-Sum Distribution (2 of 4)</a:t>
            </a:r>
            <a:endParaRPr lang="en-US" dirty="0" smtClean="0"/>
          </a:p>
        </p:txBody>
      </p:sp>
      <p:sp>
        <p:nvSpPr>
          <p:cNvPr id="27651" name="Rectangle 3"/>
          <p:cNvSpPr>
            <a:spLocks noGrp="1" noChangeArrowheads="1"/>
          </p:cNvSpPr>
          <p:nvPr>
            <p:ph idx="1"/>
          </p:nvPr>
        </p:nvSpPr>
        <p:spPr/>
        <p:txBody>
          <a:bodyPr>
            <a:normAutofit fontScale="92500"/>
          </a:bodyPr>
          <a:lstStyle/>
          <a:p>
            <a:r>
              <a:rPr lang="en-US" dirty="0" smtClean="0"/>
              <a:t>To qualify for favorable income tax treatment:</a:t>
            </a:r>
          </a:p>
          <a:p>
            <a:pPr marL="803275" lvl="1" indent="-514350">
              <a:buFont typeface="+mj-lt"/>
              <a:buAutoNum type="arabicPeriod"/>
            </a:pPr>
            <a:r>
              <a:rPr lang="en-US" dirty="0" smtClean="0"/>
              <a:t>Must represent entire amount of EE’s plan benefit </a:t>
            </a:r>
          </a:p>
          <a:p>
            <a:pPr marL="803275" lvl="1" indent="-514350">
              <a:buFont typeface="+mj-lt"/>
              <a:buAutoNum type="arabicPeriod"/>
            </a:pPr>
            <a:r>
              <a:rPr lang="en-US" dirty="0" smtClean="0"/>
              <a:t>Election must be made by EE, or estate, within one year of receipt </a:t>
            </a:r>
          </a:p>
          <a:p>
            <a:pPr marL="803275" lvl="1" indent="-514350">
              <a:buFont typeface="+mj-lt"/>
              <a:buAutoNum type="arabicPeriod"/>
            </a:pPr>
            <a:r>
              <a:rPr lang="en-US" dirty="0" smtClean="0"/>
              <a:t>To qualify for 10-year forward averaging or pre-1974 capital gain treatment, EE must have participated in plan for at least five taxable years before year of distribution (unless payable because of participant’s death) and participant must have been born prior to January 2, 1936</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ChangeAspect="1" noChangeArrowheads="1"/>
          </p:cNvPicPr>
          <p:nvPr/>
        </p:nvPicPr>
        <p:blipFill>
          <a:blip r:embed="rId3" cstate="print"/>
          <a:srcRect/>
          <a:stretch>
            <a:fillRect/>
          </a:stretch>
        </p:blipFill>
        <p:spPr bwMode="auto">
          <a:xfrm>
            <a:off x="5943600" y="990600"/>
            <a:ext cx="2971800" cy="5334000"/>
          </a:xfrm>
          <a:prstGeom prst="rect">
            <a:avLst/>
          </a:prstGeom>
          <a:noFill/>
          <a:ln w="9525">
            <a:noFill/>
            <a:miter lim="800000"/>
            <a:headEnd/>
            <a:tailEnd/>
          </a:ln>
        </p:spPr>
      </p:pic>
      <p:sp>
        <p:nvSpPr>
          <p:cNvPr id="4" name="Slide Number Placeholder 3"/>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3E980D6E-B672-487E-B621-3E51DE97A8D3}" type="slidenum">
              <a:rPr lang="en-US" smtClean="0"/>
              <a:pPr>
                <a:defRPr/>
              </a:pPr>
              <a:t>52</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mtClean="0"/>
              <a:t>Lump-Sum Distribution (3 of 4)</a:t>
            </a:r>
            <a:endParaRPr lang="en-US" dirty="0" smtClean="0"/>
          </a:p>
        </p:txBody>
      </p:sp>
      <p:sp>
        <p:nvSpPr>
          <p:cNvPr id="29699" name="Rectangle 3"/>
          <p:cNvSpPr>
            <a:spLocks noGrp="1" noChangeArrowheads="1"/>
          </p:cNvSpPr>
          <p:nvPr>
            <p:ph idx="1"/>
          </p:nvPr>
        </p:nvSpPr>
        <p:spPr/>
        <p:txBody>
          <a:bodyPr/>
          <a:lstStyle/>
          <a:p>
            <a:pPr marL="1035050" lvl="2" indent="-457200">
              <a:buFont typeface="+mj-lt"/>
              <a:buAutoNum type="arabicPeriod" startAt="4"/>
            </a:pPr>
            <a:r>
              <a:rPr lang="en-US" dirty="0" smtClean="0"/>
              <a:t>Distribution must be due to:</a:t>
            </a:r>
          </a:p>
          <a:p>
            <a:pPr marL="1250950" lvl="3"/>
            <a:r>
              <a:rPr lang="en-US" dirty="0" smtClean="0"/>
              <a:t>EE death</a:t>
            </a:r>
          </a:p>
          <a:p>
            <a:pPr marL="1250950" lvl="3"/>
            <a:r>
              <a:rPr lang="en-US" dirty="0" smtClean="0"/>
              <a:t>EE attains age 59½</a:t>
            </a:r>
          </a:p>
          <a:p>
            <a:pPr marL="1250950" lvl="3"/>
            <a:r>
              <a:rPr lang="en-US" dirty="0" smtClean="0"/>
              <a:t>EE separates from service (not possible if self-employed)</a:t>
            </a:r>
          </a:p>
          <a:p>
            <a:pPr marL="1250950" lvl="3"/>
            <a:r>
              <a:rPr lang="en-US" dirty="0" smtClean="0"/>
              <a:t>EE becomes disabled</a:t>
            </a:r>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smtClean="0"/>
              <a:t>Lump-Sum Distribution (4 of 4)</a:t>
            </a:r>
            <a:endParaRPr lang="en-US" dirty="0" smtClean="0"/>
          </a:p>
        </p:txBody>
      </p:sp>
      <p:sp>
        <p:nvSpPr>
          <p:cNvPr id="31747" name="Rectangle 3"/>
          <p:cNvSpPr>
            <a:spLocks noGrp="1" noChangeArrowheads="1"/>
          </p:cNvSpPr>
          <p:nvPr>
            <p:ph idx="1"/>
          </p:nvPr>
        </p:nvSpPr>
        <p:spPr/>
        <p:txBody>
          <a:bodyPr/>
          <a:lstStyle/>
          <a:p>
            <a:r>
              <a:rPr lang="en-US" smtClean="0"/>
              <a:t>Favorable tax treatment </a:t>
            </a:r>
          </a:p>
          <a:p>
            <a:pPr lvl="1"/>
            <a:r>
              <a:rPr lang="en-US" smtClean="0"/>
              <a:t>10-year forward averaging</a:t>
            </a:r>
          </a:p>
          <a:p>
            <a:pPr lvl="1"/>
            <a:r>
              <a:rPr lang="en-US" smtClean="0"/>
              <a:t>Pre-1974 capital gain treatment</a:t>
            </a:r>
          </a:p>
          <a:p>
            <a:pPr lvl="1"/>
            <a:r>
              <a:rPr lang="en-US" smtClean="0"/>
              <a:t>Net unrealized appreciation (NUA)</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Note</a:t>
            </a:r>
            <a:endParaRPr lang="en-US" dirty="0" smtClean="0"/>
          </a:p>
        </p:txBody>
      </p:sp>
      <p:sp>
        <p:nvSpPr>
          <p:cNvPr id="33795" name="Rectangle 3"/>
          <p:cNvSpPr>
            <a:spLocks noGrp="1" noChangeArrowheads="1"/>
          </p:cNvSpPr>
          <p:nvPr>
            <p:ph idx="1"/>
          </p:nvPr>
        </p:nvSpPr>
        <p:spPr/>
        <p:txBody>
          <a:bodyPr>
            <a:normAutofit fontScale="85000" lnSpcReduction="20000"/>
          </a:bodyPr>
          <a:lstStyle/>
          <a:p>
            <a:r>
              <a:rPr lang="en-US" smtClean="0"/>
              <a:t>Because pre-1974 capital gain treatment and </a:t>
            </a:r>
            <a:br>
              <a:rPr lang="en-US" smtClean="0"/>
            </a:br>
            <a:r>
              <a:rPr lang="en-US" smtClean="0"/>
              <a:t>10-year forward averaging are both techniques tied to an eligible birth date of before January 2, 1936, the utility of these treatments becomes less relevant every year </a:t>
            </a:r>
          </a:p>
          <a:p>
            <a:r>
              <a:rPr lang="en-US" smtClean="0"/>
              <a:t>In practice, the financial planner will have few clients who receive lump-sum distributions that qualify for these techniques</a:t>
            </a:r>
          </a:p>
          <a:p>
            <a:r>
              <a:rPr lang="en-US" smtClean="0"/>
              <a:t>For the CFP® certification examination, it is recommended the student understand the two treatments conceptually, but it is unlikely the actual calculations involved in the treatments will be tested</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10-Year Forward Averaging</a:t>
            </a:r>
            <a:endParaRPr lang="en-US" dirty="0" smtClean="0"/>
          </a:p>
        </p:txBody>
      </p:sp>
      <p:sp>
        <p:nvSpPr>
          <p:cNvPr id="34819" name="Rectangle 3"/>
          <p:cNvSpPr>
            <a:spLocks noGrp="1" noChangeArrowheads="1"/>
          </p:cNvSpPr>
          <p:nvPr>
            <p:ph idx="1"/>
          </p:nvPr>
        </p:nvSpPr>
        <p:spPr/>
        <p:txBody>
          <a:bodyPr/>
          <a:lstStyle/>
          <a:p>
            <a:r>
              <a:rPr lang="en-US" smtClean="0"/>
              <a:t>Participant born before January 2, 1936 </a:t>
            </a:r>
          </a:p>
          <a:p>
            <a:r>
              <a:rPr lang="en-US" smtClean="0"/>
              <a:t>Calculating tax on distribution </a:t>
            </a:r>
          </a:p>
          <a:p>
            <a:pPr lvl="1"/>
            <a:r>
              <a:rPr lang="en-US" smtClean="0"/>
              <a:t>Determine tax on 1/10 of taxable distribution</a:t>
            </a:r>
          </a:p>
          <a:p>
            <a:pPr lvl="1"/>
            <a:r>
              <a:rPr lang="en-US" smtClean="0"/>
              <a:t>Multiply by 10 to determine total tax due </a:t>
            </a:r>
          </a:p>
          <a:p>
            <a:pPr lvl="1"/>
            <a:r>
              <a:rPr lang="en-US" smtClean="0"/>
              <a:t>Use 1986 income tax rates</a:t>
            </a:r>
            <a:endParaRPr lang="en-US" dirty="0" smtClean="0"/>
          </a:p>
        </p:txBody>
      </p:sp>
      <p:sp>
        <p:nvSpPr>
          <p:cNvPr id="5" name="Slide Number Placeholder 4"/>
          <p:cNvSpPr>
            <a:spLocks noGrp="1"/>
          </p:cNvSpPr>
          <p:nvPr>
            <p:ph type="sldNum" sz="quarter" idx="4294967295"/>
          </p:nvPr>
        </p:nvSpPr>
        <p:spPr>
          <a:xfrm>
            <a:off x="7010400" y="6553200"/>
            <a:ext cx="2133600" cy="228600"/>
          </a:xfrm>
          <a:prstGeom prst="rect">
            <a:avLst/>
          </a:prstGeom>
        </p:spPr>
        <p:txBody>
          <a:bodyPr/>
          <a:lstStyle/>
          <a:p>
            <a:pPr>
              <a:defRPr/>
            </a:pPr>
            <a:r>
              <a:rPr lang="en-US" smtClean="0"/>
              <a:t>6-</a:t>
            </a:r>
            <a:fld id="{76CE3F4E-9307-408C-986B-FE1853BC8E15}"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ueGray_Charts">
  <a:themeElements>
    <a:clrScheme name="Kaplan">
      <a:dk1>
        <a:srgbClr val="1E0576"/>
      </a:dk1>
      <a:lt1>
        <a:sysClr val="window" lastClr="FFFFFF"/>
      </a:lt1>
      <a:dk2>
        <a:srgbClr val="00539F"/>
      </a:dk2>
      <a:lt2>
        <a:srgbClr val="BDCAD8"/>
      </a:lt2>
      <a:accent1>
        <a:srgbClr val="00539F"/>
      </a:accent1>
      <a:accent2>
        <a:srgbClr val="0098CD"/>
      </a:accent2>
      <a:accent3>
        <a:srgbClr val="BED600"/>
      </a:accent3>
      <a:accent4>
        <a:srgbClr val="3D9B35"/>
      </a:accent4>
      <a:accent5>
        <a:srgbClr val="E62899"/>
      </a:accent5>
      <a:accent6>
        <a:srgbClr val="FFC82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14673</TotalTime>
  <Words>2459</Words>
  <Application>Microsoft Office PowerPoint</Application>
  <PresentationFormat>On-screen Show (4:3)</PresentationFormat>
  <Paragraphs>431</Paragraphs>
  <Slides>52</Slides>
  <Notes>52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Times New Roman</vt:lpstr>
      <vt:lpstr>Wingdings</vt:lpstr>
      <vt:lpstr>1_BlueGray_Charts</vt:lpstr>
      <vt:lpstr>AccFP 105</vt:lpstr>
      <vt:lpstr>Unit 6</vt:lpstr>
      <vt:lpstr>Allowable Lifetime Distribution Options</vt:lpstr>
      <vt:lpstr>Lump-Sum Distribution (1 of 4)</vt:lpstr>
      <vt:lpstr>Lump-Sum Distribution (2 of 4)</vt:lpstr>
      <vt:lpstr>Lump-Sum Distribution (3 of 4)</vt:lpstr>
      <vt:lpstr>Lump-Sum Distribution (4 of 4)</vt:lpstr>
      <vt:lpstr>Note</vt:lpstr>
      <vt:lpstr>10-Year Forward Averaging</vt:lpstr>
      <vt:lpstr>Pre-1974 Capital Gain Treatment</vt:lpstr>
      <vt:lpstr>Net Unrealized Appreciation (NUA)</vt:lpstr>
      <vt:lpstr>NUA – Example (1 of 2)</vt:lpstr>
      <vt:lpstr>NUA – Example (2 of 2)</vt:lpstr>
      <vt:lpstr>Lump Sum Distribution at Death and NUA</vt:lpstr>
      <vt:lpstr>NUA at Death Example</vt:lpstr>
      <vt:lpstr>Lump-Sum Distribution – Question</vt:lpstr>
      <vt:lpstr>Lump-Sum Distribution – Solution</vt:lpstr>
      <vt:lpstr>Annuity or Other Periodic Payment</vt:lpstr>
      <vt:lpstr>Annuity Distributions Taxation</vt:lpstr>
      <vt:lpstr>Two Forms of Survivorship Annuities</vt:lpstr>
      <vt:lpstr>Direct Transfers and Rollovers</vt:lpstr>
      <vt:lpstr>Direct Rollover</vt:lpstr>
      <vt:lpstr>Rollover Rules</vt:lpstr>
      <vt:lpstr>Allowable Rollovers</vt:lpstr>
      <vt:lpstr>Pension Protection Act of 2006</vt:lpstr>
      <vt:lpstr>Additional Rules</vt:lpstr>
      <vt:lpstr>Questions to be Considered</vt:lpstr>
      <vt:lpstr>Lump Sum Distribution − Question (1 of 2)</vt:lpstr>
      <vt:lpstr>Lump Sum Distribution − Question (2 of 2)</vt:lpstr>
      <vt:lpstr>Lump Sum Distribution − Solution</vt:lpstr>
      <vt:lpstr>Required Beginning Date (1 of 2)</vt:lpstr>
      <vt:lpstr>Required Beginning Date (2 of 2)</vt:lpstr>
      <vt:lpstr>Required Beginning Date  for Lifetime Distributions – Example</vt:lpstr>
      <vt:lpstr>Required Minimum Distributions</vt:lpstr>
      <vt:lpstr>Required Minimum Distributions –  Example</vt:lpstr>
      <vt:lpstr>Required Minimum Distribution – Question</vt:lpstr>
      <vt:lpstr>Required Minimum Distribution – Solution</vt:lpstr>
      <vt:lpstr>RMD Penalty – Question</vt:lpstr>
      <vt:lpstr>RMD Penalty – Solution</vt:lpstr>
      <vt:lpstr>Premature Distribution Penalty</vt:lpstr>
      <vt:lpstr>Early Withdrawal Penalty – Question</vt:lpstr>
      <vt:lpstr>Early Withdrawal Penalty – Solution</vt:lpstr>
      <vt:lpstr>Loans</vt:lpstr>
      <vt:lpstr>Maximum Loan</vt:lpstr>
      <vt:lpstr>Maximum Loan – Example</vt:lpstr>
      <vt:lpstr>Loan Interest</vt:lpstr>
      <vt:lpstr>PowerPoint Presentation</vt:lpstr>
      <vt:lpstr>PowerPoint Presentation</vt:lpstr>
      <vt:lpstr>PowerPoint Presentation</vt:lpstr>
      <vt:lpstr>PowerPoint Presentation</vt:lpstr>
      <vt:lpstr>PowerPoint Presentation</vt:lpstr>
      <vt:lpstr>PowerPoint Presentation</vt:lpstr>
    </vt:vector>
  </TitlesOfParts>
  <Company>Kaplan,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Glen Kramer</dc:creator>
  <cp:lastModifiedBy>heavensse1</cp:lastModifiedBy>
  <cp:revision>440</cp:revision>
  <dcterms:created xsi:type="dcterms:W3CDTF">2005-11-28T20:44:14Z</dcterms:created>
  <dcterms:modified xsi:type="dcterms:W3CDTF">2015-09-05T12:33:35Z</dcterms:modified>
</cp:coreProperties>
</file>