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thumbnail" Target="docProps/thumbnail.jpeg"/>
  <Relationship Id="rId3" Type="http://schemas.openxmlformats.org/package/2006/relationships/metadata/core-properties" Target="docProps/core.xml"/>
  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0" r:id="rId3"/>
    <p:sldId id="274" r:id="rId4"/>
    <p:sldId id="257" r:id="rId5"/>
    <p:sldId id="272" r:id="rId6"/>
    <p:sldId id="271" r:id="rId7"/>
    <p:sldId id="268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heme" Target="theme/theme1.xml"/>
  <Relationship Id="rId13" Type="http://schemas.openxmlformats.org/officeDocument/2006/relationships/tableStyles" Target="tableStyles.xml"/>
  <Relationship Id="rId2" Type="http://schemas.openxmlformats.org/officeDocument/2006/relationships/slide" Target="slides/slide1.xml"/>
  <Relationship Id="rId3" Type="http://schemas.openxmlformats.org/officeDocument/2006/relationships/slide" Target="slides/slide2.xml"/>
  <Relationship Id="rId4" Type="http://schemas.openxmlformats.org/officeDocument/2006/relationships/slide" Target="slides/slide3.xml"/>
  <Relationship Id="rId5" Type="http://schemas.openxmlformats.org/officeDocument/2006/relationships/slide" Target="slides/slide4.xml"/>
  <Relationship Id="rId6" Type="http://schemas.openxmlformats.org/officeDocument/2006/relationships/slide" Target="slides/slide5.xml"/>
  <Relationship Id="rId7" Type="http://schemas.openxmlformats.org/officeDocument/2006/relationships/slide" Target="slides/slide6.xml"/>
  <Relationship Id="rId8" Type="http://schemas.openxmlformats.org/officeDocument/2006/relationships/slide" Target="slides/slide7.xml"/>
  <Relationship Id="rId9" Type="http://schemas.openxmlformats.org/officeDocument/2006/relationships/slide" Target="slides/slide8.xml"/>
</Relationships>
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1.jpeg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1.jpeg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826899-4409-4179-A791-9F555C64154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03E619-01FA-485E-9FC8-6A5A8D77C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6899-4409-4179-A791-9F555C64154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E619-01FA-485E-9FC8-6A5A8D77C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6899-4409-4179-A791-9F555C64154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E619-01FA-485E-9FC8-6A5A8D77C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6899-4409-4179-A791-9F555C64154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E619-01FA-485E-9FC8-6A5A8D77CD2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6899-4409-4179-A791-9F555C64154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E619-01FA-485E-9FC8-6A5A8D77CD2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6899-4409-4179-A791-9F555C64154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E619-01FA-485E-9FC8-6A5A8D77CD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6899-4409-4179-A791-9F555C64154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E619-01FA-485E-9FC8-6A5A8D77CD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6899-4409-4179-A791-9F555C64154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E619-01FA-485E-9FC8-6A5A8D77CD2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6899-4409-4179-A791-9F555C64154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E619-01FA-485E-9FC8-6A5A8D77C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C826899-4409-4179-A791-9F555C64154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E619-01FA-485E-9FC8-6A5A8D77CD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826899-4409-4179-A791-9F555C64154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03E619-01FA-485E-9FC8-6A5A8D77CD2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  <Relationship Id="rId13" Type="http://schemas.openxmlformats.org/officeDocument/2006/relationships/image" Target="../media/image1.jpeg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C826899-4409-4179-A791-9F555C64154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03E619-01FA-485E-9FC8-6A5A8D77CD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2.jpg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hyperlink" TargetMode="External" Target="http://www.uncw.edu/career"/>
  <Relationship Id="rId3" Type="http://schemas.openxmlformats.org/officeDocument/2006/relationships/hyperlink" TargetMode="External" Target="http://www.bls.gov/ooh/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2514600"/>
          </a:xfrm>
        </p:spPr>
        <p:txBody>
          <a:bodyPr>
            <a:noAutofit/>
          </a:bodyPr>
          <a:lstStyle/>
          <a:p>
            <a:pPr algn="ctr"/>
            <a:br>
              <a:rPr lang="en-US" sz="6000" dirty="0"/>
            </a:br>
            <a:br>
              <a:rPr lang="en-US" sz="6000" dirty="0"/>
            </a:br>
            <a:br>
              <a:rPr lang="en-US" sz="6000" dirty="0"/>
            </a:br>
            <a:br>
              <a:rPr lang="en-US" sz="6000" dirty="0"/>
            </a:br>
            <a:r>
              <a:rPr lang="en-US" sz="6000" dirty="0"/>
              <a:t>What’s the Market?</a:t>
            </a:r>
            <a:br>
              <a:rPr lang="en-US" sz="6000" dirty="0"/>
            </a:br>
            <a:br>
              <a:rPr lang="en-US" sz="6000" dirty="0"/>
            </a:br>
            <a:r>
              <a:rPr lang="en-US" sz="5200" dirty="0"/>
              <a:t>Exploring Career Options for Marketing Majors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486400"/>
            <a:ext cx="2911475" cy="108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396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sz="3000" dirty="0"/>
              <a:t>5 E’s of Career Development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Evaluation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Exploration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Experience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Employment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Education (at all earlier phases and ongoing)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Getting Started</a:t>
            </a:r>
          </a:p>
        </p:txBody>
      </p:sp>
    </p:spTree>
    <p:extLst>
      <p:ext uri="{BB962C8B-B14F-4D97-AF65-F5344CB8AC3E}">
        <p14:creationId xmlns:p14="http://schemas.microsoft.com/office/powerpoint/2010/main" val="864579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Self-analysis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Values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Interests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Personality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Skills</a:t>
            </a:r>
          </a:p>
          <a:p>
            <a:pPr marL="109728" indent="0">
              <a:buNone/>
            </a:pPr>
            <a:endParaRPr lang="en-US" sz="3000" dirty="0"/>
          </a:p>
          <a:p>
            <a:r>
              <a:rPr lang="en-US" sz="3000" dirty="0"/>
              <a:t>May need formal assessment (available  in Career Success)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dirty="0"/>
              <a:t>Next Steps…Evaluation</a:t>
            </a:r>
          </a:p>
        </p:txBody>
      </p:sp>
    </p:spTree>
    <p:extLst>
      <p:ext uri="{BB962C8B-B14F-4D97-AF65-F5344CB8AC3E}">
        <p14:creationId xmlns:p14="http://schemas.microsoft.com/office/powerpoint/2010/main" val="1102854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Research options of what to do with a marketing degree</a:t>
            </a:r>
          </a:p>
          <a:p>
            <a:pPr lvl="2"/>
            <a:r>
              <a:rPr lang="en-US" sz="2400" dirty="0"/>
              <a:t>“What Can I Do With a Major In…?” site  (</a:t>
            </a:r>
            <a:r>
              <a:rPr lang="en-US" sz="2400" dirty="0">
                <a:hlinkClick r:id="rId2"/>
              </a:rPr>
              <a:t>www.uncw.edu/career</a:t>
            </a:r>
            <a:r>
              <a:rPr lang="en-US" sz="2400" dirty="0"/>
              <a:t>) and many others</a:t>
            </a:r>
          </a:p>
          <a:p>
            <a:pPr lvl="2"/>
            <a:r>
              <a:rPr lang="en-US" sz="2400" dirty="0"/>
              <a:t>O*Net (onetonline.org, search by keywords and family)</a:t>
            </a:r>
          </a:p>
          <a:p>
            <a:pPr lvl="2"/>
            <a:r>
              <a:rPr lang="en-US" sz="2400" dirty="0"/>
              <a:t>Occupational Outlook Handbook (</a:t>
            </a:r>
            <a:r>
              <a:rPr lang="en-US" sz="2400" dirty="0">
                <a:hlinkClick r:id="rId3"/>
              </a:rPr>
              <a:t>www.bls.gov/ooh/</a:t>
            </a:r>
            <a:r>
              <a:rPr lang="en-US" sz="2400" dirty="0"/>
              <a:t>)</a:t>
            </a:r>
          </a:p>
          <a:p>
            <a:pPr lvl="2"/>
            <a:r>
              <a:rPr lang="en-US" sz="2400" dirty="0"/>
              <a:t>Talk to family, friends, instructors, Maryville alumni, work/internship colleagues and supervisors, etc.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Next Steps…Exploration</a:t>
            </a:r>
          </a:p>
        </p:txBody>
      </p:sp>
    </p:spTree>
    <p:extLst>
      <p:ext uri="{BB962C8B-B14F-4D97-AF65-F5344CB8AC3E}">
        <p14:creationId xmlns:p14="http://schemas.microsoft.com/office/powerpoint/2010/main" val="485689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Informational interviews</a:t>
            </a:r>
          </a:p>
          <a:p>
            <a:r>
              <a:rPr lang="en-US" sz="3000" dirty="0"/>
              <a:t>Job shadowing</a:t>
            </a:r>
          </a:p>
          <a:p>
            <a:r>
              <a:rPr lang="en-US" sz="3000" dirty="0"/>
              <a:t>Volunteering, internships, etc.</a:t>
            </a:r>
          </a:p>
          <a:p>
            <a:r>
              <a:rPr lang="en-US" sz="3000" dirty="0"/>
              <a:t>Review and analyze job postings</a:t>
            </a:r>
          </a:p>
          <a:p>
            <a:pPr lvl="1"/>
            <a:r>
              <a:rPr lang="en-US" sz="3000" dirty="0"/>
              <a:t>What does the employer need in an intern/employee? </a:t>
            </a:r>
          </a:p>
          <a:p>
            <a:pPr lvl="1"/>
            <a:r>
              <a:rPr lang="en-US" sz="3000" dirty="0"/>
              <a:t>What SPECIFIC experience/skills/education are directly relevant to those needs?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dirty="0"/>
              <a:t>Next Steps…Experience</a:t>
            </a:r>
          </a:p>
        </p:txBody>
      </p:sp>
    </p:spTree>
    <p:extLst>
      <p:ext uri="{BB962C8B-B14F-4D97-AF65-F5344CB8AC3E}">
        <p14:creationId xmlns:p14="http://schemas.microsoft.com/office/powerpoint/2010/main" val="1623340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/>
          <a:lstStyle/>
          <a:p>
            <a:r>
              <a:rPr lang="en-US" dirty="0"/>
              <a:t>Career Exploration and Resources</a:t>
            </a:r>
          </a:p>
          <a:p>
            <a:r>
              <a:rPr lang="en-US" dirty="0"/>
              <a:t>Resume and Cover Letter Reviews</a:t>
            </a:r>
          </a:p>
          <a:p>
            <a:r>
              <a:rPr lang="en-US" dirty="0"/>
              <a:t>Mock Interviews</a:t>
            </a:r>
          </a:p>
          <a:p>
            <a:r>
              <a:rPr lang="en-US" dirty="0"/>
              <a:t>Job Search Guidance</a:t>
            </a:r>
          </a:p>
          <a:p>
            <a:r>
              <a:rPr lang="en-US" dirty="0" err="1"/>
              <a:t>myCareer</a:t>
            </a:r>
            <a:r>
              <a:rPr lang="en-US" dirty="0"/>
              <a:t> Online Internship/Job Database</a:t>
            </a:r>
          </a:p>
          <a:p>
            <a:r>
              <a:rPr lang="en-US" dirty="0"/>
              <a:t>Personal Statement Feedback</a:t>
            </a:r>
          </a:p>
          <a:p>
            <a:r>
              <a:rPr lang="en-US" dirty="0"/>
              <a:t>Career Fairs and Events</a:t>
            </a:r>
          </a:p>
          <a:p>
            <a:r>
              <a:rPr lang="en-US" dirty="0"/>
              <a:t>…and so much more!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Next Steps…Employment (and How Career Success Can Assist)</a:t>
            </a:r>
          </a:p>
        </p:txBody>
      </p:sp>
    </p:spTree>
    <p:extLst>
      <p:ext uri="{BB962C8B-B14F-4D97-AF65-F5344CB8AC3E}">
        <p14:creationId xmlns:p14="http://schemas.microsoft.com/office/powerpoint/2010/main" val="2209995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700272"/>
          </a:xfrm>
        </p:spPr>
        <p:txBody>
          <a:bodyPr/>
          <a:lstStyle/>
          <a:p>
            <a:r>
              <a:rPr lang="en-US" dirty="0"/>
              <a:t>Staff:</a:t>
            </a:r>
          </a:p>
          <a:p>
            <a:pPr lvl="1"/>
            <a:r>
              <a:rPr lang="en-US" sz="2700" b="1" dirty="0"/>
              <a:t>Erin Boswell</a:t>
            </a:r>
            <a:r>
              <a:rPr lang="en-US" sz="2700" dirty="0"/>
              <a:t>: Director</a:t>
            </a:r>
          </a:p>
          <a:p>
            <a:pPr lvl="1"/>
            <a:r>
              <a:rPr lang="en-US" sz="2700" b="1" dirty="0"/>
              <a:t>Suzanne Jones</a:t>
            </a:r>
            <a:r>
              <a:rPr lang="en-US" sz="2700" dirty="0"/>
              <a:t>: Assistant Director</a:t>
            </a:r>
          </a:p>
          <a:p>
            <a:pPr lvl="1"/>
            <a:r>
              <a:rPr lang="en-US" sz="2700" b="1" dirty="0"/>
              <a:t>Lynda Oppong</a:t>
            </a:r>
            <a:r>
              <a:rPr lang="en-US" sz="2700" dirty="0"/>
              <a:t>: Career Peer</a:t>
            </a:r>
          </a:p>
          <a:p>
            <a:pPr lvl="1"/>
            <a:endParaRPr lang="en-US" dirty="0"/>
          </a:p>
          <a:p>
            <a:r>
              <a:rPr lang="en-US" dirty="0"/>
              <a:t>For Appointments: call (314) 529-9375, or visit the Student Success front desk on the 1</a:t>
            </a:r>
            <a:r>
              <a:rPr lang="en-US" baseline="30000" dirty="0"/>
              <a:t>st</a:t>
            </a:r>
            <a:r>
              <a:rPr lang="en-US" dirty="0"/>
              <a:t> floor of the Library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Career Success and Professional Development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56687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Choose two (2) occupational titles in the field of marketing</a:t>
            </a:r>
          </a:p>
          <a:p>
            <a:r>
              <a:rPr lang="en-US" dirty="0"/>
              <a:t>Research on O*Net or OOH to write a summary of the following information: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Job responsibilities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Qualifications/skills/abilities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Training/Education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Projected job growth and demand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Average starting and median salaries</a:t>
            </a:r>
          </a:p>
          <a:p>
            <a:r>
              <a:rPr lang="en-US" dirty="0"/>
              <a:t>Also</a:t>
            </a:r>
            <a:r>
              <a:rPr lang="en-US"/>
              <a:t>, find </a:t>
            </a:r>
            <a:r>
              <a:rPr lang="en-US" dirty="0"/>
              <a:t>two (2) current job openings in these fields, and write summaries related to the job descriptions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Assignment…	</a:t>
            </a:r>
          </a:p>
        </p:txBody>
      </p:sp>
    </p:spTree>
    <p:extLst>
      <p:ext uri="{BB962C8B-B14F-4D97-AF65-F5344CB8AC3E}">
        <p14:creationId xmlns:p14="http://schemas.microsoft.com/office/powerpoint/2010/main" val="332873164"/>
      </p:ext>
    </p:extLst>
  </p:cSld>
  <p:clrMapOvr>
    <a:masterClrMapping/>
  </p:clrMapOvr>
</p:sld>
</file>

<file path=ppt/theme/_rels/theme1.xml.rels><?xml version="1.0" encoding="UTF-8"?>

<Relationships xmlns="http://schemas.openxmlformats.org/package/2006/relationships">
  <Relationship Id="rId1" Type="http://schemas.openxmlformats.org/officeDocument/2006/relationships/image" Target="../media/image1.jpeg"/>
</Relationships>
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287</Words>
  <Application/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Lucida Sans Unicode</vt:lpstr>
      <vt:lpstr>Verdana</vt:lpstr>
      <vt:lpstr>Wingdings 2</vt:lpstr>
      <vt:lpstr>Wingdings 3</vt:lpstr>
      <vt:lpstr>Concourse</vt:lpstr>
      <vt:lpstr>    What’s the Market?  Exploring Career Options for Marketing Majors</vt:lpstr>
      <vt:lpstr>Getting Started</vt:lpstr>
      <vt:lpstr>Next Steps…Evaluation</vt:lpstr>
      <vt:lpstr>Next Steps…Exploration</vt:lpstr>
      <vt:lpstr>Next Steps…Experience</vt:lpstr>
      <vt:lpstr>Next Steps…Employment (and How Career Success Can Assist)</vt:lpstr>
      <vt:lpstr>Career Success and Professional Development </vt:lpstr>
      <vt:lpstr>Your Assignment… </vt:lpstr>
    </vt:vector>
  </TitlesOfParts>
  <LinksUpToDate>false</LinksUpToDate>
  <SharedDoc>false</SharedDoc>
  <HyperlinksChanged>false</HyperlinksChanged>
  <AppVersion>16.0000</AppVersion>
  <Company/>
  <Manager/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revision>0</revision>
</coreProperties>
</file>