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59" r:id="rId3"/>
    <p:sldId id="257" r:id="rId4"/>
    <p:sldId id="258" r:id="rId5"/>
    <p:sldId id="263" r:id="rId6"/>
    <p:sldId id="260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260B9-2013-274D-A48E-9F4CFAF7D091}" type="datetimeFigureOut">
              <a:rPr lang="en-US" smtClean="0"/>
              <a:t>4/2/2017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F9A40-F336-0B40-811E-8A4F58A14F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8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E7FB9-982D-F747-8F1D-C7CC75B94ADC}" type="datetimeFigureOut">
              <a:rPr lang="en-US" smtClean="0"/>
              <a:t>4/2/2017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DEEE2-3498-744F-BCF1-74CCF4FE0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459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BFE4F-146F-FD4C-9A80-148FF2DD11F5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8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7ED1-A207-3345-9806-FEAD0CB150CD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8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97E3-DAD8-884D-9DE5-BC5483C8CD63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8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C102-C12E-CA45-AC54-88868BBE8367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0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00CEC-056C-194E-A784-7176C8DB5189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34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D269-605B-094F-9147-20DD3462C8A0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4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A77A-B879-0B48-AA64-E11C63F6988A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32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A065-E043-D140-8873-BBCDB155E0C1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9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F98F-05A0-5246-81E2-272558D7408C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B6D8-81F4-9247-89B7-7B209CE2B583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89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697E-693E-4742-9AE7-948860CCB996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25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26D5B-78FA-9147-B801-9CE41F9F0A67}" type="datetime1">
              <a:rPr lang="en-CA" smtClean="0"/>
              <a:t>2017-04-02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8BDF6-25D9-404D-B787-CBAE381FC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0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6314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/>
                <a:cs typeface="Arial"/>
              </a:rPr>
              <a:t>report </a:t>
            </a:r>
            <a:r>
              <a:rPr lang="en-US" sz="2800" dirty="0" smtClean="0">
                <a:latin typeface="Arial"/>
                <a:cs typeface="Arial"/>
              </a:rPr>
              <a:t>should be on 8 by 10 paper with your name in the upper right corner and stapled.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Arial"/>
                <a:cs typeface="Arial"/>
              </a:rPr>
              <a:t>There are </a:t>
            </a:r>
            <a:r>
              <a:rPr lang="en-US" sz="2800" dirty="0" smtClean="0">
                <a:latin typeface="Arial"/>
                <a:cs typeface="Arial"/>
              </a:rPr>
              <a:t>10 pages to the exam </a:t>
            </a:r>
            <a:r>
              <a:rPr lang="en-US" sz="2800" dirty="0">
                <a:latin typeface="Arial"/>
                <a:cs typeface="Arial"/>
              </a:rPr>
              <a:t>including the cover page</a:t>
            </a:r>
            <a:r>
              <a:rPr lang="en-US" sz="2800" dirty="0" smtClean="0">
                <a:latin typeface="Arial"/>
                <a:cs typeface="Aria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/>
                <a:cs typeface="Arial"/>
              </a:rPr>
              <a:t>The report can be any length and for qualitative answers double spaced in 12 point font. Several questions require charts.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/>
                <a:cs typeface="Arial"/>
              </a:rPr>
              <a:t>Answer the 10 required questions (see following)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/>
                <a:cs typeface="Arial"/>
              </a:rPr>
              <a:t>Only </a:t>
            </a:r>
            <a:r>
              <a:rPr lang="en-US" sz="2800" dirty="0" smtClean="0">
                <a:latin typeface="Arial"/>
                <a:cs typeface="Arial"/>
              </a:rPr>
              <a:t>paper copies will be accepted.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1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3969" y="1011238"/>
            <a:ext cx="83528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9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8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Client Demographics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5927"/>
            <a:ext cx="8229600" cy="400492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Husband currently  earns $100,000 annually,</a:t>
            </a:r>
            <a:r>
              <a:rPr lang="en-US" dirty="0"/>
              <a:t> </a:t>
            </a:r>
            <a:r>
              <a:rPr lang="en-US" dirty="0" smtClean="0"/>
              <a:t>now age 30</a:t>
            </a:r>
          </a:p>
          <a:p>
            <a:r>
              <a:rPr lang="en-US" dirty="0" smtClean="0"/>
              <a:t>Wife currently earns $50,000 annually, now age 30 </a:t>
            </a:r>
          </a:p>
          <a:p>
            <a:r>
              <a:rPr lang="en-US" dirty="0" smtClean="0"/>
              <a:t>Both expect raises of 2% until they retire</a:t>
            </a:r>
          </a:p>
          <a:p>
            <a:r>
              <a:rPr lang="en-US" dirty="0" smtClean="0"/>
              <a:t>They have two children below age 5 </a:t>
            </a:r>
          </a:p>
          <a:p>
            <a:r>
              <a:rPr lang="en-US" dirty="0" smtClean="0"/>
              <a:t>Both want to retire at age 65</a:t>
            </a:r>
          </a:p>
          <a:p>
            <a:r>
              <a:rPr lang="en-US" dirty="0" smtClean="0"/>
              <a:t>Inflation is expected to be 2% forever</a:t>
            </a:r>
          </a:p>
          <a:p>
            <a:r>
              <a:rPr lang="en-US" dirty="0" smtClean="0"/>
              <a:t>They are balanced investors and expect to earn 6% will working and 5% in retirement</a:t>
            </a:r>
          </a:p>
          <a:p>
            <a:r>
              <a:rPr lang="en-US" dirty="0" smtClean="0"/>
              <a:t>They both  expect to live until age 95</a:t>
            </a:r>
          </a:p>
          <a:p>
            <a:r>
              <a:rPr lang="en-US" dirty="0" smtClean="0"/>
              <a:t>They feel they will need 80% of their final year’s salary in retirement</a:t>
            </a:r>
          </a:p>
          <a:p>
            <a:r>
              <a:rPr lang="en-US" dirty="0" smtClean="0"/>
              <a:t>Their income in retirement should be inflation protected</a:t>
            </a:r>
          </a:p>
          <a:p>
            <a:r>
              <a:rPr lang="en-US" dirty="0" smtClean="0"/>
              <a:t>Husband average tax rate while working 25%, while retired 29%</a:t>
            </a:r>
          </a:p>
          <a:p>
            <a:r>
              <a:rPr lang="en-US" dirty="0" smtClean="0"/>
              <a:t>Wife average tax rate while working 17%, while retired 21%</a:t>
            </a:r>
          </a:p>
          <a:p>
            <a:r>
              <a:rPr lang="en-US" dirty="0" smtClean="0"/>
              <a:t>Combined tax rate while working 22.3%, while retired  26.3%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3969" y="1011238"/>
            <a:ext cx="83528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3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9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Cash Flows Today</a:t>
            </a:r>
            <a:b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</a:br>
            <a:endParaRPr lang="en-US" sz="3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248623"/>
              </p:ext>
            </p:extLst>
          </p:nvPr>
        </p:nvGraphicFramePr>
        <p:xfrm>
          <a:off x="1066800" y="1283220"/>
          <a:ext cx="6096000" cy="423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200"/>
                <a:gridCol w="1066800"/>
              </a:tblGrid>
              <a:tr h="815013"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r>
                        <a:rPr lang="en-US" baseline="0" dirty="0" smtClean="0"/>
                        <a:t> Husband</a:t>
                      </a:r>
                    </a:p>
                    <a:p>
                      <a:r>
                        <a:rPr lang="en-US" baseline="0" dirty="0" smtClean="0"/>
                        <a:t>Income Wife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Taxes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100,000</a:t>
                      </a:r>
                    </a:p>
                    <a:p>
                      <a:pPr algn="ctr"/>
                      <a:r>
                        <a:rPr lang="en-US" baseline="0" dirty="0" smtClean="0"/>
                        <a:t> 50,000</a:t>
                      </a:r>
                    </a:p>
                    <a:p>
                      <a:pPr algn="ctr"/>
                      <a:r>
                        <a:rPr lang="en-US" baseline="0" dirty="0" smtClean="0"/>
                        <a:t> ?</a:t>
                      </a:r>
                      <a:endParaRPr lang="en-US" dirty="0" smtClean="0"/>
                    </a:p>
                  </a:txBody>
                  <a:tcPr/>
                </a:tc>
              </a:tr>
              <a:tr h="2961213">
                <a:tc>
                  <a:txBody>
                    <a:bodyPr/>
                    <a:lstStyle/>
                    <a:p>
                      <a:r>
                        <a:rPr lang="en-US" dirty="0" smtClean="0"/>
                        <a:t>Expenses: </a:t>
                      </a:r>
                    </a:p>
                    <a:p>
                      <a:r>
                        <a:rPr lang="en-US" dirty="0" smtClean="0"/>
                        <a:t>   </a:t>
                      </a:r>
                      <a:r>
                        <a:rPr lang="en-US" sz="1600" dirty="0" smtClean="0">
                          <a:latin typeface="Arial"/>
                          <a:cs typeface="Arial"/>
                        </a:rPr>
                        <a:t>Food </a:t>
                      </a:r>
                    </a:p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   Canada pension  &amp; unemployment</a:t>
                      </a:r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insurance</a:t>
                      </a:r>
                      <a:endParaRPr lang="en-US" sz="1600" dirty="0" smtClean="0">
                        <a:latin typeface="Arial"/>
                        <a:cs typeface="Arial"/>
                      </a:endParaRPr>
                    </a:p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   Clothing</a:t>
                      </a:r>
                    </a:p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   Housing utilities</a:t>
                      </a:r>
                    </a:p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   Maintenance</a:t>
                      </a:r>
                    </a:p>
                    <a:p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  Debt payments</a:t>
                      </a:r>
                    </a:p>
                    <a:p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  Gas for cars</a:t>
                      </a:r>
                    </a:p>
                    <a:p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  Education for kids (savings are after tax)</a:t>
                      </a:r>
                    </a:p>
                    <a:p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  Personal care</a:t>
                      </a:r>
                    </a:p>
                    <a:p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  Gifts and donations</a:t>
                      </a:r>
                    </a:p>
                    <a:p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  Entertainment</a:t>
                      </a:r>
                    </a:p>
                    <a:p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  Property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10,000</a:t>
                      </a:r>
                    </a:p>
                    <a:p>
                      <a:pPr algn="ctr"/>
                      <a:r>
                        <a:rPr lang="en-US" sz="1600" dirty="0" smtClean="0"/>
                        <a:t>6,000</a:t>
                      </a:r>
                    </a:p>
                    <a:p>
                      <a:pPr algn="ctr"/>
                      <a:r>
                        <a:rPr lang="en-US" sz="1600" dirty="0" smtClean="0"/>
                        <a:t>6,000</a:t>
                      </a:r>
                    </a:p>
                    <a:p>
                      <a:pPr algn="ctr"/>
                      <a:r>
                        <a:rPr lang="en-US" sz="1600" dirty="0" smtClean="0"/>
                        <a:t>3,000</a:t>
                      </a:r>
                    </a:p>
                    <a:p>
                      <a:pPr algn="ctr"/>
                      <a:r>
                        <a:rPr lang="en-US" sz="1600" dirty="0" smtClean="0"/>
                        <a:t>3,000</a:t>
                      </a:r>
                    </a:p>
                    <a:p>
                      <a:pPr algn="ctr"/>
                      <a:r>
                        <a:rPr lang="en-US" sz="1600" dirty="0" smtClean="0"/>
                        <a:t>?</a:t>
                      </a:r>
                    </a:p>
                    <a:p>
                      <a:pPr algn="ctr"/>
                      <a:r>
                        <a:rPr lang="en-US" sz="1600" dirty="0" smtClean="0"/>
                        <a:t>2,000</a:t>
                      </a:r>
                    </a:p>
                    <a:p>
                      <a:pPr algn="ctr"/>
                      <a:r>
                        <a:rPr lang="en-US" sz="1600" dirty="0" smtClean="0"/>
                        <a:t>4,000</a:t>
                      </a:r>
                    </a:p>
                    <a:p>
                      <a:pPr algn="ctr"/>
                      <a:r>
                        <a:rPr lang="en-US" sz="1600" dirty="0" smtClean="0"/>
                        <a:t>3,000</a:t>
                      </a:r>
                    </a:p>
                    <a:p>
                      <a:pPr algn="ctr"/>
                      <a:r>
                        <a:rPr lang="en-US" sz="1600" dirty="0" smtClean="0"/>
                        <a:t>6,000</a:t>
                      </a:r>
                    </a:p>
                    <a:p>
                      <a:pPr algn="ctr"/>
                      <a:r>
                        <a:rPr lang="en-US" sz="1600" dirty="0" smtClean="0"/>
                        <a:t>9,000</a:t>
                      </a:r>
                    </a:p>
                    <a:p>
                      <a:pPr algn="ctr"/>
                      <a:r>
                        <a:rPr lang="en-US" sz="1600" dirty="0" smtClean="0"/>
                        <a:t>5,000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33969" y="1011238"/>
            <a:ext cx="83528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43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Net Worth Today</a:t>
            </a:r>
            <a:b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</a:br>
            <a:endParaRPr lang="en-US" sz="3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922720"/>
              </p:ext>
            </p:extLst>
          </p:nvPr>
        </p:nvGraphicFramePr>
        <p:xfrm>
          <a:off x="1219200" y="1417638"/>
          <a:ext cx="6096000" cy="40231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465432">
                <a:tc>
                  <a:txBody>
                    <a:bodyPr/>
                    <a:lstStyle/>
                    <a:p>
                      <a:r>
                        <a:rPr lang="en-US" dirty="0" smtClean="0"/>
                        <a:t>Assets: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Liabilities:</a:t>
                      </a:r>
                    </a:p>
                  </a:txBody>
                  <a:tcPr/>
                </a:tc>
              </a:tr>
              <a:tr h="35576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 chequing  $10,000</a:t>
                      </a:r>
                    </a:p>
                    <a:p>
                      <a:pPr algn="ctr"/>
                      <a:r>
                        <a:rPr lang="en-US" dirty="0" smtClean="0"/>
                        <a:t>Cash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avings   </a:t>
                      </a:r>
                      <a:r>
                        <a:rPr lang="en-US" baseline="0" dirty="0" smtClean="0"/>
                        <a:t> $15,000</a:t>
                      </a:r>
                    </a:p>
                    <a:p>
                      <a:pPr algn="ctr"/>
                      <a:r>
                        <a:rPr lang="en-US" baseline="0" dirty="0" smtClean="0"/>
                        <a:t> Bonds     $150,000</a:t>
                      </a:r>
                    </a:p>
                    <a:p>
                      <a:pPr algn="ctr"/>
                      <a:r>
                        <a:rPr lang="en-US" baseline="0" dirty="0" smtClean="0"/>
                        <a:t>Stocks    $100,000</a:t>
                      </a:r>
                    </a:p>
                    <a:p>
                      <a:pPr algn="ctr"/>
                      <a:r>
                        <a:rPr lang="en-US" baseline="0" dirty="0" smtClean="0"/>
                        <a:t>RRSPs*     $240,000</a:t>
                      </a:r>
                    </a:p>
                    <a:p>
                      <a:pPr algn="ctr"/>
                      <a:r>
                        <a:rPr lang="en-US" baseline="0" dirty="0" smtClean="0"/>
                        <a:t>Homes  $285,000</a:t>
                      </a:r>
                    </a:p>
                    <a:p>
                      <a:pPr algn="ctr"/>
                      <a:r>
                        <a:rPr lang="en-US" baseline="0" dirty="0" smtClean="0"/>
                        <a:t>Car          $26,500</a:t>
                      </a:r>
                    </a:p>
                    <a:p>
                      <a:pPr algn="ctr"/>
                      <a:r>
                        <a:rPr lang="en-US" baseline="0" dirty="0" smtClean="0"/>
                        <a:t>Furniture  $36,500</a:t>
                      </a:r>
                    </a:p>
                    <a:p>
                      <a:pPr algn="ctr"/>
                      <a:r>
                        <a:rPr lang="en-US" baseline="0" dirty="0" smtClean="0"/>
                        <a:t>Personal  $24,000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* In a balanced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Credit cards      $15,000</a:t>
                      </a:r>
                    </a:p>
                    <a:p>
                      <a:r>
                        <a:rPr lang="en-US" dirty="0" smtClean="0"/>
                        <a:t>Personal loans </a:t>
                      </a:r>
                      <a:r>
                        <a:rPr lang="en-US" baseline="0" dirty="0" smtClean="0"/>
                        <a:t> $10,</a:t>
                      </a:r>
                      <a:r>
                        <a:rPr lang="en-US" dirty="0" smtClean="0"/>
                        <a:t>000</a:t>
                      </a:r>
                    </a:p>
                    <a:p>
                      <a:r>
                        <a:rPr lang="en-US" dirty="0" smtClean="0"/>
                        <a:t>Car loans            $10,000</a:t>
                      </a:r>
                    </a:p>
                    <a:p>
                      <a:r>
                        <a:rPr lang="en-US" dirty="0" smtClean="0"/>
                        <a:t>Mortgage          </a:t>
                      </a:r>
                      <a:r>
                        <a:rPr lang="en-US" baseline="0" dirty="0" smtClean="0"/>
                        <a:t> $200,000</a:t>
                      </a:r>
                    </a:p>
                    <a:p>
                      <a:r>
                        <a:rPr lang="en-US" baseline="0" dirty="0" smtClean="0"/>
                        <a:t>Taxes                  $33,500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33969" y="1011238"/>
            <a:ext cx="83528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54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Debt Payment Assumptions</a:t>
            </a:r>
            <a:br>
              <a:rPr lang="en-US" sz="3200" dirty="0" smtClean="0">
                <a:latin typeface="Arial"/>
                <a:cs typeface="Arial"/>
              </a:rPr>
            </a:br>
            <a:endParaRPr lang="en-US" sz="3200" dirty="0">
              <a:latin typeface="Arial"/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586770"/>
              </p:ext>
            </p:extLst>
          </p:nvPr>
        </p:nvGraphicFramePr>
        <p:xfrm>
          <a:off x="1019742" y="1482408"/>
          <a:ext cx="6890050" cy="276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0050"/>
                <a:gridCol w="1016000"/>
                <a:gridCol w="1016000"/>
                <a:gridCol w="1193800"/>
                <a:gridCol w="8382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Annual</a:t>
                      </a:r>
                    </a:p>
                    <a:p>
                      <a:pPr algn="ctr"/>
                      <a:r>
                        <a:rPr lang="en-US" dirty="0" smtClean="0"/>
                        <a:t>Payment</a:t>
                      </a:r>
                    </a:p>
                    <a:p>
                      <a:pPr algn="ctr"/>
                      <a:r>
                        <a:rPr lang="en-US" dirty="0" smtClean="0"/>
                        <a:t>? (PMT)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</a:t>
                      </a:r>
                    </a:p>
                    <a:p>
                      <a:pPr algn="ctr"/>
                      <a:r>
                        <a:rPr lang="en-US" dirty="0" smtClean="0"/>
                        <a:t>(I)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Original Loan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(PV)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End</a:t>
                      </a:r>
                    </a:p>
                    <a:p>
                      <a:pPr algn="ctr"/>
                      <a:r>
                        <a:rPr lang="en-US" dirty="0" smtClean="0"/>
                        <a:t>(FV)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</a:p>
                    <a:p>
                      <a:pPr algn="ctr"/>
                      <a:r>
                        <a:rPr lang="en-US" dirty="0" smtClean="0"/>
                        <a:t>(N)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Mortgage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-300000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25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</a:t>
                      </a:r>
                      <a:r>
                        <a:rPr lang="en-US" baseline="0" dirty="0" smtClean="0"/>
                        <a:t> loan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r>
                        <a:rPr lang="en-US" baseline="0" dirty="0" smtClean="0"/>
                        <a:t> card*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28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rolls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</a:t>
                      </a:r>
                      <a:r>
                        <a:rPr lang="en-US" baseline="0" dirty="0" smtClean="0"/>
                        <a:t> loan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33500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-33500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457200" y="88900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6577" y="4611116"/>
            <a:ext cx="296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Pays interest only right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9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Information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8123" y="1475359"/>
            <a:ext cx="698610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The clients want to buy term life insurance in case either passes.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The term  insurance will be bought based on today’s net worth and cash flows.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The clients have disability and heath care insurance through their employers and through age 65.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Canada Pension and Old Age Security are $25,000 today for these clients and will grow to $50,000 at retirement. </a:t>
            </a:r>
            <a:endParaRPr lang="en-US" sz="17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Their companies will pay 4% of their salaries into RRSPs for their account. There are no other company pension plans.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Investment returns, for the long term, are expected to be:</a:t>
            </a:r>
          </a:p>
          <a:p>
            <a:pPr marL="742950" lvl="1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Equities	8%</a:t>
            </a:r>
          </a:p>
          <a:p>
            <a:pPr marL="742950" lvl="1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Bonds 	5%</a:t>
            </a:r>
          </a:p>
          <a:p>
            <a:pPr marL="742950" lvl="1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Cash 		2%</a:t>
            </a:r>
          </a:p>
          <a:p>
            <a:pPr marL="285750" indent="-285750">
              <a:buFont typeface="Arial"/>
              <a:buChar char="•"/>
            </a:pPr>
            <a:r>
              <a:rPr lang="en-US" sz="1700" dirty="0" smtClean="0">
                <a:latin typeface="Arial"/>
                <a:cs typeface="Arial"/>
              </a:rPr>
              <a:t>State any other assumptions you make in your analysis. These are your option and may be necessary to complete the assignments. </a:t>
            </a:r>
          </a:p>
          <a:p>
            <a:pPr marL="285750" indent="-285750">
              <a:buFont typeface="Arial"/>
              <a:buChar char="•"/>
            </a:pPr>
            <a:endParaRPr lang="en-US" sz="1700" dirty="0"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626" y="5664823"/>
            <a:ext cx="2567940" cy="97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333969" y="1011238"/>
            <a:ext cx="83528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60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4295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The clients prefer a balanced portfolio</a:t>
            </a:r>
            <a:endParaRPr lang="en-US" sz="3200" dirty="0">
              <a:latin typeface="Arial"/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940510"/>
              </p:ext>
            </p:extLst>
          </p:nvPr>
        </p:nvGraphicFramePr>
        <p:xfrm>
          <a:off x="423334" y="1625600"/>
          <a:ext cx="8155044" cy="3505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218"/>
                <a:gridCol w="1312334"/>
                <a:gridCol w="1219200"/>
                <a:gridCol w="1124537"/>
                <a:gridCol w="1069755"/>
                <a:gridCol w="1270000"/>
              </a:tblGrid>
              <a:tr h="568411">
                <a:tc>
                  <a:txBody>
                    <a:bodyPr/>
                    <a:lstStyle/>
                    <a:p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Your Risk Tolerance (note: will likely</a:t>
                      </a:r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600" dirty="0" smtClean="0">
                          <a:latin typeface="Arial"/>
                          <a:cs typeface="Arial"/>
                        </a:rPr>
                        <a:t>change over time)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735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Survey</a:t>
                      </a:r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Score  </a:t>
                      </a:r>
                      <a:r>
                        <a:rPr lang="en-US" sz="1600" baseline="0" dirty="0" smtClean="0"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5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4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3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2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1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64419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Mix: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/>
                          <a:cs typeface="Arial"/>
                        </a:rPr>
                        <a:t>Ultra Conservative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/>
                          <a:cs typeface="Arial"/>
                        </a:rPr>
                        <a:t>Conservative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/>
                          <a:cs typeface="Arial"/>
                        </a:rPr>
                        <a:t>Balanced* 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/>
                          <a:cs typeface="Arial"/>
                        </a:rPr>
                        <a:t>Aggressive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/>
                          <a:cs typeface="Arial"/>
                        </a:rPr>
                        <a:t>Ultra Aggressive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47367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Cash</a:t>
                      </a:r>
                      <a:endParaRPr lang="en-US" sz="1600" baseline="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15%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10%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5%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0%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6841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Fixed</a:t>
                      </a:r>
                      <a:r>
                        <a:rPr lang="en-US" sz="1600" baseline="0" dirty="0" smtClean="0">
                          <a:latin typeface="Arial"/>
                          <a:cs typeface="Arial"/>
                        </a:rPr>
                        <a:t> income (Bonds)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75%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60%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45%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25%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10%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66314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Equity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10%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30%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50%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70%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/>
                          <a:cs typeface="Arial"/>
                        </a:rPr>
                        <a:t>90%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33969" y="1011238"/>
            <a:ext cx="83528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478170" y="5263166"/>
            <a:ext cx="462893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1600" dirty="0" smtClean="0">
                <a:latin typeface="Arial"/>
                <a:cs typeface="Arial"/>
              </a:rPr>
              <a:t>Note this is a guideline. Your may actually be in a range around these percentages to achieve the clients return goals. Thus, you would explain to the client if they are trending toward Conservative or Aggressive so they know.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42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Debt Management Statistics</a:t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n-US" sz="3200" dirty="0" smtClean="0">
                <a:latin typeface="Arial"/>
                <a:cs typeface="Arial"/>
              </a:rPr>
              <a:t> </a:t>
            </a:r>
            <a:endParaRPr lang="en-US" sz="3200" dirty="0">
              <a:latin typeface="Arial"/>
              <a:cs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716424"/>
              </p:ext>
            </p:extLst>
          </p:nvPr>
        </p:nvGraphicFramePr>
        <p:xfrm>
          <a:off x="457200" y="1058943"/>
          <a:ext cx="8132217" cy="4744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846"/>
                <a:gridCol w="3087432"/>
                <a:gridCol w="1435436"/>
                <a:gridCol w="1849503"/>
              </a:tblGrid>
              <a:tr h="441105">
                <a:tc>
                  <a:txBody>
                    <a:bodyPr/>
                    <a:lstStyle/>
                    <a:p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Arial"/>
                          <a:cs typeface="Arial"/>
                        </a:rPr>
                        <a:t>%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Arial"/>
                          <a:cs typeface="Arial"/>
                        </a:rPr>
                        <a:t>Good or Bad?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56057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Emergency</a:t>
                      </a:r>
                      <a:r>
                        <a:rPr lang="en-US" sz="1500" baseline="0" dirty="0" smtClean="0">
                          <a:latin typeface="Arial"/>
                          <a:cs typeface="Arial"/>
                        </a:rPr>
                        <a:t> Fund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Liquid</a:t>
                      </a:r>
                      <a:r>
                        <a:rPr lang="en-US" sz="1500" baseline="0" dirty="0" smtClean="0">
                          <a:latin typeface="Arial"/>
                          <a:cs typeface="Arial"/>
                        </a:rPr>
                        <a:t> Assets / Monthly Expenses 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56057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Liquidity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Liquid Assets / Total Assets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556057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Investments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Investment Assets / Net</a:t>
                      </a:r>
                      <a:r>
                        <a:rPr lang="en-US" sz="1500" baseline="0" dirty="0" smtClean="0">
                          <a:latin typeface="Arial"/>
                          <a:cs typeface="Arial"/>
                        </a:rPr>
                        <a:t> Worth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5607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Debt Ratio 1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Debt to Total Assets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5607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Debt Ratio 2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Debt to Net Worth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5607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Mortgage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Loan</a:t>
                      </a:r>
                      <a:r>
                        <a:rPr lang="en-US" sz="1500" baseline="0" dirty="0" smtClean="0">
                          <a:latin typeface="Arial"/>
                          <a:cs typeface="Arial"/>
                        </a:rPr>
                        <a:t> to Value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790187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Gros</a:t>
                      </a:r>
                      <a:r>
                        <a:rPr lang="en-US" sz="1500" baseline="0" dirty="0" smtClean="0">
                          <a:latin typeface="Arial"/>
                          <a:cs typeface="Arial"/>
                        </a:rPr>
                        <a:t>s </a:t>
                      </a:r>
                      <a:r>
                        <a:rPr lang="en-US" sz="1500" dirty="0" smtClean="0">
                          <a:latin typeface="Arial"/>
                          <a:cs typeface="Arial"/>
                        </a:rPr>
                        <a:t>Debt</a:t>
                      </a:r>
                      <a:r>
                        <a:rPr lang="en-US" sz="1500" baseline="0" dirty="0" smtClean="0">
                          <a:latin typeface="Arial"/>
                          <a:cs typeface="Arial"/>
                        </a:rPr>
                        <a:t> Service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(Mortgage + Utilities + Property Taxes</a:t>
                      </a:r>
                      <a:r>
                        <a:rPr lang="en-US" sz="1500" baseline="0" dirty="0" smtClean="0">
                          <a:latin typeface="Arial"/>
                          <a:cs typeface="Arial"/>
                        </a:rPr>
                        <a:t>) / Gross Income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707081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/>
                          <a:cs typeface="Arial"/>
                        </a:rPr>
                        <a:t>Total Debt Service</a:t>
                      </a:r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Arial"/>
                          <a:cs typeface="Arial"/>
                        </a:rPr>
                        <a:t>(Mortgage + Utilities +  Property Taxes + Other Debt</a:t>
                      </a:r>
                      <a:r>
                        <a:rPr lang="en-US" sz="1500" baseline="0" dirty="0" smtClean="0">
                          <a:latin typeface="Arial"/>
                          <a:cs typeface="Arial"/>
                        </a:rPr>
                        <a:t>) / Gross Income</a:t>
                      </a:r>
                      <a:endParaRPr lang="en-US" sz="15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57200" y="88900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8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n-US" sz="3200" dirty="0" smtClean="0">
                <a:latin typeface="Arial"/>
                <a:cs typeface="Arial"/>
              </a:rPr>
              <a:t>Final Exam Questions – 10 marks each</a:t>
            </a:r>
            <a:br>
              <a:rPr lang="en-US" sz="3200" dirty="0" smtClean="0">
                <a:latin typeface="Arial"/>
                <a:cs typeface="Arial"/>
              </a:rPr>
            </a:b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417638"/>
            <a:ext cx="8229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Prepare a cash flow statement showing discretionary and non-discretionary items.</a:t>
            </a:r>
          </a:p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Prepare a net worth statement.</a:t>
            </a:r>
          </a:p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Prepare a retirement plan indicating their combined savings requirements.</a:t>
            </a:r>
          </a:p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 Assess whether the clients can meet the savings plan targets currently.</a:t>
            </a:r>
          </a:p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Given available savings options, how should they save for retirement? What plans and how much?</a:t>
            </a:r>
          </a:p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Prepare a financial debt management schedule. </a:t>
            </a:r>
          </a:p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Do they have enough funds for emergencies? Is any planning required here?</a:t>
            </a:r>
          </a:p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What asset class mix would you recommend while working and in retirement to achieve investment return goals?</a:t>
            </a:r>
          </a:p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What term insurance level (amount) should the clients buy?</a:t>
            </a:r>
          </a:p>
          <a:p>
            <a:pPr marL="342900" indent="-342900">
              <a:buAutoNum type="arabicPeriod"/>
            </a:pPr>
            <a:r>
              <a:rPr lang="en-US" sz="1700" dirty="0" smtClean="0">
                <a:latin typeface="Arial"/>
                <a:cs typeface="Arial"/>
              </a:rPr>
              <a:t>What are 5 financial planning items should the clients consider?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BDF6-25D9-404D-B787-CBAE381FC8EF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3969" y="1011238"/>
            <a:ext cx="83528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831</Words>
  <Application>Microsoft Office PowerPoint</Application>
  <PresentationFormat>On-screen Show (4:3)</PresentationFormat>
  <Paragraphs>192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Requirements </vt:lpstr>
      <vt:lpstr>Client Demographics </vt:lpstr>
      <vt:lpstr> Cash Flows Today </vt:lpstr>
      <vt:lpstr> Net Worth Today </vt:lpstr>
      <vt:lpstr>Debt Payment Assumptions </vt:lpstr>
      <vt:lpstr>Other Information </vt:lpstr>
      <vt:lpstr>The clients prefer a balanced portfolio</vt:lpstr>
      <vt:lpstr>Debt Management Statistics  </vt:lpstr>
      <vt:lpstr> Final Exam Questions – 10 marks each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Garnet Fenn</dc:creator>
  <cp:lastModifiedBy>Shahzeb Ishfaq</cp:lastModifiedBy>
  <cp:revision>35</cp:revision>
  <cp:lastPrinted>2017-03-26T16:17:43Z</cp:lastPrinted>
  <dcterms:created xsi:type="dcterms:W3CDTF">2016-12-07T02:39:39Z</dcterms:created>
  <dcterms:modified xsi:type="dcterms:W3CDTF">2017-04-02T20:32:30Z</dcterms:modified>
</cp:coreProperties>
</file>