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17"/>
  </p:notesMasterIdLst>
  <p:sldIdLst>
    <p:sldId id="295" r:id="rId2"/>
    <p:sldId id="310" r:id="rId3"/>
    <p:sldId id="311" r:id="rId4"/>
    <p:sldId id="296" r:id="rId5"/>
    <p:sldId id="312" r:id="rId6"/>
    <p:sldId id="313" r:id="rId7"/>
    <p:sldId id="307" r:id="rId8"/>
    <p:sldId id="300" r:id="rId9"/>
    <p:sldId id="314" r:id="rId10"/>
    <p:sldId id="308" r:id="rId11"/>
    <p:sldId id="302" r:id="rId12"/>
    <p:sldId id="303" r:id="rId13"/>
    <p:sldId id="315" r:id="rId14"/>
    <p:sldId id="305" r:id="rId15"/>
    <p:sldId id="30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7D"/>
    <a:srgbClr val="000091"/>
    <a:srgbClr val="376794"/>
    <a:srgbClr val="194F97"/>
    <a:srgbClr val="006B99"/>
    <a:srgbClr val="E7B945"/>
    <a:srgbClr val="F5E3B1"/>
    <a:srgbClr val="F0EEC6"/>
    <a:srgbClr val="DBD6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23" autoAdjust="0"/>
    <p:restoredTop sz="86496" autoAdjust="0"/>
  </p:normalViewPr>
  <p:slideViewPr>
    <p:cSldViewPr>
      <p:cViewPr>
        <p:scale>
          <a:sx n="66" d="100"/>
          <a:sy n="66" d="100"/>
        </p:scale>
        <p:origin x="-130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fld id="{829EAEEF-EA87-45A5-AB17-DF2F4D00AFC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76854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AEEF-EA87-45A5-AB17-DF2F4D00AFC7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112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white">
          <a:xfrm>
            <a:off x="0" y="0"/>
            <a:ext cx="9144000" cy="1371600"/>
          </a:xfrm>
          <a:prstGeom prst="rect">
            <a:avLst/>
          </a:prstGeom>
          <a:solidFill>
            <a:srgbClr val="005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22828"/>
          </a:xfrm>
        </p:spPr>
        <p:txBody>
          <a:bodyPr anchor="t">
            <a:noAutofit/>
          </a:bodyPr>
          <a:lstStyle>
            <a:lvl1pPr>
              <a:defRPr sz="3600">
                <a:latin typeface="Arial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816430"/>
            <a:ext cx="8229600" cy="47897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5pPr>
            <a:lvl6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6pPr>
            <a:lvl7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7pPr>
            <a:lvl8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8pPr>
            <a:lvl9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smtClean="0"/>
              <a:t>Add edition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029200" y="1600201"/>
            <a:ext cx="3657600" cy="1600199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4400" baseline="0"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0" indent="0">
              <a:spcBef>
                <a:spcPts val="0"/>
              </a:spcBef>
              <a:buNone/>
              <a:defRPr sz="4400"/>
            </a:lvl2pPr>
            <a:lvl3pPr marL="0" indent="0">
              <a:spcBef>
                <a:spcPts val="0"/>
              </a:spcBef>
              <a:buNone/>
              <a:defRPr sz="4400"/>
            </a:lvl3pPr>
            <a:lvl4pPr marL="0" indent="0">
              <a:spcBef>
                <a:spcPts val="0"/>
              </a:spcBef>
              <a:buNone/>
              <a:defRPr sz="4400"/>
            </a:lvl4pPr>
            <a:lvl5pPr marL="0" indent="0">
              <a:spcBef>
                <a:spcPts val="0"/>
              </a:spcBef>
              <a:buNone/>
              <a:defRPr sz="4400"/>
            </a:lvl5pPr>
            <a:lvl6pPr marL="0" indent="0">
              <a:spcBef>
                <a:spcPts val="0"/>
              </a:spcBef>
              <a:buNone/>
              <a:defRPr sz="4400"/>
            </a:lvl6pPr>
            <a:lvl7pPr marL="0" indent="0">
              <a:spcBef>
                <a:spcPts val="0"/>
              </a:spcBef>
              <a:buNone/>
              <a:defRPr sz="4400"/>
            </a:lvl7pPr>
            <a:lvl8pPr marL="0" indent="0">
              <a:spcBef>
                <a:spcPts val="0"/>
              </a:spcBef>
              <a:buNone/>
              <a:defRPr sz="4400"/>
            </a:lvl8pPr>
            <a:lvl9pPr marL="0" indent="0">
              <a:spcBef>
                <a:spcPts val="0"/>
              </a:spcBef>
              <a:buNone/>
              <a:defRPr sz="4400"/>
            </a:lvl9pPr>
          </a:lstStyle>
          <a:p>
            <a:pPr lvl="0"/>
            <a:r>
              <a:rPr lang="en-US" dirty="0" smtClean="0"/>
              <a:t>Chapter ##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5029200" y="3200400"/>
            <a:ext cx="3657600" cy="292576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800"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  <a:lvl6pPr marL="0" indent="0">
              <a:spcBef>
                <a:spcPts val="0"/>
              </a:spcBef>
              <a:buNone/>
              <a:defRPr/>
            </a:lvl6pPr>
            <a:lvl7pPr marL="0" indent="0">
              <a:spcBef>
                <a:spcPts val="0"/>
              </a:spcBef>
              <a:buNone/>
              <a:defRPr/>
            </a:lvl7pPr>
            <a:lvl8pPr marL="0" indent="0">
              <a:spcBef>
                <a:spcPts val="0"/>
              </a:spcBef>
              <a:buNone/>
              <a:defRPr/>
            </a:lvl8pPr>
            <a:lvl9pPr marL="0" indent="0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dirty="0" smtClean="0"/>
              <a:t>Chapter title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 bwMode="white">
          <a:xfrm>
            <a:off x="-7938" y="6248400"/>
            <a:ext cx="9161464" cy="629874"/>
          </a:xfrm>
          <a:prstGeom prst="rect">
            <a:avLst/>
          </a:prstGeom>
          <a:solidFill>
            <a:srgbClr val="005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1600200" y="6285230"/>
            <a:ext cx="7543800" cy="572770"/>
          </a:xfrm>
          <a:solidFill>
            <a:srgbClr val="005C7D"/>
          </a:solidFill>
        </p:spPr>
        <p:txBody>
          <a:bodyPr>
            <a:noAutofit/>
          </a:bodyPr>
          <a:lstStyle>
            <a:lvl1pPr algn="ctr">
              <a:defRPr sz="1100">
                <a:latin typeface="Arial" pitchFamily="34" charset="0"/>
                <a:cs typeface="Arial" pitchFamily="34" charset="0"/>
              </a:defRPr>
            </a:lvl1pPr>
            <a:lvl2pPr>
              <a:defRPr sz="1100">
                <a:latin typeface="Arial" pitchFamily="34" charset="0"/>
                <a:cs typeface="Arial" pitchFamily="34" charset="0"/>
              </a:defRPr>
            </a:lvl2pPr>
            <a:lvl3pPr>
              <a:defRPr sz="1100">
                <a:latin typeface="Arial" pitchFamily="34" charset="0"/>
                <a:cs typeface="Arial" pitchFamily="34" charset="0"/>
              </a:defRPr>
            </a:lvl3pPr>
            <a:lvl4pPr>
              <a:defRPr sz="1100">
                <a:latin typeface="Arial" pitchFamily="34" charset="0"/>
                <a:cs typeface="Arial" pitchFamily="34" charset="0"/>
              </a:defRPr>
            </a:lvl4pPr>
            <a:lvl5pPr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84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" y="27709"/>
            <a:ext cx="9052560" cy="1039091"/>
          </a:xfrm>
        </p:spPr>
        <p:txBody>
          <a:bodyPr>
            <a:normAutofit/>
          </a:bodyPr>
          <a:lstStyle>
            <a:lvl1pPr algn="ctr">
              <a:defRPr sz="3600">
                <a:latin typeface="Arial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61963" indent="-461963">
              <a:buClr>
                <a:srgbClr val="005C7D"/>
              </a:buClr>
              <a:buSzPct val="100000"/>
              <a:defRPr/>
            </a:lvl1pPr>
            <a:lvl2pPr marL="914400" indent="-457200">
              <a:buClr>
                <a:srgbClr val="005C7D"/>
              </a:buClr>
              <a:defRPr/>
            </a:lvl2pPr>
            <a:lvl3pPr marL="1376363" indent="-461963">
              <a:buClr>
                <a:srgbClr val="005C7D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rgbClr val="005C7D"/>
              </a:buClr>
              <a:buFont typeface="Courier New" pitchFamily="49" charset="0"/>
              <a:buChar char="o"/>
              <a:defRPr/>
            </a:lvl4pPr>
            <a:lvl5pPr>
              <a:buClr>
                <a:srgbClr val="005C7D"/>
              </a:buCl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47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gure + Caption Layout"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19169" y="357626"/>
            <a:ext cx="8032638" cy="100401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43000" y="1752600"/>
            <a:ext cx="6997700" cy="3429000"/>
          </a:xfrm>
        </p:spPr>
        <p:txBody>
          <a:bodyPr/>
          <a:lstStyle>
            <a:lvl1pPr>
              <a:buClr>
                <a:srgbClr val="005C7D"/>
              </a:buClr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519169" y="5486400"/>
            <a:ext cx="8032638" cy="6651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/>
          <p:nvPr/>
        </p:nvSpPr>
        <p:spPr bwMode="white">
          <a:xfrm>
            <a:off x="-7937" y="6248400"/>
            <a:ext cx="9151937" cy="617539"/>
          </a:xfrm>
          <a:prstGeom prst="rect">
            <a:avLst/>
          </a:prstGeom>
          <a:solidFill>
            <a:srgbClr val="005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opyright" descr="Pearson: Copyright 2015, 2012, 2009"/>
          <p:cNvSpPr txBox="1">
            <a:spLocks noChangeArrowheads="1"/>
          </p:cNvSpPr>
          <p:nvPr/>
        </p:nvSpPr>
        <p:spPr bwMode="auto">
          <a:xfrm>
            <a:off x="1524000" y="6398426"/>
            <a:ext cx="7012763" cy="347987"/>
          </a:xfrm>
          <a:prstGeom prst="rect">
            <a:avLst/>
          </a:prstGeom>
          <a:solidFill>
            <a:srgbClr val="005C7D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Copyright © 2019 Cengage. All Rights Reserved.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36838"/>
            <a:ext cx="13239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2432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title"/>
          </p:nvPr>
        </p:nvSpPr>
        <p:spPr>
          <a:xfrm>
            <a:off x="457200" y="27709"/>
            <a:ext cx="8229600" cy="1039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28600" y="1295400"/>
            <a:ext cx="87630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61963" lvl="0" indent="-461963">
              <a:buSzPct val="100000"/>
            </a:pPr>
            <a:r>
              <a:rPr lang="en-US" dirty="0" smtClean="0"/>
              <a:t>Click to edit Master text styles</a:t>
            </a:r>
          </a:p>
          <a:p>
            <a:pPr marL="914400" lvl="1" indent="-457200"/>
            <a:r>
              <a:rPr lang="en-US" dirty="0" smtClean="0"/>
              <a:t>Second level</a:t>
            </a:r>
          </a:p>
          <a:p>
            <a:pPr marL="1376363" lvl="2" indent="-461963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0"/>
            <a:ext cx="9144000" cy="1133554"/>
          </a:xfrm>
          <a:prstGeom prst="rect">
            <a:avLst/>
          </a:prstGeom>
          <a:solidFill>
            <a:srgbClr val="005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 bwMode="white">
          <a:xfrm>
            <a:off x="-7938" y="6248400"/>
            <a:ext cx="9161464" cy="629874"/>
          </a:xfrm>
          <a:prstGeom prst="rect">
            <a:avLst/>
          </a:prstGeom>
          <a:solidFill>
            <a:srgbClr val="005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pyright" descr="Pearson: Copyright 2015, 2012, 2009"/>
          <p:cNvSpPr txBox="1">
            <a:spLocks noChangeArrowheads="1"/>
          </p:cNvSpPr>
          <p:nvPr/>
        </p:nvSpPr>
        <p:spPr bwMode="auto">
          <a:xfrm>
            <a:off x="1524000" y="6398426"/>
            <a:ext cx="7012763" cy="347987"/>
          </a:xfrm>
          <a:prstGeom prst="rect">
            <a:avLst/>
          </a:prstGeom>
          <a:solidFill>
            <a:srgbClr val="005C7D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Copyright © 2019 Cengage. All Rights Reserved.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36838"/>
            <a:ext cx="13239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36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5C7D"/>
        </a:buClr>
        <a:buFont typeface="Arial" pitchFamily="34" charset="0"/>
        <a:buChar char="•"/>
        <a:defRPr lang="en-US" sz="2800" kern="1200" dirty="0" smtClean="0">
          <a:solidFill>
            <a:schemeClr val="tx1"/>
          </a:solidFill>
          <a:latin typeface="Arial" pitchFamily="34" charset="0"/>
          <a:ea typeface="Verdana" pitchFamily="34" charset="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5C7D"/>
        </a:buClr>
        <a:buFont typeface="Arial" pitchFamily="34" charset="0"/>
        <a:buChar char="–"/>
        <a:defRPr lang="en-US" sz="2400" kern="1200" dirty="0" smtClean="0">
          <a:solidFill>
            <a:schemeClr val="tx1"/>
          </a:solidFill>
          <a:latin typeface="Arial" pitchFamily="34" charset="0"/>
          <a:ea typeface="Verdana" pitchFamily="34" charset="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5C7D"/>
        </a:buClr>
        <a:buFont typeface="Wingdings" pitchFamily="2" charset="2"/>
        <a:buChar char="§"/>
        <a:defRPr lang="en-US" sz="2000" kern="1200" dirty="0" smtClean="0">
          <a:solidFill>
            <a:schemeClr val="tx1"/>
          </a:solidFill>
          <a:latin typeface="Arial" pitchFamily="34" charset="0"/>
          <a:ea typeface="Verdana" pitchFamily="34" charset="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5C7D"/>
        </a:buClr>
        <a:buFont typeface="Courier New" pitchFamily="49" charset="0"/>
        <a:buChar char="o"/>
        <a:defRPr lang="en-US" sz="2000" kern="1200" dirty="0" smtClean="0">
          <a:solidFill>
            <a:schemeClr val="tx1"/>
          </a:solidFill>
          <a:latin typeface="Arial" pitchFamily="34" charset="0"/>
          <a:ea typeface="Verdana" pitchFamily="34" charset="0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5C7D"/>
        </a:buClr>
        <a:buFont typeface="Arial" pitchFamily="34" charset="0"/>
        <a:buChar char="»"/>
        <a:defRPr lang="en-US" sz="2000" kern="1200" dirty="0">
          <a:solidFill>
            <a:schemeClr val="tx1"/>
          </a:solidFill>
          <a:latin typeface="Arial" pitchFamily="34" charset="0"/>
          <a:ea typeface="Verdana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8315"/>
            <a:ext cx="9144000" cy="947504"/>
          </a:xfrm>
        </p:spPr>
        <p:txBody>
          <a:bodyPr/>
          <a:lstStyle/>
          <a:p>
            <a:pPr algn="l"/>
            <a:r>
              <a:rPr lang="en-US" sz="3200" dirty="0"/>
              <a:t>Understanding Human Behavior and the </a:t>
            </a:r>
            <a:r>
              <a:rPr lang="en-US" sz="3200" dirty="0" smtClean="0"/>
              <a:t>Social </a:t>
            </a:r>
            <a:r>
              <a:rPr lang="en-US" sz="3200" dirty="0"/>
              <a:t>Environment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0" y="939188"/>
            <a:ext cx="9144000" cy="432411"/>
          </a:xfrm>
        </p:spPr>
        <p:txBody>
          <a:bodyPr anchor="ctr"/>
          <a:lstStyle/>
          <a:p>
            <a:r>
              <a:rPr lang="en-US" dirty="0" smtClean="0"/>
              <a:t>Eleventh Edition</a:t>
            </a:r>
            <a:endParaRPr lang="en-US" dirty="0"/>
          </a:p>
        </p:txBody>
      </p:sp>
      <p:pic>
        <p:nvPicPr>
          <p:cNvPr id="1026" name="Picture 2" descr="Book cover reads title, edition number, and name of the author as follows: &quot;Understanding Human Behavior and the Social Environment,&quot; &quot;Eleventh Edition,&quot; and &quot;Charles H. Zastrow, Karen K. Krist-Ashman and Sarah L. Hessenauer.&quot; A photo on the cover page shows crowd of people disperse and roaming over the large lawn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" y="1510392"/>
            <a:ext cx="3688080" cy="461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191000" y="2438400"/>
            <a:ext cx="4724400" cy="2438399"/>
          </a:xfrm>
        </p:spPr>
        <p:txBody>
          <a:bodyPr/>
          <a:lstStyle/>
          <a:p>
            <a:pPr algn="ctr"/>
            <a:r>
              <a:rPr lang="en-US" altLang="en-US" b="1" dirty="0"/>
              <a:t>Chapter </a:t>
            </a:r>
            <a:r>
              <a:rPr lang="en-US" altLang="en-US" b="1" dirty="0" smtClean="0"/>
              <a:t>13</a:t>
            </a:r>
            <a:r>
              <a:rPr lang="en-US" altLang="en-US" sz="4000" dirty="0"/>
              <a:t/>
            </a:r>
            <a:br>
              <a:rPr lang="en-US" altLang="en-US" sz="4000" dirty="0"/>
            </a:br>
            <a:r>
              <a:rPr lang="en-US" sz="3600" dirty="0" smtClean="0"/>
              <a:t>Sexual Orientation and Gender Identity</a:t>
            </a:r>
            <a:endParaRPr lang="en-US" sz="3600" dirty="0"/>
          </a:p>
        </p:txBody>
      </p:sp>
      <p:pic>
        <p:nvPicPr>
          <p:cNvPr id="11" name="Picture 2" title="Cengage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72225"/>
            <a:ext cx="13239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sz="quarter" idx="16"/>
          </p:nvPr>
        </p:nvSpPr>
        <p:spPr>
          <a:xfrm>
            <a:off x="1600200" y="6376010"/>
            <a:ext cx="7543800" cy="391210"/>
          </a:xfrm>
        </p:spPr>
        <p:txBody>
          <a:bodyPr anchor="ctr"/>
          <a:lstStyle/>
          <a:p>
            <a:pPr>
              <a:buNone/>
            </a:pPr>
            <a:r>
              <a:rPr lang="en-US" sz="1200" dirty="0">
                <a:solidFill>
                  <a:schemeClr val="bg1"/>
                </a:solidFill>
              </a:rPr>
              <a:t>Copyright © 2019 Cengage.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9730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 Discrimination and the </a:t>
            </a:r>
            <a:r>
              <a:rPr lang="en-US" dirty="0" smtClean="0"/>
              <a:t>Impacts of Homophobia</a:t>
            </a:r>
          </a:p>
          <a:p>
            <a:pPr lvl="1"/>
            <a:r>
              <a:rPr lang="en-US" dirty="0"/>
              <a:t>Our common language is filled with, derogatory terms </a:t>
            </a:r>
            <a:r>
              <a:rPr lang="en-US" dirty="0" smtClean="0"/>
              <a:t>referring to </a:t>
            </a:r>
            <a:r>
              <a:rPr lang="en-US" dirty="0"/>
              <a:t>lesbian and gay </a:t>
            </a:r>
            <a:r>
              <a:rPr lang="en-US" dirty="0" smtClean="0"/>
              <a:t>people.</a:t>
            </a:r>
          </a:p>
          <a:p>
            <a:pPr lvl="1"/>
            <a:r>
              <a:rPr lang="en-US" dirty="0"/>
              <a:t>It is not clear how homophobia </a:t>
            </a:r>
            <a:r>
              <a:rPr lang="en-US" dirty="0" smtClean="0"/>
              <a:t>originated.</a:t>
            </a:r>
          </a:p>
          <a:p>
            <a:pPr lvl="1"/>
            <a:r>
              <a:rPr lang="en-US" dirty="0"/>
              <a:t>Some feel that the term homophobia is too strong </a:t>
            </a:r>
            <a:r>
              <a:rPr lang="en-US" dirty="0" smtClean="0"/>
              <a:t>because the </a:t>
            </a:r>
            <a:r>
              <a:rPr lang="en-US" dirty="0"/>
              <a:t>word phobia means “an intense and persistent fear of </a:t>
            </a:r>
            <a:r>
              <a:rPr lang="en-US" dirty="0" smtClean="0"/>
              <a:t>an object </a:t>
            </a:r>
            <a:r>
              <a:rPr lang="en-US" dirty="0"/>
              <a:t>or </a:t>
            </a:r>
            <a:r>
              <a:rPr lang="en-US" dirty="0" smtClean="0"/>
              <a:t>situation.”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Lesbian and Gay Lifestyles</a:t>
            </a:r>
          </a:p>
          <a:p>
            <a:pPr lvl="1"/>
            <a:r>
              <a:rPr lang="en-US" dirty="0" smtClean="0"/>
              <a:t>Lesbians </a:t>
            </a:r>
            <a:r>
              <a:rPr lang="en-US" dirty="0"/>
              <a:t>and gay men have lives </a:t>
            </a:r>
            <a:r>
              <a:rPr lang="en-US" dirty="0" smtClean="0"/>
              <a:t>that are </a:t>
            </a:r>
            <a:r>
              <a:rPr lang="en-US" dirty="0"/>
              <a:t>just as varied as those of heterosexuals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Lesbian and Gay Relationships</a:t>
            </a:r>
          </a:p>
          <a:p>
            <a:pPr lvl="2"/>
            <a:r>
              <a:rPr lang="en-US" dirty="0" smtClean="0"/>
              <a:t>Major </a:t>
            </a:r>
            <a:r>
              <a:rPr lang="en-US" dirty="0"/>
              <a:t>social and legal obstacles do exist </a:t>
            </a:r>
            <a:r>
              <a:rPr lang="en-US" dirty="0" smtClean="0"/>
              <a:t>that prevent </a:t>
            </a:r>
            <a:r>
              <a:rPr lang="en-US" dirty="0"/>
              <a:t>lesbian and gay people from </a:t>
            </a:r>
            <a:r>
              <a:rPr lang="en-US" dirty="0" smtClean="0"/>
              <a:t>establishing long</a:t>
            </a:r>
            <a:r>
              <a:rPr lang="en-US" dirty="0"/>
              <a:t>-term relationships.</a:t>
            </a:r>
            <a:endParaRPr lang="en-US" dirty="0" smtClean="0"/>
          </a:p>
          <a:p>
            <a:pPr lvl="1"/>
            <a:r>
              <a:rPr lang="en-US" dirty="0" smtClean="0"/>
              <a:t>Sexual Interaction</a:t>
            </a:r>
          </a:p>
          <a:p>
            <a:pPr lvl="2"/>
            <a:r>
              <a:rPr lang="en-US" dirty="0" smtClean="0"/>
              <a:t>Many </a:t>
            </a:r>
            <a:r>
              <a:rPr lang="en-US" dirty="0"/>
              <a:t>people find it hard to imagine what </a:t>
            </a:r>
            <a:r>
              <a:rPr lang="en-US" dirty="0" smtClean="0"/>
              <a:t>lesbian and </a:t>
            </a:r>
            <a:r>
              <a:rPr lang="en-US" dirty="0"/>
              <a:t>gay people do sexually.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7918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13-6 (1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Explore Significant Issues and Life Events for Lesbian and Gay People</a:t>
            </a:r>
          </a:p>
          <a:p>
            <a:pPr lvl="1"/>
            <a:r>
              <a:rPr lang="en-US" dirty="0" smtClean="0"/>
              <a:t>Discrimination may frequently limit the alternatives available to them.</a:t>
            </a:r>
          </a:p>
          <a:p>
            <a:r>
              <a:rPr lang="en-US" dirty="0" smtClean="0"/>
              <a:t>The Impacts of Social and Economic Forces: Legal Empowerment and Social Justice</a:t>
            </a:r>
          </a:p>
          <a:p>
            <a:pPr lvl="1"/>
            <a:r>
              <a:rPr lang="en-US" dirty="0" smtClean="0"/>
              <a:t>LGBT people “suffer pervasive discrimination in employment, housing, public accommodation, education, medical care,” and a host of other avenues in their everyday lives because they are not </a:t>
            </a:r>
            <a:r>
              <a:rPr lang="en-US" smtClean="0"/>
              <a:t>legally protected.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816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13-6 (2</a:t>
            </a:r>
            <a:r>
              <a:rPr lang="en-US" baseline="0" dirty="0" smtClean="0"/>
              <a:t>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Community Responses: Violence Against LGBT People</a:t>
            </a:r>
          </a:p>
          <a:p>
            <a:pPr lvl="1"/>
            <a:r>
              <a:rPr lang="en-US" dirty="0"/>
              <a:t>Coming </a:t>
            </a:r>
            <a:r>
              <a:rPr lang="en-US" dirty="0" smtClean="0"/>
              <a:t>Out</a:t>
            </a:r>
          </a:p>
          <a:p>
            <a:pPr lvl="2"/>
            <a:r>
              <a:rPr lang="en-US" dirty="0" smtClean="0"/>
              <a:t>Lesbian </a:t>
            </a:r>
            <a:r>
              <a:rPr lang="en-US" dirty="0"/>
              <a:t>and gay people today usually </a:t>
            </a:r>
            <a:r>
              <a:rPr lang="en-US" dirty="0" smtClean="0"/>
              <a:t>become aware </a:t>
            </a:r>
            <a:r>
              <a:rPr lang="en-US" dirty="0"/>
              <a:t>that they are different from most others </a:t>
            </a:r>
            <a:r>
              <a:rPr lang="en-US" dirty="0" smtClean="0"/>
              <a:t>in terms </a:t>
            </a:r>
            <a:r>
              <a:rPr lang="en-US" dirty="0"/>
              <a:t>of sexual orientation before the age of </a:t>
            </a:r>
            <a:r>
              <a:rPr lang="en-US" dirty="0" smtClean="0"/>
              <a:t>20.</a:t>
            </a:r>
            <a:endParaRPr lang="en-US" dirty="0"/>
          </a:p>
          <a:p>
            <a:pPr lvl="1"/>
            <a:r>
              <a:rPr lang="en-US" dirty="0"/>
              <a:t>Ethnicity and Sexual Orientation</a:t>
            </a:r>
          </a:p>
          <a:p>
            <a:pPr lvl="1"/>
            <a:r>
              <a:rPr lang="en-US" dirty="0"/>
              <a:t>Lesbian and Gay </a:t>
            </a:r>
            <a:r>
              <a:rPr lang="en-US" dirty="0" smtClean="0"/>
              <a:t>Adolescents</a:t>
            </a:r>
          </a:p>
          <a:p>
            <a:pPr lvl="2"/>
            <a:r>
              <a:rPr lang="en-US" dirty="0" smtClean="0"/>
              <a:t>Lesbian </a:t>
            </a:r>
            <a:r>
              <a:rPr lang="en-US" dirty="0"/>
              <a:t>and gay adolescents have to deal with </a:t>
            </a:r>
            <a:r>
              <a:rPr lang="en-US" dirty="0" smtClean="0"/>
              <a:t>not only </a:t>
            </a:r>
            <a:r>
              <a:rPr lang="en-US" dirty="0"/>
              <a:t>their identity development in general but </a:t>
            </a:r>
            <a:r>
              <a:rPr lang="en-US" dirty="0" smtClean="0"/>
              <a:t>also their </a:t>
            </a:r>
            <a:r>
              <a:rPr lang="en-US" dirty="0"/>
              <a:t>identities as lesbians or gay males in a </a:t>
            </a:r>
            <a:r>
              <a:rPr lang="en-US" dirty="0" smtClean="0"/>
              <a:t>heterosexual world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42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</a:t>
            </a:r>
            <a:r>
              <a:rPr lang="en-US" baseline="0" dirty="0" smtClean="0"/>
              <a:t> 13-6 (3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Empowering Lesbian and Gay Parents</a:t>
            </a:r>
          </a:p>
          <a:p>
            <a:pPr lvl="1"/>
            <a:r>
              <a:rPr lang="en-US" dirty="0"/>
              <a:t>As Lesbians and Gay Men Age</a:t>
            </a:r>
          </a:p>
          <a:p>
            <a:pPr lvl="1"/>
            <a:r>
              <a:rPr lang="en-US" dirty="0"/>
              <a:t>Social Work with LGBT People: Promoting Optimal Well-Being</a:t>
            </a:r>
          </a:p>
          <a:p>
            <a:pPr lvl="1"/>
            <a:r>
              <a:rPr lang="en-US" dirty="0"/>
              <a:t>Gay and Lesbian People and </a:t>
            </a:r>
            <a:r>
              <a:rPr lang="en-US" dirty="0" smtClean="0"/>
              <a:t>AIDS</a:t>
            </a:r>
          </a:p>
          <a:p>
            <a:pPr lvl="2"/>
            <a:r>
              <a:rPr lang="en-US" dirty="0" smtClean="0"/>
              <a:t>Any </a:t>
            </a:r>
            <a:r>
              <a:rPr lang="en-US" dirty="0"/>
              <a:t>social worker who works with a gay or </a:t>
            </a:r>
            <a:r>
              <a:rPr lang="en-US" dirty="0" smtClean="0"/>
              <a:t>lesbian client </a:t>
            </a:r>
            <a:r>
              <a:rPr lang="en-US" dirty="0"/>
              <a:t>needs to be aware of the </a:t>
            </a:r>
            <a:r>
              <a:rPr lang="en-US" dirty="0" smtClean="0"/>
              <a:t>ramifications and </a:t>
            </a:r>
            <a:r>
              <a:rPr lang="en-US" dirty="0"/>
              <a:t>emotional impacts AIDS has had.</a:t>
            </a:r>
          </a:p>
        </p:txBody>
      </p:sp>
    </p:spTree>
    <p:extLst>
      <p:ext uri="{BB962C8B-B14F-4D97-AF65-F5344CB8AC3E}">
        <p14:creationId xmlns:p14="http://schemas.microsoft.com/office/powerpoint/2010/main" val="301886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Recognize Gay and Lesbian Pride, Empowerment</a:t>
            </a:r>
            <a:r>
              <a:rPr lang="en-US" dirty="0" smtClean="0"/>
              <a:t>, and </a:t>
            </a:r>
            <a:r>
              <a:rPr lang="en-US" dirty="0"/>
              <a:t>a Sense of </a:t>
            </a:r>
            <a:r>
              <a:rPr lang="en-US" dirty="0" smtClean="0"/>
              <a:t>Community</a:t>
            </a:r>
          </a:p>
          <a:p>
            <a:pPr lvl="1"/>
            <a:r>
              <a:rPr lang="en-US" dirty="0"/>
              <a:t>All people, gay, lesbian, and heterosexual, need places </a:t>
            </a:r>
            <a:r>
              <a:rPr lang="en-US" dirty="0" smtClean="0"/>
              <a:t>to socialize</a:t>
            </a:r>
            <a:r>
              <a:rPr lang="en-US" dirty="0"/>
              <a:t>, to feel free to be themselves, and to feel that </a:t>
            </a:r>
            <a:r>
              <a:rPr lang="en-US" dirty="0" smtClean="0"/>
              <a:t>they belong</a:t>
            </a:r>
          </a:p>
          <a:p>
            <a:pPr lvl="1"/>
            <a:r>
              <a:rPr lang="en-US" dirty="0" smtClean="0"/>
              <a:t>Gay </a:t>
            </a:r>
            <a:r>
              <a:rPr lang="en-US" dirty="0"/>
              <a:t>and lesbian pride and the sense of community </a:t>
            </a:r>
            <a:r>
              <a:rPr lang="en-US" dirty="0" smtClean="0"/>
              <a:t>are important </a:t>
            </a:r>
            <a:r>
              <a:rPr lang="en-US" dirty="0"/>
              <a:t>concepts</a:t>
            </a:r>
          </a:p>
        </p:txBody>
      </p:sp>
    </p:spTree>
    <p:extLst>
      <p:ext uri="{BB962C8B-B14F-4D97-AF65-F5344CB8AC3E}">
        <p14:creationId xmlns:p14="http://schemas.microsoft.com/office/powerpoint/2010/main" val="392962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 13-1 Explain sexual orientation and gender identity (including concepts such </a:t>
            </a:r>
            <a:r>
              <a:rPr lang="en-US" dirty="0" smtClean="0"/>
              <a:t>as homosexuality</a:t>
            </a:r>
            <a:r>
              <a:rPr lang="en-US" dirty="0"/>
              <a:t>, bisexuality, and transgender people)</a:t>
            </a:r>
          </a:p>
          <a:p>
            <a:r>
              <a:rPr lang="en-US" dirty="0"/>
              <a:t>LO 13-2 Review stereotypes about lesbian and gay people</a:t>
            </a:r>
          </a:p>
          <a:p>
            <a:r>
              <a:rPr lang="en-US" dirty="0"/>
              <a:t>LO 13-3 Discuss conceptual frameworks concerning sexual orientation</a:t>
            </a:r>
          </a:p>
          <a:p>
            <a:r>
              <a:rPr lang="en-US" dirty="0"/>
              <a:t>LO 13-4 Address discrimination and the impacts of </a:t>
            </a:r>
            <a:r>
              <a:rPr lang="en-US" dirty="0" smtClean="0"/>
              <a:t>homophobia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8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 </a:t>
            </a:r>
            <a:r>
              <a:rPr lang="en-US" dirty="0" smtClean="0"/>
              <a:t>(2 </a:t>
            </a:r>
            <a:r>
              <a:rPr lang="en-US" dirty="0"/>
              <a:t>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 13-5 Describe lesbian and gay lifestyles (including lesbian and gay relationships, sexual interaction, gay pride, and empowerment and a sense of community)</a:t>
            </a:r>
          </a:p>
          <a:p>
            <a:r>
              <a:rPr lang="en-US" dirty="0"/>
              <a:t>LO 13-6 Explore significant issues and life events for lesbian and gay people (including legal empowerment, violence against them, coming out, ethnicity, adolescence, parenting, aging, and HIV/AIDS)</a:t>
            </a:r>
          </a:p>
          <a:p>
            <a:r>
              <a:rPr lang="en-US"/>
              <a:t>LO 13-7 Recognize gay and lesbian pride, empowerment, and a sense of </a:t>
            </a:r>
            <a:r>
              <a:rPr lang="en-US" smtClean="0"/>
              <a:t>community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8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13-1 (1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Explain Sexual Orientation and Gender Identity</a:t>
            </a:r>
          </a:p>
          <a:p>
            <a:pPr lvl="1"/>
            <a:r>
              <a:rPr lang="en-US" dirty="0"/>
              <a:t>Dimensions of </a:t>
            </a:r>
            <a:r>
              <a:rPr lang="en-US" dirty="0" smtClean="0"/>
              <a:t>Sexuality</a:t>
            </a:r>
          </a:p>
          <a:p>
            <a:pPr lvl="2"/>
            <a:r>
              <a:rPr lang="en-US" dirty="0" smtClean="0"/>
              <a:t>It </a:t>
            </a:r>
            <a:r>
              <a:rPr lang="en-US" dirty="0"/>
              <a:t>is a mistake to view sexuality as static and </a:t>
            </a:r>
            <a:r>
              <a:rPr lang="en-US" dirty="0" smtClean="0"/>
              <a:t>binary (i.e., </a:t>
            </a:r>
            <a:r>
              <a:rPr lang="en-US" dirty="0"/>
              <a:t>male-female, gay-heterosexual).</a:t>
            </a:r>
            <a:endParaRPr lang="en-US" dirty="0" smtClean="0"/>
          </a:p>
          <a:p>
            <a:pPr lvl="1"/>
            <a:r>
              <a:rPr lang="en-US" dirty="0"/>
              <a:t>Biological </a:t>
            </a:r>
            <a:r>
              <a:rPr lang="en-US" dirty="0" smtClean="0"/>
              <a:t>dimension</a:t>
            </a:r>
          </a:p>
          <a:p>
            <a:pPr lvl="2"/>
            <a:r>
              <a:rPr lang="en-US" dirty="0" smtClean="0"/>
              <a:t>This </a:t>
            </a:r>
            <a:r>
              <a:rPr lang="en-US" dirty="0"/>
              <a:t>dimension refers to an individual’s </a:t>
            </a:r>
            <a:r>
              <a:rPr lang="en-US" dirty="0" smtClean="0"/>
              <a:t>chromosomal and </a:t>
            </a:r>
            <a:r>
              <a:rPr lang="en-US" dirty="0"/>
              <a:t>genital structure.</a:t>
            </a:r>
            <a:endParaRPr lang="en-US" dirty="0" smtClean="0"/>
          </a:p>
          <a:p>
            <a:pPr lvl="1"/>
            <a:r>
              <a:rPr lang="en-US" dirty="0"/>
              <a:t>Sexual Orientation </a:t>
            </a:r>
            <a:r>
              <a:rPr lang="en-US" dirty="0" smtClean="0"/>
              <a:t>Dimension</a:t>
            </a:r>
          </a:p>
          <a:p>
            <a:pPr lvl="2"/>
            <a:r>
              <a:rPr lang="en-US" dirty="0" smtClean="0"/>
              <a:t>This </a:t>
            </a:r>
            <a:r>
              <a:rPr lang="en-US" dirty="0"/>
              <a:t>dimension refers to romantic and sexual attraction.</a:t>
            </a:r>
            <a:endParaRPr lang="en-US" dirty="0" smtClean="0"/>
          </a:p>
          <a:p>
            <a:pPr lvl="1"/>
            <a:r>
              <a:rPr lang="en-US" dirty="0"/>
              <a:t>Gender </a:t>
            </a:r>
            <a:r>
              <a:rPr lang="en-US" dirty="0" smtClean="0"/>
              <a:t>Dimension</a:t>
            </a:r>
          </a:p>
        </p:txBody>
      </p:sp>
    </p:spTree>
    <p:extLst>
      <p:ext uri="{BB962C8B-B14F-4D97-AF65-F5344CB8AC3E}">
        <p14:creationId xmlns:p14="http://schemas.microsoft.com/office/powerpoint/2010/main" val="79577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 13-1 </a:t>
            </a:r>
            <a:r>
              <a:rPr lang="en-US" dirty="0" smtClean="0"/>
              <a:t>(2 </a:t>
            </a:r>
            <a:r>
              <a:rPr lang="en-US" dirty="0"/>
              <a:t>of </a:t>
            </a:r>
            <a:r>
              <a:rPr lang="en-US" dirty="0" smtClean="0"/>
              <a:t>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The Fluidity of </a:t>
            </a:r>
            <a:r>
              <a:rPr lang="en-US" dirty="0" smtClean="0"/>
              <a:t>Sexuality</a:t>
            </a:r>
          </a:p>
          <a:p>
            <a:pPr lvl="2"/>
            <a:r>
              <a:rPr lang="en-US" dirty="0" smtClean="0"/>
              <a:t>Stereotypes</a:t>
            </a:r>
            <a:r>
              <a:rPr lang="en-US" dirty="0"/>
              <a:t> </a:t>
            </a:r>
            <a:r>
              <a:rPr lang="en-US" dirty="0" smtClean="0"/>
              <a:t>refuse </a:t>
            </a:r>
            <a:r>
              <a:rPr lang="en-US" dirty="0"/>
              <a:t>to take into account individual differences.</a:t>
            </a:r>
          </a:p>
          <a:p>
            <a:pPr lvl="2"/>
            <a:r>
              <a:rPr lang="en-US" dirty="0"/>
              <a:t>They negate the value and integrity of </a:t>
            </a:r>
            <a:r>
              <a:rPr lang="en-US" dirty="0" smtClean="0"/>
              <a:t>the individual.</a:t>
            </a:r>
            <a:endParaRPr lang="en-US" dirty="0"/>
          </a:p>
          <a:p>
            <a:pPr lvl="1"/>
            <a:r>
              <a:rPr lang="en-US" dirty="0"/>
              <a:t>What Does Being Gay/Lesbian Mean</a:t>
            </a:r>
            <a:r>
              <a:rPr lang="en-US" dirty="0" smtClean="0"/>
              <a:t>?</a:t>
            </a:r>
          </a:p>
          <a:p>
            <a:pPr lvl="2"/>
            <a:r>
              <a:rPr lang="en-US" dirty="0" smtClean="0"/>
              <a:t>Many </a:t>
            </a:r>
            <a:r>
              <a:rPr lang="en-US" dirty="0"/>
              <a:t>people who are not lesbian or gay </a:t>
            </a:r>
            <a:r>
              <a:rPr lang="en-US" dirty="0" smtClean="0"/>
              <a:t>have traditionally </a:t>
            </a:r>
            <a:r>
              <a:rPr lang="en-US" dirty="0"/>
              <a:t>used the term gay  to refer both to </a:t>
            </a:r>
            <a:r>
              <a:rPr lang="en-US" dirty="0" smtClean="0"/>
              <a:t>lesbians and </a:t>
            </a:r>
            <a:r>
              <a:rPr lang="en-US" dirty="0"/>
              <a:t>gay men.</a:t>
            </a:r>
          </a:p>
          <a:p>
            <a:pPr lvl="1"/>
            <a:r>
              <a:rPr lang="en-US" dirty="0"/>
              <a:t>Bisexual </a:t>
            </a:r>
            <a:r>
              <a:rPr lang="en-US" dirty="0" smtClean="0"/>
              <a:t>People</a:t>
            </a:r>
          </a:p>
          <a:p>
            <a:pPr lvl="2"/>
            <a:r>
              <a:rPr lang="en-US" dirty="0" smtClean="0"/>
              <a:t>Kinsey </a:t>
            </a:r>
            <a:r>
              <a:rPr lang="en-US" dirty="0"/>
              <a:t>and his associates (1953</a:t>
            </a:r>
            <a:r>
              <a:rPr lang="en-US" dirty="0" smtClean="0"/>
              <a:t>) found </a:t>
            </a:r>
            <a:r>
              <a:rPr lang="en-US" dirty="0"/>
              <a:t>that between 8 and 20 percent had had </a:t>
            </a:r>
            <a:r>
              <a:rPr lang="en-US" dirty="0" smtClean="0"/>
              <a:t>some type </a:t>
            </a:r>
            <a:r>
              <a:rPr lang="en-US" dirty="0"/>
              <a:t>of same-sex intimate contact between ages </a:t>
            </a:r>
            <a:r>
              <a:rPr lang="en-US" dirty="0" smtClean="0"/>
              <a:t>20 and </a:t>
            </a:r>
            <a:r>
              <a:rPr lang="en-US" dirty="0"/>
              <a:t>35. </a:t>
            </a:r>
            <a:endParaRPr lang="en-US" dirty="0" smtClean="0"/>
          </a:p>
          <a:p>
            <a:pPr lvl="2"/>
            <a:r>
              <a:rPr lang="en-US" dirty="0" smtClean="0"/>
              <a:t>A </a:t>
            </a:r>
            <a:r>
              <a:rPr lang="en-US" dirty="0"/>
              <a:t>significantly smaller percentage of </a:t>
            </a:r>
            <a:r>
              <a:rPr lang="en-US" dirty="0" smtClean="0"/>
              <a:t>each group </a:t>
            </a:r>
            <a:r>
              <a:rPr lang="en-US" dirty="0"/>
              <a:t>had exclusively same-sex sexual </a:t>
            </a:r>
            <a:r>
              <a:rPr lang="en-US" dirty="0" smtClean="0"/>
              <a:t>experiences throughout </a:t>
            </a:r>
            <a:r>
              <a:rPr lang="en-US" dirty="0"/>
              <a:t>their lifetimes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3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13-1 (3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Numbers of Lesbian and Gay </a:t>
            </a:r>
            <a:r>
              <a:rPr lang="en-US" dirty="0" smtClean="0"/>
              <a:t>People</a:t>
            </a:r>
          </a:p>
          <a:p>
            <a:pPr lvl="2"/>
            <a:r>
              <a:rPr lang="en-US" dirty="0" smtClean="0"/>
              <a:t>Based </a:t>
            </a:r>
            <a:r>
              <a:rPr lang="en-US" dirty="0"/>
              <a:t>on Kinsey’s work, “many authors </a:t>
            </a:r>
            <a:r>
              <a:rPr lang="en-US" dirty="0" smtClean="0"/>
              <a:t>have used </a:t>
            </a:r>
            <a:r>
              <a:rPr lang="en-US" dirty="0"/>
              <a:t>10 percent as the proportion of men who </a:t>
            </a:r>
            <a:r>
              <a:rPr lang="en-US" dirty="0" smtClean="0"/>
              <a:t>are </a:t>
            </a:r>
            <a:r>
              <a:rPr lang="tr-TR" dirty="0" smtClean="0"/>
              <a:t>gay</a:t>
            </a:r>
            <a:r>
              <a:rPr lang="en-US" dirty="0" smtClean="0"/>
              <a:t>.</a:t>
            </a:r>
            <a:r>
              <a:rPr lang="tr-TR" dirty="0" smtClean="0"/>
              <a:t>”</a:t>
            </a:r>
            <a:endParaRPr lang="en-US" dirty="0"/>
          </a:p>
          <a:p>
            <a:pPr lvl="1"/>
            <a:r>
              <a:rPr lang="en-US" dirty="0"/>
              <a:t>Transgender </a:t>
            </a:r>
            <a:r>
              <a:rPr lang="en-US" dirty="0" smtClean="0"/>
              <a:t>Persons</a:t>
            </a:r>
          </a:p>
          <a:p>
            <a:pPr lvl="2"/>
            <a:r>
              <a:rPr lang="en-US" dirty="0" smtClean="0"/>
              <a:t>A </a:t>
            </a:r>
            <a:r>
              <a:rPr lang="en-US" dirty="0"/>
              <a:t>transsexual is a person who has a </a:t>
            </a:r>
            <a:r>
              <a:rPr lang="en-US" dirty="0" smtClean="0"/>
              <a:t>persistent desire </a:t>
            </a:r>
            <a:r>
              <a:rPr lang="en-US" dirty="0"/>
              <a:t>to transition to living as, and being </a:t>
            </a:r>
            <a:r>
              <a:rPr lang="en-US" dirty="0" smtClean="0"/>
              <a:t>perceived as</a:t>
            </a:r>
            <a:r>
              <a:rPr lang="en-US" dirty="0"/>
              <a:t>, the sex that is consistent with his or her </a:t>
            </a:r>
            <a:r>
              <a:rPr lang="en-US" dirty="0" smtClean="0"/>
              <a:t>gender identity.</a:t>
            </a:r>
          </a:p>
          <a:p>
            <a:pPr lvl="2"/>
            <a:r>
              <a:rPr lang="en-US" dirty="0" smtClean="0"/>
              <a:t>Transgender </a:t>
            </a:r>
            <a:r>
              <a:rPr lang="en-US" dirty="0"/>
              <a:t>persons are often subjected to </a:t>
            </a:r>
            <a:r>
              <a:rPr lang="en-US" dirty="0" smtClean="0"/>
              <a:t>extensive discrimination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25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Stereotypes About Lesbian and Gay </a:t>
            </a:r>
            <a:r>
              <a:rPr lang="en-US" dirty="0" smtClean="0"/>
              <a:t>People</a:t>
            </a:r>
          </a:p>
          <a:p>
            <a:pPr lvl="1"/>
            <a:r>
              <a:rPr lang="en-US" dirty="0"/>
              <a:t>Lesbian and gay people are not only the victims of homophobia</a:t>
            </a:r>
            <a:r>
              <a:rPr lang="en-US" dirty="0" smtClean="0"/>
              <a:t>, but </a:t>
            </a:r>
            <a:r>
              <a:rPr lang="en-US" dirty="0"/>
              <a:t>also the targets of derogatory, inaccurate </a:t>
            </a:r>
            <a:r>
              <a:rPr lang="en-US" dirty="0" smtClean="0"/>
              <a:t>stereotypes.</a:t>
            </a:r>
          </a:p>
          <a:p>
            <a:r>
              <a:rPr lang="en-US" dirty="0" smtClean="0"/>
              <a:t>The </a:t>
            </a:r>
            <a:r>
              <a:rPr lang="en-US" dirty="0"/>
              <a:t>Queen and the </a:t>
            </a:r>
            <a:r>
              <a:rPr lang="en-US" dirty="0" smtClean="0"/>
              <a:t>Butch</a:t>
            </a:r>
          </a:p>
          <a:p>
            <a:pPr lvl="1"/>
            <a:r>
              <a:rPr lang="en-US" dirty="0"/>
              <a:t>Playing Male and Female </a:t>
            </a:r>
            <a:r>
              <a:rPr lang="en-US" dirty="0" smtClean="0"/>
              <a:t>Roles</a:t>
            </a:r>
          </a:p>
          <a:p>
            <a:pPr lvl="1"/>
            <a:r>
              <a:rPr lang="en-US" dirty="0"/>
              <a:t>The Myth of Child Molesting</a:t>
            </a:r>
          </a:p>
        </p:txBody>
      </p:sp>
    </p:spTree>
    <p:extLst>
      <p:ext uri="{BB962C8B-B14F-4D97-AF65-F5344CB8AC3E}">
        <p14:creationId xmlns:p14="http://schemas.microsoft.com/office/powerpoint/2010/main" val="2041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13-3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 Conceptual Frameworks Concerning Sexual Orientation	</a:t>
            </a:r>
          </a:p>
          <a:p>
            <a:pPr lvl="1"/>
            <a:r>
              <a:rPr lang="en-US" dirty="0" smtClean="0"/>
              <a:t>Biological Theories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genetic explanation for same-sex sexual </a:t>
            </a:r>
            <a:r>
              <a:rPr lang="en-US" dirty="0" smtClean="0"/>
              <a:t>orientation supports </a:t>
            </a:r>
            <a:r>
              <a:rPr lang="en-US" dirty="0"/>
              <a:t>the idea that people’s </a:t>
            </a:r>
            <a:r>
              <a:rPr lang="en-US" dirty="0" smtClean="0"/>
              <a:t>sexuality is </a:t>
            </a:r>
            <a:r>
              <a:rPr lang="en-US" dirty="0"/>
              <a:t>programmed through their genes.</a:t>
            </a:r>
            <a:endParaRPr lang="en-US" dirty="0" smtClean="0"/>
          </a:p>
          <a:p>
            <a:pPr lvl="1"/>
            <a:r>
              <a:rPr lang="en-US" dirty="0" smtClean="0"/>
              <a:t>Psychosocial Theories</a:t>
            </a:r>
          </a:p>
          <a:p>
            <a:pPr lvl="2"/>
            <a:r>
              <a:rPr lang="en-US" dirty="0" smtClean="0"/>
              <a:t>Psychosocial </a:t>
            </a:r>
            <a:r>
              <a:rPr lang="en-US" dirty="0"/>
              <a:t>or behavioral theories suggest </a:t>
            </a:r>
            <a:r>
              <a:rPr lang="en-US" dirty="0" smtClean="0"/>
              <a:t>that same</a:t>
            </a:r>
            <a:r>
              <a:rPr lang="en-US" dirty="0"/>
              <a:t>-sex sexual behavior is learned, just as any </a:t>
            </a:r>
            <a:r>
              <a:rPr lang="en-US" dirty="0" smtClean="0"/>
              <a:t>other type </a:t>
            </a:r>
            <a:r>
              <a:rPr lang="en-US" dirty="0"/>
              <a:t>of behavior is learned.</a:t>
            </a:r>
            <a:endParaRPr lang="en-US" dirty="0" smtClean="0"/>
          </a:p>
          <a:p>
            <a:pPr lvl="1"/>
            <a:r>
              <a:rPr lang="en-US" dirty="0"/>
              <a:t>The Evaluation of Theory: What Is the Answer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81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13-3 (2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err="1"/>
              <a:t>Interactionist</a:t>
            </a:r>
            <a:r>
              <a:rPr lang="en-US" dirty="0"/>
              <a:t> Theory</a:t>
            </a:r>
          </a:p>
          <a:p>
            <a:pPr lvl="2"/>
            <a:r>
              <a:rPr lang="en-US" dirty="0"/>
              <a:t>Many experts agree that gay/lesbian orientation probably results from some mixture of both biological and psychosocial variables.</a:t>
            </a:r>
          </a:p>
          <a:p>
            <a:pPr lvl="1"/>
            <a:r>
              <a:rPr lang="en-US" dirty="0"/>
              <a:t>Ethical Issues Related to </a:t>
            </a:r>
            <a:r>
              <a:rPr lang="en-US" dirty="0" smtClean="0"/>
              <a:t>Theory</a:t>
            </a:r>
          </a:p>
          <a:p>
            <a:pPr lvl="2"/>
            <a:r>
              <a:rPr lang="en-US" dirty="0"/>
              <a:t>R</a:t>
            </a:r>
            <a:r>
              <a:rPr lang="en-US" dirty="0" smtClean="0"/>
              <a:t>esearch </a:t>
            </a:r>
            <a:r>
              <a:rPr lang="en-US" dirty="0"/>
              <a:t>indicates that sexual orientation </a:t>
            </a:r>
            <a:r>
              <a:rPr lang="en-US" dirty="0" smtClean="0"/>
              <a:t>develops very </a:t>
            </a:r>
            <a:r>
              <a:rPr lang="en-US" dirty="0"/>
              <a:t>early in life.</a:t>
            </a:r>
          </a:p>
          <a:p>
            <a:pPr lvl="1"/>
            <a:r>
              <a:rPr lang="en-US" dirty="0"/>
              <a:t>Other Research on the Origins of Same-Sex Sexual </a:t>
            </a:r>
            <a:r>
              <a:rPr lang="en-US" dirty="0" smtClean="0"/>
              <a:t>Orientation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Sampl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19634</TotalTime>
  <Words>907</Words>
  <Application>Microsoft Office PowerPoint</Application>
  <PresentationFormat>On-screen Show (4:3)</PresentationFormat>
  <Paragraphs>91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Sample</vt:lpstr>
      <vt:lpstr>Understanding Human Behavior and the Social Environment</vt:lpstr>
      <vt:lpstr>Learning Objectives (1 of 2)</vt:lpstr>
      <vt:lpstr>Learning Objectives (2 of 2)</vt:lpstr>
      <vt:lpstr>LO 13-1 (1 of 3)</vt:lpstr>
      <vt:lpstr>LO 13-1 (2 of 3)</vt:lpstr>
      <vt:lpstr>LO 13-1 (3 of 3)</vt:lpstr>
      <vt:lpstr>LO 13-2</vt:lpstr>
      <vt:lpstr>LO 13-3 (1 of 2)</vt:lpstr>
      <vt:lpstr>LO 13-3 (2 of 2)</vt:lpstr>
      <vt:lpstr>LO 13-4</vt:lpstr>
      <vt:lpstr>LO 13-5</vt:lpstr>
      <vt:lpstr>LO 13-6 (1 of 3)</vt:lpstr>
      <vt:lpstr>LO 13-6 (2 of 3)</vt:lpstr>
      <vt:lpstr>LO 13-6 (3 of 3)</vt:lpstr>
      <vt:lpstr>LO 13-7</vt:lpstr>
    </vt:vector>
  </TitlesOfParts>
  <Manager/>
  <Company>Cengage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Sexual Orientation and Gender Identity</dc:title>
  <dc:subject/>
  <dc:creator>Zastrow</dc:creator>
  <cp:keywords/>
  <dc:description/>
  <cp:lastModifiedBy>CD</cp:lastModifiedBy>
  <cp:revision>177</cp:revision>
  <dcterms:created xsi:type="dcterms:W3CDTF">2015-10-15T14:46:28Z</dcterms:created>
  <dcterms:modified xsi:type="dcterms:W3CDTF">2017-10-31T15:56:30Z</dcterms:modified>
  <cp:category/>
</cp:coreProperties>
</file>