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9"/>
  </p:notesMasterIdLst>
  <p:sldIdLst>
    <p:sldId id="343" r:id="rId2"/>
    <p:sldId id="364" r:id="rId3"/>
    <p:sldId id="365" r:id="rId4"/>
    <p:sldId id="301" r:id="rId5"/>
    <p:sldId id="302" r:id="rId6"/>
    <p:sldId id="304" r:id="rId7"/>
    <p:sldId id="305" r:id="rId8"/>
    <p:sldId id="306" r:id="rId9"/>
    <p:sldId id="308" r:id="rId10"/>
    <p:sldId id="311" r:id="rId11"/>
    <p:sldId id="313" r:id="rId12"/>
    <p:sldId id="314" r:id="rId13"/>
    <p:sldId id="315" r:id="rId14"/>
    <p:sldId id="316" r:id="rId15"/>
    <p:sldId id="318" r:id="rId16"/>
    <p:sldId id="317" r:id="rId17"/>
    <p:sldId id="320" r:id="rId18"/>
    <p:sldId id="322" r:id="rId19"/>
    <p:sldId id="360" r:id="rId20"/>
    <p:sldId id="325" r:id="rId21"/>
    <p:sldId id="326" r:id="rId22"/>
    <p:sldId id="327" r:id="rId23"/>
    <p:sldId id="331" r:id="rId24"/>
    <p:sldId id="333" r:id="rId25"/>
    <p:sldId id="334" r:id="rId26"/>
    <p:sldId id="261" r:id="rId27"/>
    <p:sldId id="366" r:id="rId2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728" autoAdjust="0"/>
  </p:normalViewPr>
  <p:slideViewPr>
    <p:cSldViewPr>
      <p:cViewPr varScale="1">
        <p:scale>
          <a:sx n="81" d="100"/>
          <a:sy n="81" d="100"/>
        </p:scale>
        <p:origin x="1502" y="31"/>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Lst>
  </p:outlineViewPr>
  <p:notesTextViewPr>
    <p:cViewPr>
      <p:scale>
        <a:sx n="100" d="100"/>
        <a:sy n="100" d="100"/>
      </p:scale>
      <p:origin x="0" y="0"/>
    </p:cViewPr>
  </p:notesTextViewPr>
  <p:sorterViewPr>
    <p:cViewPr>
      <p:scale>
        <a:sx n="66" d="100"/>
        <a:sy n="66" d="100"/>
      </p:scale>
      <p:origin x="0" y="616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_rels/viewProps.xml.rels><?xml version="1.0" encoding="UTF-8" standalone="yes"?>
<Relationships xmlns="http://schemas.openxmlformats.org/package/2006/relationships"><Relationship Id="rId8" Type="http://schemas.openxmlformats.org/officeDocument/2006/relationships/slide" Target="slides/slide11.xml"/><Relationship Id="rId13" Type="http://schemas.openxmlformats.org/officeDocument/2006/relationships/slide" Target="slides/slide16.xml"/><Relationship Id="rId18" Type="http://schemas.openxmlformats.org/officeDocument/2006/relationships/slide" Target="slides/slide22.xml"/><Relationship Id="rId3" Type="http://schemas.openxmlformats.org/officeDocument/2006/relationships/slide" Target="slides/slide6.xml"/><Relationship Id="rId21" Type="http://schemas.openxmlformats.org/officeDocument/2006/relationships/slide" Target="slides/slide25.xml"/><Relationship Id="rId7" Type="http://schemas.openxmlformats.org/officeDocument/2006/relationships/slide" Target="slides/slide10.xml"/><Relationship Id="rId12" Type="http://schemas.openxmlformats.org/officeDocument/2006/relationships/slide" Target="slides/slide15.xml"/><Relationship Id="rId17" Type="http://schemas.openxmlformats.org/officeDocument/2006/relationships/slide" Target="slides/slide21.xml"/><Relationship Id="rId2" Type="http://schemas.openxmlformats.org/officeDocument/2006/relationships/slide" Target="slides/slide5.xml"/><Relationship Id="rId16" Type="http://schemas.openxmlformats.org/officeDocument/2006/relationships/slide" Target="slides/slide20.xml"/><Relationship Id="rId20" Type="http://schemas.openxmlformats.org/officeDocument/2006/relationships/slide" Target="slides/slide24.xml"/><Relationship Id="rId1" Type="http://schemas.openxmlformats.org/officeDocument/2006/relationships/slide" Target="slides/slide4.xml"/><Relationship Id="rId6" Type="http://schemas.openxmlformats.org/officeDocument/2006/relationships/slide" Target="slides/slide9.xml"/><Relationship Id="rId11" Type="http://schemas.openxmlformats.org/officeDocument/2006/relationships/slide" Target="slides/slide14.xml"/><Relationship Id="rId5" Type="http://schemas.openxmlformats.org/officeDocument/2006/relationships/slide" Target="slides/slide8.xml"/><Relationship Id="rId15" Type="http://schemas.openxmlformats.org/officeDocument/2006/relationships/slide" Target="slides/slide18.xml"/><Relationship Id="rId10" Type="http://schemas.openxmlformats.org/officeDocument/2006/relationships/slide" Target="slides/slide13.xml"/><Relationship Id="rId19" Type="http://schemas.openxmlformats.org/officeDocument/2006/relationships/slide" Target="slides/slide23.xml"/><Relationship Id="rId4" Type="http://schemas.openxmlformats.org/officeDocument/2006/relationships/slide" Target="slides/slide7.xml"/><Relationship Id="rId9" Type="http://schemas.openxmlformats.org/officeDocument/2006/relationships/slide" Target="slides/slide12.xml"/><Relationship Id="rId14"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1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4970AE2-D3C0-4572-837F-D9E1ABF0573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a:t>Click to edit Master title style</a:t>
            </a:r>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bwMode="auto">
          <a:xfrm rot="5400000">
            <a:off x="7764621" y="1174097"/>
            <a:ext cx="2286000" cy="381000"/>
          </a:xfrm>
        </p:spPr>
        <p:txBody>
          <a:bodyPr/>
          <a:lstStyle/>
          <a:p>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749281FE-2069-46D7-BB31-E4C1A583D01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09AE3C-CD78-4907-8A26-77C76401446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9CF9A8-CF0A-4101-804F-AE836D80EFC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4"/>
          </p:nvPr>
        </p:nvSpPr>
        <p:spPr/>
        <p:txBody>
          <a:bodyPr rtlCol="0"/>
          <a:lstStyle/>
          <a:p>
            <a:endParaRPr lang="en-US"/>
          </a:p>
        </p:txBody>
      </p:sp>
      <p:sp>
        <p:nvSpPr>
          <p:cNvPr id="9" name="Slide Number Placeholder 8"/>
          <p:cNvSpPr>
            <a:spLocks noGrp="1"/>
          </p:cNvSpPr>
          <p:nvPr>
            <p:ph type="sldNum" sz="quarter" idx="15"/>
          </p:nvPr>
        </p:nvSpPr>
        <p:spPr/>
        <p:txBody>
          <a:bodyPr rtlCol="0"/>
          <a:lstStyle/>
          <a:p>
            <a:fld id="{4D8D10E4-5DC7-4463-8F6B-34E0541EB7B1}"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a:t>Click to edit Master title style</a:t>
            </a:r>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9C59B1AE-97EE-4DAC-9AB4-3EE6B927A7D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BFF7F6-55E1-42E9-9C31-94922F9FFE25}"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a:t>Click to edit Master title style</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4281D2-E491-45B4-9E3C-D0D25FF043E6}"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6" name="Date Placeholder 5"/>
          <p:cNvSpPr>
            <a:spLocks noGrp="1"/>
          </p:cNvSpPr>
          <p:nvPr>
            <p:ph type="dt" sz="half" idx="10"/>
          </p:nvPr>
        </p:nvSpPr>
        <p:spPr/>
        <p:txBody>
          <a:bodyPr rtlCol="0"/>
          <a:lstStyle/>
          <a:p>
            <a:endParaRPr lang="en-US"/>
          </a:p>
        </p:txBody>
      </p:sp>
      <p:sp>
        <p:nvSpPr>
          <p:cNvPr id="7" name="Slide Number Placeholder 6"/>
          <p:cNvSpPr>
            <a:spLocks noGrp="1"/>
          </p:cNvSpPr>
          <p:nvPr>
            <p:ph type="sldNum" sz="quarter" idx="11"/>
          </p:nvPr>
        </p:nvSpPr>
        <p:spPr/>
        <p:txBody>
          <a:bodyPr rtlCol="0"/>
          <a:lstStyle/>
          <a:p>
            <a:fld id="{87A16F1F-73F7-4DF9-9F25-9E5AEEC279C2}"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56F431-3585-4327-A877-EADE76E9983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a:t>Click to edit Master title style</a:t>
            </a:r>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4"/>
          </p:nvPr>
        </p:nvSpPr>
        <p:spPr/>
        <p:txBody>
          <a:bodyPr rtlCol="0"/>
          <a:lstStyle/>
          <a:p>
            <a:endParaRPr lang="en-US"/>
          </a:p>
        </p:txBody>
      </p:sp>
      <p:sp>
        <p:nvSpPr>
          <p:cNvPr id="22" name="Slide Number Placeholder 21"/>
          <p:cNvSpPr>
            <a:spLocks noGrp="1"/>
          </p:cNvSpPr>
          <p:nvPr>
            <p:ph type="sldNum" sz="quarter" idx="15"/>
          </p:nvPr>
        </p:nvSpPr>
        <p:spPr/>
        <p:txBody>
          <a:bodyPr rtlCol="0"/>
          <a:lstStyle/>
          <a:p>
            <a:fld id="{0572431A-6FC1-4587-A1AB-989AB07EB082}"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a:t>Click to edit Master title style</a:t>
            </a:r>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endParaRPr lang="en-US"/>
          </a:p>
        </p:txBody>
      </p:sp>
      <p:sp>
        <p:nvSpPr>
          <p:cNvPr id="18" name="Slide Number Placeholder 17"/>
          <p:cNvSpPr>
            <a:spLocks noGrp="1"/>
          </p:cNvSpPr>
          <p:nvPr>
            <p:ph type="sldNum" sz="quarter" idx="11"/>
          </p:nvPr>
        </p:nvSpPr>
        <p:spPr/>
        <p:txBody>
          <a:bodyPr rtlCol="0"/>
          <a:lstStyle/>
          <a:p>
            <a:fld id="{035B4022-A478-4863-8F34-0D67AC1529A4}"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a:t>Click to edit Master title style</a:t>
            </a:r>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2754A2AD-702C-440A-8A21-6826596E0C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youtube.com/watch?v=8bIys6JoEDw"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youtube.com/watch?v=_bMpwxhL8Sw"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youtube.com/watch?v=2Co6pNvd9mc"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youtube.com/watch?v=PrvtOWEXDIQ"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8bIys6JoEDw" TargetMode="External"/><Relationship Id="rId2" Type="http://schemas.openxmlformats.org/officeDocument/2006/relationships/hyperlink" Target="https://www.youtube.com/watch?v=-a739VjqdSI" TargetMode="External"/><Relationship Id="rId1" Type="http://schemas.openxmlformats.org/officeDocument/2006/relationships/slideLayout" Target="../slideLayouts/slideLayout2.xml"/><Relationship Id="rId5" Type="http://schemas.openxmlformats.org/officeDocument/2006/relationships/hyperlink" Target="https://www.youtube.com/watch?v=2Co6pNvd9mc" TargetMode="External"/><Relationship Id="rId4" Type="http://schemas.openxmlformats.org/officeDocument/2006/relationships/hyperlink" Target="https://www.youtube.com/watch?v=PrvtOWEXDIQ"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youtube.com/watch?v=uvmz5E75ZIA"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2133600" y="1458438"/>
            <a:ext cx="6172200" cy="1894362"/>
          </a:xfrm>
        </p:spPr>
        <p:txBody>
          <a:bodyPr>
            <a:normAutofit/>
          </a:bodyPr>
          <a:lstStyle/>
          <a:p>
            <a:r>
              <a:rPr lang="en-MY" dirty="0"/>
              <a:t>Ethical concepts and ethical theories</a:t>
            </a:r>
            <a:br>
              <a:rPr lang="en-MY" dirty="0"/>
            </a:br>
            <a:br>
              <a:rPr lang="en-US" b="1" dirty="0"/>
            </a:br>
            <a:r>
              <a:rPr lang="en-US" sz="2000" dirty="0"/>
              <a:t>Topic 3</a:t>
            </a:r>
            <a:endParaRPr lang="en-MY"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b="1" dirty="0"/>
              <a:t>Rule Utilitarianism</a:t>
            </a:r>
          </a:p>
        </p:txBody>
      </p:sp>
      <p:sp>
        <p:nvSpPr>
          <p:cNvPr id="61443" name="Rectangle 3"/>
          <p:cNvSpPr>
            <a:spLocks noGrp="1" noChangeArrowheads="1"/>
          </p:cNvSpPr>
          <p:nvPr>
            <p:ph sz="quarter" idx="1"/>
          </p:nvPr>
        </p:nvSpPr>
        <p:spPr>
          <a:xfrm>
            <a:off x="457200" y="1603248"/>
            <a:ext cx="8001000" cy="4873752"/>
          </a:xfrm>
        </p:spPr>
        <p:txBody>
          <a:bodyPr>
            <a:normAutofit/>
          </a:bodyPr>
          <a:lstStyle/>
          <a:p>
            <a:pPr>
              <a:lnSpc>
                <a:spcPct val="90000"/>
              </a:lnSpc>
            </a:pPr>
            <a:r>
              <a:rPr lang="en-US" sz="2800" dirty="0">
                <a:solidFill>
                  <a:srgbClr val="000000"/>
                </a:solidFill>
                <a:cs typeface="Times New Roman" pitchFamily="18" charset="0"/>
              </a:rPr>
              <a:t>Some </a:t>
            </a:r>
            <a:r>
              <a:rPr lang="en-US" sz="2800" dirty="0" err="1">
                <a:solidFill>
                  <a:srgbClr val="000000"/>
                </a:solidFill>
                <a:cs typeface="Times New Roman" pitchFamily="18" charset="0"/>
              </a:rPr>
              <a:t>utilitarians</a:t>
            </a:r>
            <a:r>
              <a:rPr lang="en-US" sz="2800" dirty="0">
                <a:solidFill>
                  <a:srgbClr val="000000"/>
                </a:solidFill>
                <a:cs typeface="Times New Roman" pitchFamily="18" charset="0"/>
              </a:rPr>
              <a:t> argue that it is the consequences that result from following </a:t>
            </a:r>
            <a:r>
              <a:rPr lang="en-US" sz="2800" i="1" dirty="0">
                <a:solidFill>
                  <a:srgbClr val="000000"/>
                </a:solidFill>
                <a:cs typeface="Times New Roman" pitchFamily="18" charset="0"/>
              </a:rPr>
              <a:t>rules</a:t>
            </a:r>
            <a:r>
              <a:rPr lang="en-US" sz="2800" dirty="0">
                <a:solidFill>
                  <a:srgbClr val="000000"/>
                </a:solidFill>
                <a:cs typeface="Times New Roman" pitchFamily="18" charset="0"/>
              </a:rPr>
              <a:t> or principles, not the consequences of individual acts, that are important.</a:t>
            </a:r>
          </a:p>
          <a:p>
            <a:pPr>
              <a:lnSpc>
                <a:spcPct val="90000"/>
              </a:lnSpc>
            </a:pPr>
            <a:r>
              <a:rPr lang="en-US" sz="2800" dirty="0">
                <a:solidFill>
                  <a:srgbClr val="000000"/>
                </a:solidFill>
                <a:cs typeface="Times New Roman" pitchFamily="18" charset="0"/>
              </a:rPr>
              <a:t>According to </a:t>
            </a:r>
            <a:r>
              <a:rPr lang="en-US" sz="2800" i="1" dirty="0">
                <a:solidFill>
                  <a:srgbClr val="000000"/>
                </a:solidFill>
                <a:cs typeface="Times New Roman" pitchFamily="18" charset="0"/>
              </a:rPr>
              <a:t>rule utilitarianism</a:t>
            </a:r>
            <a:r>
              <a:rPr lang="en-US" sz="2800" dirty="0">
                <a:solidFill>
                  <a:srgbClr val="000000"/>
                </a:solidFill>
                <a:cs typeface="Times New Roman" pitchFamily="18" charset="0"/>
              </a:rPr>
              <a:t>: </a:t>
            </a:r>
          </a:p>
          <a:p>
            <a:pPr>
              <a:lnSpc>
                <a:spcPct val="90000"/>
              </a:lnSpc>
              <a:buNone/>
            </a:pPr>
            <a:r>
              <a:rPr lang="en-US" sz="1200" dirty="0">
                <a:solidFill>
                  <a:srgbClr val="000000"/>
                </a:solidFill>
                <a:cs typeface="Times New Roman" pitchFamily="18" charset="0"/>
              </a:rPr>
              <a:t>	</a:t>
            </a:r>
            <a:r>
              <a:rPr lang="en-US" sz="2800" dirty="0">
                <a:solidFill>
                  <a:srgbClr val="000000"/>
                </a:solidFill>
                <a:cs typeface="Times New Roman" pitchFamily="18" charset="0"/>
              </a:rPr>
              <a:t>An act, </a:t>
            </a:r>
            <a:r>
              <a:rPr lang="en-US" sz="2800" i="1" dirty="0">
                <a:solidFill>
                  <a:srgbClr val="000000"/>
                </a:solidFill>
                <a:cs typeface="Times New Roman" pitchFamily="18" charset="0"/>
              </a:rPr>
              <a:t>X</a:t>
            </a:r>
            <a:r>
              <a:rPr lang="en-US" sz="2800" dirty="0">
                <a:solidFill>
                  <a:srgbClr val="000000"/>
                </a:solidFill>
                <a:cs typeface="Times New Roman" pitchFamily="18" charset="0"/>
              </a:rPr>
              <a:t>, is morally permissible if the consequences of following the general </a:t>
            </a:r>
            <a:r>
              <a:rPr lang="en-US" sz="2800" i="1" dirty="0">
                <a:solidFill>
                  <a:srgbClr val="000000"/>
                </a:solidFill>
                <a:cs typeface="Times New Roman" pitchFamily="18" charset="0"/>
              </a:rPr>
              <a:t>rule</a:t>
            </a:r>
            <a:r>
              <a:rPr lang="en-US" sz="2800" dirty="0">
                <a:solidFill>
                  <a:srgbClr val="000000"/>
                </a:solidFill>
                <a:cs typeface="Times New Roman" pitchFamily="18" charset="0"/>
              </a:rPr>
              <a:t> (</a:t>
            </a:r>
            <a:r>
              <a:rPr lang="en-US" sz="2800" i="1" dirty="0">
                <a:solidFill>
                  <a:srgbClr val="000000"/>
                </a:solidFill>
                <a:cs typeface="Times New Roman" pitchFamily="18" charset="0"/>
              </a:rPr>
              <a:t>Y</a:t>
            </a:r>
            <a:r>
              <a:rPr lang="en-US" sz="2800" dirty="0">
                <a:solidFill>
                  <a:srgbClr val="000000"/>
                </a:solidFill>
                <a:cs typeface="Times New Roman" pitchFamily="18" charset="0"/>
              </a:rPr>
              <a:t>), of which act </a:t>
            </a:r>
            <a:r>
              <a:rPr lang="en-US" sz="2800" i="1" dirty="0">
                <a:solidFill>
                  <a:srgbClr val="000000"/>
                </a:solidFill>
                <a:cs typeface="Times New Roman" pitchFamily="18" charset="0"/>
              </a:rPr>
              <a:t>X</a:t>
            </a:r>
            <a:r>
              <a:rPr lang="en-US" sz="2800" dirty="0">
                <a:solidFill>
                  <a:srgbClr val="000000"/>
                </a:solidFill>
                <a:cs typeface="Times New Roman" pitchFamily="18" charset="0"/>
              </a:rPr>
              <a:t> is an instance, would bring about the greatest good for the greatest number.</a:t>
            </a:r>
          </a:p>
          <a:p>
            <a:pPr>
              <a:lnSpc>
                <a:spcPct val="90000"/>
              </a:lnSpc>
            </a:pPr>
            <a:r>
              <a:rPr lang="en-US" sz="2800" dirty="0"/>
              <a:t>Trolley example, five organs, hospital policy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b="1" dirty="0">
                <a:cs typeface="Times New Roman" pitchFamily="18" charset="0"/>
              </a:rPr>
              <a:t>Duty-based Ethical Theories</a:t>
            </a:r>
            <a:r>
              <a:rPr lang="en-US" dirty="0"/>
              <a:t> </a:t>
            </a:r>
          </a:p>
        </p:txBody>
      </p:sp>
      <p:sp>
        <p:nvSpPr>
          <p:cNvPr id="63491" name="Rectangle 3"/>
          <p:cNvSpPr>
            <a:spLocks noGrp="1" noChangeArrowheads="1"/>
          </p:cNvSpPr>
          <p:nvPr>
            <p:ph sz="quarter" idx="1"/>
          </p:nvPr>
        </p:nvSpPr>
        <p:spPr>
          <a:xfrm>
            <a:off x="457200" y="1600200"/>
            <a:ext cx="7772400" cy="4873752"/>
          </a:xfrm>
        </p:spPr>
        <p:txBody>
          <a:bodyPr/>
          <a:lstStyle/>
          <a:p>
            <a:r>
              <a:rPr lang="en-US" sz="2800" dirty="0">
                <a:cs typeface="Times New Roman" pitchFamily="18" charset="0"/>
              </a:rPr>
              <a:t>Immanuel Kant argued that morality must ultimately be grounded in the concept of </a:t>
            </a:r>
            <a:r>
              <a:rPr lang="en-US" sz="2800" b="1" i="1" dirty="0">
                <a:cs typeface="Times New Roman" pitchFamily="18" charset="0"/>
              </a:rPr>
              <a:t>duty</a:t>
            </a:r>
            <a:r>
              <a:rPr lang="en-US" sz="2800" dirty="0">
                <a:cs typeface="Times New Roman" pitchFamily="18" charset="0"/>
              </a:rPr>
              <a:t> or </a:t>
            </a:r>
            <a:r>
              <a:rPr lang="en-US" sz="2800" b="1" i="1" dirty="0">
                <a:cs typeface="Times New Roman" pitchFamily="18" charset="0"/>
              </a:rPr>
              <a:t>obligations</a:t>
            </a:r>
            <a:r>
              <a:rPr lang="en-US" sz="2800" dirty="0">
                <a:cs typeface="Times New Roman" pitchFamily="18" charset="0"/>
              </a:rPr>
              <a:t> that humans have to one another.</a:t>
            </a:r>
          </a:p>
          <a:p>
            <a:r>
              <a:rPr lang="en-US" sz="2800" dirty="0">
                <a:cs typeface="Times New Roman" pitchFamily="18" charset="0"/>
              </a:rPr>
              <a:t>For Kant, morality can never be grounded in the consequences of human actions. </a:t>
            </a:r>
          </a:p>
          <a:p>
            <a:r>
              <a:rPr lang="en-US" sz="2800" dirty="0">
                <a:cs typeface="Times New Roman" pitchFamily="18" charset="0"/>
              </a:rPr>
              <a:t>Thus, in Kant’s view, morality has nothing to do with the promotion of happiness or the achievement of desirable consequences.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304800"/>
            <a:ext cx="8229600" cy="1143000"/>
          </a:xfrm>
        </p:spPr>
        <p:txBody>
          <a:bodyPr>
            <a:normAutofit fontScale="90000"/>
          </a:bodyPr>
          <a:lstStyle/>
          <a:p>
            <a:r>
              <a:rPr lang="en-US" sz="3800" b="1" dirty="0"/>
              <a:t>Duty-based Ethical Theories (Continued)</a:t>
            </a:r>
          </a:p>
        </p:txBody>
      </p:sp>
      <p:sp>
        <p:nvSpPr>
          <p:cNvPr id="64515" name="Rectangle 3"/>
          <p:cNvSpPr>
            <a:spLocks noGrp="1" noChangeArrowheads="1"/>
          </p:cNvSpPr>
          <p:nvPr>
            <p:ph sz="quarter" idx="1"/>
          </p:nvPr>
        </p:nvSpPr>
        <p:spPr>
          <a:xfrm>
            <a:off x="457200" y="1600200"/>
            <a:ext cx="8077200" cy="4873752"/>
          </a:xfrm>
        </p:spPr>
        <p:txBody>
          <a:bodyPr>
            <a:normAutofit/>
          </a:bodyPr>
          <a:lstStyle/>
          <a:p>
            <a:pPr>
              <a:lnSpc>
                <a:spcPct val="90000"/>
              </a:lnSpc>
            </a:pPr>
            <a:r>
              <a:rPr lang="en-US" sz="2800" dirty="0">
                <a:cs typeface="Times New Roman" pitchFamily="18" charset="0"/>
              </a:rPr>
              <a:t>Kant rejects utilitarianism in particular, and all </a:t>
            </a:r>
            <a:r>
              <a:rPr lang="en-US" sz="2800" dirty="0" err="1">
                <a:cs typeface="Times New Roman" pitchFamily="18" charset="0"/>
              </a:rPr>
              <a:t>consequentialist</a:t>
            </a:r>
            <a:r>
              <a:rPr lang="en-US" sz="2800" dirty="0">
                <a:cs typeface="Times New Roman" pitchFamily="18" charset="0"/>
              </a:rPr>
              <a:t> ethical theories in general. </a:t>
            </a:r>
          </a:p>
          <a:p>
            <a:pPr>
              <a:lnSpc>
                <a:spcPct val="90000"/>
              </a:lnSpc>
            </a:pPr>
            <a:r>
              <a:rPr lang="en-US" sz="2800" dirty="0">
                <a:cs typeface="Times New Roman" pitchFamily="18" charset="0"/>
              </a:rPr>
              <a:t>He points out that, in some instances, performing our duties may result in our being unhappy and may not necessarily lead to consequences that are considered desirable. </a:t>
            </a:r>
          </a:p>
          <a:p>
            <a:pPr>
              <a:lnSpc>
                <a:spcPct val="90000"/>
              </a:lnSpc>
            </a:pPr>
            <a:r>
              <a:rPr lang="en-US" sz="2800" dirty="0">
                <a:cs typeface="Times New Roman" pitchFamily="18" charset="0"/>
              </a:rPr>
              <a:t>Theories in which the notion of duty or obligation serve a foundation for morality are called </a:t>
            </a:r>
            <a:r>
              <a:rPr lang="en-US" sz="2800" b="1" i="1" dirty="0">
                <a:cs typeface="Times New Roman" pitchFamily="18" charset="0"/>
              </a:rPr>
              <a:t>deontological theories</a:t>
            </a:r>
            <a:r>
              <a:rPr lang="en-US" sz="2800" dirty="0">
                <a:cs typeface="Times New Roman" pitchFamily="18" charset="0"/>
              </a:rPr>
              <a:t> because they derive their meaning from the Greek root </a:t>
            </a:r>
            <a:r>
              <a:rPr lang="en-US" sz="2800" i="1" dirty="0" err="1">
                <a:cs typeface="Times New Roman" pitchFamily="18" charset="0"/>
              </a:rPr>
              <a:t>deon</a:t>
            </a:r>
            <a:r>
              <a:rPr lang="en-US" sz="2800" dirty="0">
                <a:cs typeface="Times New Roman" pitchFamily="18" charset="0"/>
              </a:rPr>
              <a:t>, which means duty. </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 calcmode="lin" valueType="num">
                                      <p:cBhvr additive="base">
                                        <p:cTn id="7" dur="500" fill="hold"/>
                                        <p:tgtEl>
                                          <p:spTgt spid="6451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45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4515">
                                            <p:txEl>
                                              <p:pRg st="1" end="1"/>
                                            </p:txEl>
                                          </p:spTgt>
                                        </p:tgtEl>
                                        <p:attrNameLst>
                                          <p:attrName>style.visibility</p:attrName>
                                        </p:attrNameLst>
                                      </p:cBhvr>
                                      <p:to>
                                        <p:strVal val="visible"/>
                                      </p:to>
                                    </p:set>
                                    <p:anim calcmode="lin" valueType="num">
                                      <p:cBhvr additive="base">
                                        <p:cTn id="13" dur="500" fill="hold"/>
                                        <p:tgtEl>
                                          <p:spTgt spid="6451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451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4515">
                                            <p:txEl>
                                              <p:pRg st="2" end="2"/>
                                            </p:txEl>
                                          </p:spTgt>
                                        </p:tgtEl>
                                        <p:attrNameLst>
                                          <p:attrName>style.visibility</p:attrName>
                                        </p:attrNameLst>
                                      </p:cBhvr>
                                      <p:to>
                                        <p:strVal val="visible"/>
                                      </p:to>
                                    </p:set>
                                    <p:anim calcmode="lin" valueType="num">
                                      <p:cBhvr additive="base">
                                        <p:cTn id="19" dur="500" fill="hold"/>
                                        <p:tgtEl>
                                          <p:spTgt spid="6451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451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533400"/>
            <a:ext cx="8229600" cy="1143000"/>
          </a:xfrm>
        </p:spPr>
        <p:txBody>
          <a:bodyPr>
            <a:normAutofit fontScale="90000"/>
          </a:bodyPr>
          <a:lstStyle/>
          <a:p>
            <a:r>
              <a:rPr lang="en-US" sz="3800" b="1" dirty="0"/>
              <a:t>Duty-based Ethical Theories (Continued)</a:t>
            </a:r>
          </a:p>
        </p:txBody>
      </p:sp>
      <p:sp>
        <p:nvSpPr>
          <p:cNvPr id="65539" name="Rectangle 3"/>
          <p:cNvSpPr>
            <a:spLocks noGrp="1" noChangeArrowheads="1"/>
          </p:cNvSpPr>
          <p:nvPr>
            <p:ph sz="quarter" idx="1"/>
          </p:nvPr>
        </p:nvSpPr>
        <p:spPr>
          <a:xfrm>
            <a:off x="457200" y="1831848"/>
            <a:ext cx="7924800" cy="4873752"/>
          </a:xfrm>
        </p:spPr>
        <p:txBody>
          <a:bodyPr/>
          <a:lstStyle/>
          <a:p>
            <a:r>
              <a:rPr lang="en-US" dirty="0">
                <a:cs typeface="Times New Roman" pitchFamily="18" charset="0"/>
              </a:rPr>
              <a:t>Kant defends his ethical theory on the grounds that:</a:t>
            </a:r>
          </a:p>
          <a:p>
            <a:r>
              <a:rPr lang="en-US" dirty="0">
                <a:cs typeface="Times New Roman" pitchFamily="18" charset="0"/>
              </a:rPr>
              <a:t>(1) humans are rational, autonomous agents;</a:t>
            </a:r>
          </a:p>
          <a:p>
            <a:r>
              <a:rPr lang="en-US" dirty="0">
                <a:cs typeface="Times New Roman" pitchFamily="18" charset="0"/>
              </a:rPr>
              <a:t>(2) human beings are ends-in-themselves, and not means to ends.</a:t>
            </a:r>
          </a:p>
          <a:p>
            <a:r>
              <a:rPr lang="en-US" dirty="0">
                <a:hlinkClick r:id="rId2"/>
              </a:rPr>
              <a:t>https://www.youtube.com/watch?v=8bIys6JoEDw</a:t>
            </a:r>
            <a:r>
              <a:rPr lang="en-US" dirty="0"/>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57200" y="274638"/>
            <a:ext cx="7467600" cy="715962"/>
          </a:xfrm>
        </p:spPr>
        <p:txBody>
          <a:bodyPr/>
          <a:lstStyle/>
          <a:p>
            <a:r>
              <a:rPr lang="en-US" b="1" dirty="0"/>
              <a:t>Rule Deontology</a:t>
            </a:r>
          </a:p>
        </p:txBody>
      </p:sp>
      <p:sp>
        <p:nvSpPr>
          <p:cNvPr id="66563" name="Rectangle 3"/>
          <p:cNvSpPr>
            <a:spLocks noGrp="1" noChangeArrowheads="1"/>
          </p:cNvSpPr>
          <p:nvPr>
            <p:ph sz="quarter" idx="1"/>
          </p:nvPr>
        </p:nvSpPr>
        <p:spPr>
          <a:xfrm>
            <a:off x="457200" y="1219200"/>
            <a:ext cx="8001000" cy="4873752"/>
          </a:xfrm>
        </p:spPr>
        <p:txBody>
          <a:bodyPr>
            <a:normAutofit fontScale="92500"/>
          </a:bodyPr>
          <a:lstStyle/>
          <a:p>
            <a:pPr>
              <a:lnSpc>
                <a:spcPct val="90000"/>
              </a:lnSpc>
            </a:pPr>
            <a:r>
              <a:rPr lang="en-US" sz="2800" dirty="0">
                <a:solidFill>
                  <a:srgbClr val="000000"/>
                </a:solidFill>
                <a:cs typeface="Times New Roman" pitchFamily="18" charset="0"/>
              </a:rPr>
              <a:t>For Kant, morality conforms to a standard or objective test, a principle that he calls the </a:t>
            </a:r>
            <a:r>
              <a:rPr lang="en-US" sz="2800" i="1" dirty="0">
                <a:solidFill>
                  <a:srgbClr val="000000"/>
                </a:solidFill>
                <a:cs typeface="Times New Roman" pitchFamily="18" charset="0"/>
              </a:rPr>
              <a:t>Categorical (without exception) Imperative (a duty to perform it)</a:t>
            </a:r>
            <a:r>
              <a:rPr lang="en-US" sz="2800" dirty="0">
                <a:solidFill>
                  <a:srgbClr val="000000"/>
                </a:solidFill>
                <a:cs typeface="Times New Roman" pitchFamily="18" charset="0"/>
              </a:rPr>
              <a:t>. </a:t>
            </a:r>
          </a:p>
          <a:p>
            <a:pPr>
              <a:lnSpc>
                <a:spcPct val="90000"/>
              </a:lnSpc>
            </a:pPr>
            <a:r>
              <a:rPr lang="en-US" sz="2600" dirty="0">
                <a:solidFill>
                  <a:srgbClr val="000000"/>
                </a:solidFill>
                <a:cs typeface="Times New Roman" pitchFamily="18" charset="0"/>
                <a:hlinkClick r:id="rId2"/>
              </a:rPr>
              <a:t>https://www.youtube.com/watch?v=_bMpwxhL8Sw</a:t>
            </a:r>
            <a:endParaRPr lang="en-US" sz="2600" dirty="0">
              <a:solidFill>
                <a:srgbClr val="000000"/>
              </a:solidFill>
              <a:cs typeface="Times New Roman" pitchFamily="18" charset="0"/>
            </a:endParaRPr>
          </a:p>
          <a:p>
            <a:pPr>
              <a:lnSpc>
                <a:spcPct val="90000"/>
              </a:lnSpc>
            </a:pPr>
            <a:endParaRPr lang="en-US" sz="2800" dirty="0">
              <a:solidFill>
                <a:srgbClr val="000000"/>
              </a:solidFill>
              <a:cs typeface="Times New Roman" pitchFamily="18" charset="0"/>
            </a:endParaRPr>
          </a:p>
          <a:p>
            <a:pPr lvl="1">
              <a:lnSpc>
                <a:spcPct val="90000"/>
              </a:lnSpc>
            </a:pPr>
            <a:r>
              <a:rPr lang="en-US" sz="2400" i="1" dirty="0">
                <a:solidFill>
                  <a:srgbClr val="000000"/>
                </a:solidFill>
                <a:cs typeface="Times New Roman" pitchFamily="18" charset="0"/>
              </a:rPr>
              <a:t>Act always on that maxim or principle (or rule) which ensures that all individuals will be treated as ends-in-themselves and never merely as a means to an end.</a:t>
            </a:r>
          </a:p>
          <a:p>
            <a:pPr lvl="1">
              <a:lnSpc>
                <a:spcPct val="90000"/>
              </a:lnSpc>
            </a:pPr>
            <a:endParaRPr lang="en-US" sz="2400" i="1" dirty="0">
              <a:solidFill>
                <a:srgbClr val="000000"/>
              </a:solidFill>
              <a:cs typeface="Times New Roman" pitchFamily="18" charset="0"/>
            </a:endParaRPr>
          </a:p>
          <a:p>
            <a:pPr lvl="1">
              <a:lnSpc>
                <a:spcPct val="90000"/>
              </a:lnSpc>
            </a:pPr>
            <a:r>
              <a:rPr lang="en-US" sz="2400" i="1" dirty="0">
                <a:solidFill>
                  <a:srgbClr val="000000"/>
                </a:solidFill>
                <a:cs typeface="Times New Roman" pitchFamily="18" charset="0"/>
              </a:rPr>
              <a:t>Always act on that maxim or principle (or rule) which can be universally binding, without exception, for all human beings.</a:t>
            </a:r>
            <a:endParaRPr lang="en-US" sz="24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 calcmode="lin" valueType="num">
                                      <p:cBhvr additive="base">
                                        <p:cTn id="7" dur="500" fill="hold"/>
                                        <p:tgtEl>
                                          <p:spTgt spid="665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65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6563">
                                            <p:txEl>
                                              <p:pRg st="1" end="1"/>
                                            </p:txEl>
                                          </p:spTgt>
                                        </p:tgtEl>
                                        <p:attrNameLst>
                                          <p:attrName>style.visibility</p:attrName>
                                        </p:attrNameLst>
                                      </p:cBhvr>
                                      <p:to>
                                        <p:strVal val="visible"/>
                                      </p:to>
                                    </p:set>
                                    <p:anim calcmode="lin" valueType="num">
                                      <p:cBhvr additive="base">
                                        <p:cTn id="13" dur="500" fill="hold"/>
                                        <p:tgtEl>
                                          <p:spTgt spid="6656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656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66563">
                                            <p:txEl>
                                              <p:pRg st="3" end="3"/>
                                            </p:txEl>
                                          </p:spTgt>
                                        </p:tgtEl>
                                        <p:attrNameLst>
                                          <p:attrName>style.visibility</p:attrName>
                                        </p:attrNameLst>
                                      </p:cBhvr>
                                      <p:to>
                                        <p:strVal val="visible"/>
                                      </p:to>
                                    </p:set>
                                    <p:anim calcmode="lin" valueType="num">
                                      <p:cBhvr additive="base">
                                        <p:cTn id="17" dur="500" fill="hold"/>
                                        <p:tgtEl>
                                          <p:spTgt spid="66563">
                                            <p:txEl>
                                              <p:pRg st="3" end="3"/>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6563">
                                            <p:txEl>
                                              <p:pRg st="3" end="3"/>
                                            </p:tx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66563">
                                            <p:txEl>
                                              <p:pRg st="5" end="5"/>
                                            </p:txEl>
                                          </p:spTgt>
                                        </p:tgtEl>
                                        <p:attrNameLst>
                                          <p:attrName>style.visibility</p:attrName>
                                        </p:attrNameLst>
                                      </p:cBhvr>
                                      <p:to>
                                        <p:strVal val="visible"/>
                                      </p:to>
                                    </p:set>
                                    <p:anim calcmode="lin" valueType="num">
                                      <p:cBhvr additive="base">
                                        <p:cTn id="21" dur="500" fill="hold"/>
                                        <p:tgtEl>
                                          <p:spTgt spid="66563">
                                            <p:txEl>
                                              <p:pRg st="5" end="5"/>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6656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b="1" dirty="0"/>
              <a:t>Categorical Imperative</a:t>
            </a:r>
          </a:p>
        </p:txBody>
      </p:sp>
      <p:sp>
        <p:nvSpPr>
          <p:cNvPr id="68611" name="Rectangle 3"/>
          <p:cNvSpPr>
            <a:spLocks noGrp="1" noChangeArrowheads="1"/>
          </p:cNvSpPr>
          <p:nvPr>
            <p:ph sz="quarter" idx="1"/>
          </p:nvPr>
        </p:nvSpPr>
        <p:spPr>
          <a:xfrm>
            <a:off x="457200" y="1600200"/>
            <a:ext cx="8153400" cy="4873752"/>
          </a:xfrm>
        </p:spPr>
        <p:txBody>
          <a:bodyPr>
            <a:normAutofit/>
          </a:bodyPr>
          <a:lstStyle/>
          <a:p>
            <a:pPr>
              <a:lnSpc>
                <a:spcPct val="80000"/>
              </a:lnSpc>
            </a:pPr>
            <a:r>
              <a:rPr lang="en-US" sz="2800" dirty="0">
                <a:cs typeface="Times New Roman" pitchFamily="18" charset="0"/>
              </a:rPr>
              <a:t>Kant believed that if everyone followed the categorical imperative, we would have a genuinely moral system.</a:t>
            </a:r>
            <a:endParaRPr lang="en-US" sz="1200" dirty="0">
              <a:cs typeface="Times New Roman" pitchFamily="18" charset="0"/>
            </a:endParaRPr>
          </a:p>
          <a:p>
            <a:pPr>
              <a:lnSpc>
                <a:spcPct val="80000"/>
              </a:lnSpc>
            </a:pPr>
            <a:r>
              <a:rPr lang="en-US" sz="2800" dirty="0">
                <a:cs typeface="Times New Roman" pitchFamily="18" charset="0"/>
              </a:rPr>
              <a:t>It would be a system based on two essential principles: </a:t>
            </a:r>
          </a:p>
          <a:p>
            <a:pPr>
              <a:lnSpc>
                <a:spcPct val="80000"/>
              </a:lnSpc>
            </a:pPr>
            <a:r>
              <a:rPr lang="en-US" sz="2400" i="1" dirty="0">
                <a:cs typeface="Times New Roman" pitchFamily="18" charset="0"/>
              </a:rPr>
              <a:t>universality</a:t>
            </a:r>
            <a:r>
              <a:rPr lang="en-US" sz="2400" dirty="0">
                <a:cs typeface="Times New Roman" pitchFamily="18" charset="0"/>
              </a:rPr>
              <a:t>,</a:t>
            </a:r>
          </a:p>
          <a:p>
            <a:pPr>
              <a:lnSpc>
                <a:spcPct val="80000"/>
              </a:lnSpc>
            </a:pPr>
            <a:r>
              <a:rPr lang="en-US" sz="2400" i="1" dirty="0">
                <a:cs typeface="Times New Roman" pitchFamily="18" charset="0"/>
              </a:rPr>
              <a:t>impartiality</a:t>
            </a:r>
            <a:r>
              <a:rPr lang="en-US" sz="2400" dirty="0">
                <a:cs typeface="Times New Roman" pitchFamily="18" charset="0"/>
              </a:rPr>
              <a:t>. </a:t>
            </a:r>
          </a:p>
          <a:p>
            <a:pPr>
              <a:lnSpc>
                <a:spcPct val="80000"/>
              </a:lnSpc>
            </a:pPr>
            <a:r>
              <a:rPr lang="en-US" sz="2800" dirty="0">
                <a:cs typeface="Times New Roman" pitchFamily="18" charset="0"/>
              </a:rPr>
              <a:t>In such as system, every individual would be treated fairly since the same rules would apply </a:t>
            </a:r>
            <a:r>
              <a:rPr lang="en-US" sz="2800" i="1" dirty="0">
                <a:cs typeface="Times New Roman" pitchFamily="18" charset="0"/>
              </a:rPr>
              <a:t>universally</a:t>
            </a:r>
            <a:r>
              <a:rPr lang="en-US" sz="2800" dirty="0">
                <a:cs typeface="Times New Roman" pitchFamily="18" charset="0"/>
              </a:rPr>
              <a:t> to all persons.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additive="base">
                                        <p:cTn id="7" dur="500" fill="hold"/>
                                        <p:tgtEl>
                                          <p:spTgt spid="6861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861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8611">
                                            <p:txEl>
                                              <p:pRg st="1" end="1"/>
                                            </p:txEl>
                                          </p:spTgt>
                                        </p:tgtEl>
                                        <p:attrNameLst>
                                          <p:attrName>style.visibility</p:attrName>
                                        </p:attrNameLst>
                                      </p:cBhvr>
                                      <p:to>
                                        <p:strVal val="visible"/>
                                      </p:to>
                                    </p:set>
                                    <p:anim calcmode="lin" valueType="num">
                                      <p:cBhvr additive="base">
                                        <p:cTn id="13" dur="500" fill="hold"/>
                                        <p:tgtEl>
                                          <p:spTgt spid="6861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8611">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68611">
                                            <p:txEl>
                                              <p:pRg st="2" end="2"/>
                                            </p:txEl>
                                          </p:spTgt>
                                        </p:tgtEl>
                                        <p:attrNameLst>
                                          <p:attrName>style.visibility</p:attrName>
                                        </p:attrNameLst>
                                      </p:cBhvr>
                                      <p:to>
                                        <p:strVal val="visible"/>
                                      </p:to>
                                    </p:set>
                                    <p:anim calcmode="lin" valueType="num">
                                      <p:cBhvr additive="base">
                                        <p:cTn id="17" dur="500" fill="hold"/>
                                        <p:tgtEl>
                                          <p:spTgt spid="68611">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8611">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68611">
                                            <p:txEl>
                                              <p:pRg st="3" end="3"/>
                                            </p:txEl>
                                          </p:spTgt>
                                        </p:tgtEl>
                                        <p:attrNameLst>
                                          <p:attrName>style.visibility</p:attrName>
                                        </p:attrNameLst>
                                      </p:cBhvr>
                                      <p:to>
                                        <p:strVal val="visible"/>
                                      </p:to>
                                    </p:set>
                                    <p:anim calcmode="lin" valueType="num">
                                      <p:cBhvr additive="base">
                                        <p:cTn id="21" dur="500" fill="hold"/>
                                        <p:tgtEl>
                                          <p:spTgt spid="68611">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6861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68611">
                                            <p:txEl>
                                              <p:pRg st="4" end="4"/>
                                            </p:txEl>
                                          </p:spTgt>
                                        </p:tgtEl>
                                        <p:attrNameLst>
                                          <p:attrName>style.visibility</p:attrName>
                                        </p:attrNameLst>
                                      </p:cBhvr>
                                      <p:to>
                                        <p:strVal val="visible"/>
                                      </p:to>
                                    </p:set>
                                    <p:anim calcmode="lin" valueType="num">
                                      <p:cBhvr additive="base">
                                        <p:cTn id="27" dur="500" fill="hold"/>
                                        <p:tgtEl>
                                          <p:spTgt spid="68611">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68611">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uiExpand="1"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b="1" dirty="0"/>
              <a:t>Rule Deontology (Continued)</a:t>
            </a:r>
          </a:p>
        </p:txBody>
      </p:sp>
      <p:sp>
        <p:nvSpPr>
          <p:cNvPr id="67587" name="Rectangle 3"/>
          <p:cNvSpPr>
            <a:spLocks noGrp="1" noChangeArrowheads="1"/>
          </p:cNvSpPr>
          <p:nvPr>
            <p:ph sz="quarter" idx="1"/>
          </p:nvPr>
        </p:nvSpPr>
        <p:spPr>
          <a:xfrm>
            <a:off x="457200" y="1600200"/>
            <a:ext cx="8077200" cy="4873752"/>
          </a:xfrm>
        </p:spPr>
        <p:txBody>
          <a:bodyPr/>
          <a:lstStyle/>
          <a:p>
            <a:pPr>
              <a:buFont typeface="Courier New" pitchFamily="49" charset="0"/>
              <a:buChar char="o"/>
            </a:pPr>
            <a:r>
              <a:rPr lang="en-US" sz="2700" dirty="0">
                <a:cs typeface="Times New Roman" pitchFamily="18" charset="0"/>
              </a:rPr>
              <a:t>Scenario 2-4: The Principles of University and Impartiality</a:t>
            </a:r>
          </a:p>
          <a:p>
            <a:pPr lvl="1">
              <a:buFont typeface="Courier New" pitchFamily="49" charset="0"/>
              <a:buChar char="o"/>
            </a:pPr>
            <a:r>
              <a:rPr lang="en-US" dirty="0">
                <a:cs typeface="Times New Roman" pitchFamily="18" charset="0"/>
              </a:rPr>
              <a:t>Bill student, Philosophy instructor Prof </a:t>
            </a:r>
            <a:r>
              <a:rPr lang="en-US" dirty="0" err="1">
                <a:cs typeface="Times New Roman" pitchFamily="18" charset="0"/>
              </a:rPr>
              <a:t>Kanting</a:t>
            </a:r>
            <a:r>
              <a:rPr lang="en-US" dirty="0">
                <a:cs typeface="Times New Roman" pitchFamily="18" charset="0"/>
              </a:rPr>
              <a:t> </a:t>
            </a:r>
          </a:p>
          <a:p>
            <a:pPr lvl="1">
              <a:buFont typeface="Wingdings" pitchFamily="2" charset="2"/>
              <a:buNone/>
            </a:pPr>
            <a:endParaRPr lang="en-US" sz="1200" dirty="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 calcmode="lin" valueType="num">
                                      <p:cBhvr additive="base">
                                        <p:cTn id="7" dur="500" fill="hold"/>
                                        <p:tgtEl>
                                          <p:spTgt spid="675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75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7587">
                                            <p:txEl>
                                              <p:pRg st="1" end="1"/>
                                            </p:txEl>
                                          </p:spTgt>
                                        </p:tgtEl>
                                        <p:attrNameLst>
                                          <p:attrName>style.visibility</p:attrName>
                                        </p:attrNameLst>
                                      </p:cBhvr>
                                      <p:to>
                                        <p:strVal val="visible"/>
                                      </p:to>
                                    </p:set>
                                    <p:anim calcmode="lin" valueType="num">
                                      <p:cBhvr additive="base">
                                        <p:cTn id="11" dur="500" fill="hold"/>
                                        <p:tgtEl>
                                          <p:spTgt spid="675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758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57200" y="258762"/>
            <a:ext cx="7467600" cy="731838"/>
          </a:xfrm>
        </p:spPr>
        <p:txBody>
          <a:bodyPr/>
          <a:lstStyle/>
          <a:p>
            <a:r>
              <a:rPr lang="en-US" b="1" dirty="0"/>
              <a:t>Act Deontology</a:t>
            </a:r>
          </a:p>
        </p:txBody>
      </p:sp>
      <p:sp>
        <p:nvSpPr>
          <p:cNvPr id="70659" name="Rectangle 3"/>
          <p:cNvSpPr>
            <a:spLocks noGrp="1" noChangeArrowheads="1"/>
          </p:cNvSpPr>
          <p:nvPr>
            <p:ph sz="quarter" idx="1"/>
          </p:nvPr>
        </p:nvSpPr>
        <p:spPr>
          <a:xfrm>
            <a:off x="457200" y="1219200"/>
            <a:ext cx="8153400" cy="5410200"/>
          </a:xfrm>
        </p:spPr>
        <p:txBody>
          <a:bodyPr>
            <a:normAutofit lnSpcReduction="10000"/>
          </a:bodyPr>
          <a:lstStyle/>
          <a:p>
            <a:r>
              <a:rPr lang="en-US" sz="2800" dirty="0">
                <a:solidFill>
                  <a:srgbClr val="000000"/>
                </a:solidFill>
                <a:cs typeface="Times New Roman" pitchFamily="18" charset="0"/>
              </a:rPr>
              <a:t>David Ross argues that when </a:t>
            </a:r>
            <a:r>
              <a:rPr lang="en-US" sz="2800" b="1" dirty="0">
                <a:cs typeface="Times New Roman" pitchFamily="18" charset="0"/>
              </a:rPr>
              <a:t>two or more moral duties clash</a:t>
            </a:r>
            <a:r>
              <a:rPr lang="en-US" sz="2800" dirty="0">
                <a:solidFill>
                  <a:srgbClr val="000000"/>
                </a:solidFill>
                <a:cs typeface="Times New Roman" pitchFamily="18" charset="0"/>
              </a:rPr>
              <a:t>, we have to look at individual situations to see which duty is overriding.  </a:t>
            </a:r>
          </a:p>
          <a:p>
            <a:r>
              <a:rPr lang="en-US" sz="2800" dirty="0">
                <a:solidFill>
                  <a:srgbClr val="000000"/>
                </a:solidFill>
                <a:cs typeface="Times New Roman" pitchFamily="18" charset="0"/>
              </a:rPr>
              <a:t>Like act </a:t>
            </a:r>
            <a:r>
              <a:rPr lang="en-US" sz="2800" dirty="0" err="1">
                <a:solidFill>
                  <a:srgbClr val="000000"/>
                </a:solidFill>
                <a:cs typeface="Times New Roman" pitchFamily="18" charset="0"/>
              </a:rPr>
              <a:t>utilitarians</a:t>
            </a:r>
            <a:r>
              <a:rPr lang="en-US" sz="2800" dirty="0">
                <a:solidFill>
                  <a:srgbClr val="000000"/>
                </a:solidFill>
                <a:cs typeface="Times New Roman" pitchFamily="18" charset="0"/>
              </a:rPr>
              <a:t>, Ross stresses the importance of analyzing individual actions and situations to determine the morally appropriate course of action to take.</a:t>
            </a:r>
          </a:p>
          <a:p>
            <a:r>
              <a:rPr lang="en-US" sz="2800" dirty="0">
                <a:solidFill>
                  <a:srgbClr val="000000"/>
                </a:solidFill>
                <a:cs typeface="Times New Roman" pitchFamily="18" charset="0"/>
              </a:rPr>
              <a:t>Scenario 2-5: A Dilemma Involving Conflicting Duties</a:t>
            </a:r>
          </a:p>
          <a:p>
            <a:pPr lvl="1"/>
            <a:r>
              <a:rPr lang="en-US" sz="2500" dirty="0">
                <a:solidFill>
                  <a:srgbClr val="000000"/>
                </a:solidFill>
                <a:cs typeface="Times New Roman" pitchFamily="18" charset="0"/>
              </a:rPr>
              <a:t>You promise to meet a classmate for group </a:t>
            </a:r>
          </a:p>
          <a:p>
            <a:pPr lvl="1">
              <a:buNone/>
            </a:pPr>
            <a:r>
              <a:rPr lang="en-US" sz="2500" dirty="0">
                <a:solidFill>
                  <a:srgbClr val="000000"/>
                </a:solidFill>
                <a:cs typeface="Times New Roman" pitchFamily="18" charset="0"/>
              </a:rPr>
              <a:t>study, received phone grandmother in hospital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US" b="1" dirty="0"/>
              <a:t>Act Deontology (Continued)</a:t>
            </a:r>
          </a:p>
        </p:txBody>
      </p:sp>
      <p:sp>
        <p:nvSpPr>
          <p:cNvPr id="72707" name="Rectangle 3"/>
          <p:cNvSpPr>
            <a:spLocks noGrp="1" noChangeArrowheads="1"/>
          </p:cNvSpPr>
          <p:nvPr>
            <p:ph sz="quarter" idx="1"/>
          </p:nvPr>
        </p:nvSpPr>
        <p:spPr>
          <a:xfrm>
            <a:off x="457200" y="1600200"/>
            <a:ext cx="8001000" cy="4873752"/>
          </a:xfrm>
        </p:spPr>
        <p:txBody>
          <a:bodyPr/>
          <a:lstStyle/>
          <a:p>
            <a:pPr>
              <a:lnSpc>
                <a:spcPct val="90000"/>
              </a:lnSpc>
            </a:pPr>
            <a:r>
              <a:rPr lang="en-US" sz="2800" dirty="0">
                <a:solidFill>
                  <a:srgbClr val="000000"/>
                </a:solidFill>
                <a:cs typeface="Times New Roman" pitchFamily="18" charset="0"/>
              </a:rPr>
              <a:t>Ross believes that we have certain </a:t>
            </a:r>
            <a:r>
              <a:rPr lang="en-US" sz="2800" i="1" dirty="0">
                <a:solidFill>
                  <a:srgbClr val="000000"/>
                </a:solidFill>
                <a:cs typeface="Times New Roman" pitchFamily="18" charset="0"/>
              </a:rPr>
              <a:t>prima facie</a:t>
            </a:r>
            <a:r>
              <a:rPr lang="en-US" sz="2800" dirty="0">
                <a:solidFill>
                  <a:srgbClr val="000000"/>
                </a:solidFill>
                <a:cs typeface="Times New Roman" pitchFamily="18" charset="0"/>
              </a:rPr>
              <a:t> (or self-evident) duties which, "all things being equal," we must follow. </a:t>
            </a:r>
          </a:p>
          <a:p>
            <a:pPr>
              <a:lnSpc>
                <a:spcPct val="90000"/>
              </a:lnSpc>
            </a:pPr>
            <a:r>
              <a:rPr lang="en-US" sz="2800" dirty="0">
                <a:solidFill>
                  <a:srgbClr val="000000"/>
                </a:solidFill>
                <a:cs typeface="Times New Roman" pitchFamily="18" charset="0"/>
              </a:rPr>
              <a:t>He provides a list of prima facie duties such as honesty, benevolence, justice, etc. </a:t>
            </a:r>
          </a:p>
          <a:p>
            <a:pPr lvl="1">
              <a:lnSpc>
                <a:spcPct val="90000"/>
              </a:lnSpc>
            </a:pPr>
            <a:r>
              <a:rPr lang="en-US" sz="2400" dirty="0">
                <a:solidFill>
                  <a:srgbClr val="000000"/>
                </a:solidFill>
                <a:cs typeface="Times New Roman" pitchFamily="18" charset="0"/>
              </a:rPr>
              <a:t>For example, we have both a prima facie duty not to lie and a prima facie duty to keep a promise. </a:t>
            </a:r>
          </a:p>
          <a:p>
            <a:pPr>
              <a:lnSpc>
                <a:spcPct val="90000"/>
              </a:lnSpc>
            </a:pPr>
            <a:r>
              <a:rPr lang="en-US" sz="2800" dirty="0">
                <a:solidFill>
                  <a:srgbClr val="000000"/>
                </a:solidFill>
                <a:cs typeface="Times New Roman" pitchFamily="18" charset="0"/>
              </a:rPr>
              <a:t>If there are no conflicts in a given situation, then each prima facie duty is also an </a:t>
            </a:r>
            <a:r>
              <a:rPr lang="en-US" sz="2800" i="1" dirty="0">
                <a:solidFill>
                  <a:srgbClr val="000000"/>
                </a:solidFill>
                <a:cs typeface="Times New Roman" pitchFamily="18" charset="0"/>
              </a:rPr>
              <a:t>actual duty</a:t>
            </a:r>
            <a:r>
              <a:rPr lang="en-US" sz="2800" dirty="0">
                <a:solidFill>
                  <a:srgbClr val="000000"/>
                </a:solidFill>
                <a:cs typeface="Times New Roman" pitchFamily="18" charset="0"/>
              </a:rPr>
              <a:t>.</a:t>
            </a:r>
            <a:endParaRPr lang="en-US" sz="2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Acts Vs Rules and Consequences Vs duties</a:t>
            </a:r>
            <a:endParaRPr lang="en-MY" dirty="0"/>
          </a:p>
        </p:txBody>
      </p:sp>
      <p:sp>
        <p:nvSpPr>
          <p:cNvPr id="3" name="Content Placeholder 2"/>
          <p:cNvSpPr>
            <a:spLocks noGrp="1"/>
          </p:cNvSpPr>
          <p:nvPr>
            <p:ph sz="quarter" idx="1"/>
          </p:nvPr>
        </p:nvSpPr>
        <p:spPr/>
        <p:txBody>
          <a:bodyPr/>
          <a:lstStyle/>
          <a:p>
            <a:endParaRPr lang="en-MY" dirty="0"/>
          </a:p>
        </p:txBody>
      </p:sp>
      <p:pic>
        <p:nvPicPr>
          <p:cNvPr id="104450" name="Picture 2"/>
          <p:cNvPicPr>
            <a:picLocks noChangeAspect="1" noChangeArrowheads="1"/>
          </p:cNvPicPr>
          <p:nvPr/>
        </p:nvPicPr>
        <p:blipFill>
          <a:blip r:embed="rId2" cstate="print"/>
          <a:srcRect/>
          <a:stretch>
            <a:fillRect/>
          </a:stretch>
        </p:blipFill>
        <p:spPr bwMode="auto">
          <a:xfrm>
            <a:off x="409082" y="1524000"/>
            <a:ext cx="8430118" cy="47244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lstStyle/>
          <a:p>
            <a:r>
              <a:rPr lang="en-US" sz="3200" b="1" dirty="0"/>
              <a:t>Moral Dilemmas</a:t>
            </a:r>
            <a:endParaRPr lang="en-MY" dirty="0"/>
          </a:p>
        </p:txBody>
      </p:sp>
      <p:pic>
        <p:nvPicPr>
          <p:cNvPr id="1026" name="Picture 2" descr="http://static1.squarespace.com/static/54763f79e4b0c4e55ffb000c/t/54d53b34e4b075f2f303176e/1423260469357/?format=500w"/>
          <p:cNvPicPr>
            <a:picLocks noChangeAspect="1" noChangeArrowheads="1"/>
          </p:cNvPicPr>
          <p:nvPr/>
        </p:nvPicPr>
        <p:blipFill>
          <a:blip r:embed="rId2" cstate="print"/>
          <a:srcRect/>
          <a:stretch>
            <a:fillRect/>
          </a:stretch>
        </p:blipFill>
        <p:spPr bwMode="auto">
          <a:xfrm>
            <a:off x="1143000" y="1143000"/>
            <a:ext cx="6248400" cy="5296747"/>
          </a:xfrm>
          <a:prstGeom prst="rect">
            <a:avLst/>
          </a:prstGeom>
          <a:noFill/>
        </p:spPr>
      </p:pic>
      <p:sp>
        <p:nvSpPr>
          <p:cNvPr id="5" name="Rectangle 4"/>
          <p:cNvSpPr/>
          <p:nvPr/>
        </p:nvSpPr>
        <p:spPr>
          <a:xfrm>
            <a:off x="1524000" y="6474023"/>
            <a:ext cx="6172200" cy="261610"/>
          </a:xfrm>
          <a:prstGeom prst="rect">
            <a:avLst/>
          </a:prstGeom>
        </p:spPr>
        <p:txBody>
          <a:bodyPr wrap="square">
            <a:spAutoFit/>
          </a:bodyPr>
          <a:lstStyle/>
          <a:p>
            <a:r>
              <a:rPr lang="en-MY" sz="1050" dirty="0"/>
              <a:t>Image source: http://www.joshua-greene.net/research/moral-cognition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7200" y="533400"/>
            <a:ext cx="8229600" cy="1143000"/>
          </a:xfrm>
        </p:spPr>
        <p:txBody>
          <a:bodyPr>
            <a:noAutofit/>
          </a:bodyPr>
          <a:lstStyle/>
          <a:p>
            <a:r>
              <a:rPr lang="en-US" sz="3600" b="1" dirty="0"/>
              <a:t>Contract-based Ethical Theories</a:t>
            </a:r>
          </a:p>
        </p:txBody>
      </p:sp>
      <p:sp>
        <p:nvSpPr>
          <p:cNvPr id="75779" name="Rectangle 3"/>
          <p:cNvSpPr>
            <a:spLocks noGrp="1" noChangeArrowheads="1"/>
          </p:cNvSpPr>
          <p:nvPr>
            <p:ph sz="quarter" idx="1"/>
          </p:nvPr>
        </p:nvSpPr>
        <p:spPr>
          <a:xfrm>
            <a:off x="457200" y="1831848"/>
            <a:ext cx="7924800" cy="4873752"/>
          </a:xfrm>
        </p:spPr>
        <p:txBody>
          <a:bodyPr>
            <a:normAutofit fontScale="92500" lnSpcReduction="10000"/>
          </a:bodyPr>
          <a:lstStyle/>
          <a:p>
            <a:pPr>
              <a:lnSpc>
                <a:spcPct val="90000"/>
              </a:lnSpc>
            </a:pPr>
            <a:r>
              <a:rPr lang="en-US" sz="2800" dirty="0">
                <a:cs typeface="Times New Roman" pitchFamily="18" charset="0"/>
              </a:rPr>
              <a:t>From the perspective of social-contract theory, a moral system comes into being by virtue (good behavior) of certain contractual agreements between individuals. </a:t>
            </a:r>
          </a:p>
          <a:p>
            <a:pPr>
              <a:lnSpc>
                <a:spcPct val="90000"/>
              </a:lnSpc>
            </a:pPr>
            <a:r>
              <a:rPr lang="en-US" sz="2800" dirty="0">
                <a:cs typeface="Times New Roman" pitchFamily="18" charset="0"/>
              </a:rPr>
              <a:t>One virtue of the social-contract model is that </a:t>
            </a:r>
            <a:r>
              <a:rPr lang="en-US" sz="2800" b="1" dirty="0">
                <a:cs typeface="Times New Roman" pitchFamily="18" charset="0"/>
              </a:rPr>
              <a:t>it gives us a motivation for being moral</a:t>
            </a:r>
            <a:r>
              <a:rPr lang="en-US" sz="2800" dirty="0">
                <a:cs typeface="Times New Roman" pitchFamily="18" charset="0"/>
              </a:rPr>
              <a:t>. </a:t>
            </a:r>
          </a:p>
          <a:p>
            <a:pPr>
              <a:lnSpc>
                <a:spcPct val="90000"/>
              </a:lnSpc>
            </a:pPr>
            <a:r>
              <a:rPr lang="en-US" sz="2800" dirty="0">
                <a:cs typeface="Times New Roman" pitchFamily="18" charset="0"/>
              </a:rPr>
              <a:t>It is in our individual self-interest to develop a moral system with rules. </a:t>
            </a:r>
          </a:p>
          <a:p>
            <a:pPr>
              <a:lnSpc>
                <a:spcPct val="90000"/>
              </a:lnSpc>
            </a:pPr>
            <a:r>
              <a:rPr lang="en-US" sz="2800" dirty="0">
                <a:cs typeface="Times New Roman" pitchFamily="18" charset="0"/>
              </a:rPr>
              <a:t>This type of motivation for establishing a moral system is absent in both the utilitarian or deontological theories. </a:t>
            </a:r>
          </a:p>
          <a:p>
            <a:pPr>
              <a:lnSpc>
                <a:spcPct val="90000"/>
              </a:lnSpc>
            </a:pPr>
            <a:r>
              <a:rPr lang="en-US" sz="2800" dirty="0">
                <a:cs typeface="Times New Roman" pitchFamily="18" charset="0"/>
              </a:rPr>
              <a:t>So a contract-based ethical theory would seem to have one advantage over them.</a:t>
            </a:r>
          </a:p>
          <a:p>
            <a:pPr>
              <a:lnSpc>
                <a:spcPct val="90000"/>
              </a:lnSpc>
            </a:pPr>
            <a:endParaRPr lang="en-US" sz="2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normAutofit/>
          </a:bodyPr>
          <a:lstStyle/>
          <a:p>
            <a:r>
              <a:rPr lang="en-US" b="1" dirty="0"/>
              <a:t>Criticisms of Social Contract Theory</a:t>
            </a:r>
          </a:p>
        </p:txBody>
      </p:sp>
      <p:sp>
        <p:nvSpPr>
          <p:cNvPr id="76803" name="Rectangle 3"/>
          <p:cNvSpPr>
            <a:spLocks noGrp="1" noChangeArrowheads="1"/>
          </p:cNvSpPr>
          <p:nvPr>
            <p:ph sz="quarter" idx="1"/>
          </p:nvPr>
        </p:nvSpPr>
        <p:spPr>
          <a:xfrm>
            <a:off x="457200" y="1600200"/>
            <a:ext cx="8229600" cy="4873752"/>
          </a:xfrm>
        </p:spPr>
        <p:txBody>
          <a:bodyPr>
            <a:noAutofit/>
          </a:bodyPr>
          <a:lstStyle/>
          <a:p>
            <a:pPr>
              <a:lnSpc>
                <a:spcPct val="90000"/>
              </a:lnSpc>
            </a:pPr>
            <a:r>
              <a:rPr lang="en-US" sz="2600" dirty="0">
                <a:cs typeface="Times New Roman" pitchFamily="18" charset="0"/>
              </a:rPr>
              <a:t>Critics point out that social-contract theory provides for only a minimalist morality. </a:t>
            </a:r>
          </a:p>
          <a:p>
            <a:pPr>
              <a:lnSpc>
                <a:spcPct val="90000"/>
              </a:lnSpc>
            </a:pPr>
            <a:r>
              <a:rPr lang="en-US" sz="2600" dirty="0">
                <a:cs typeface="Times New Roman" pitchFamily="18" charset="0"/>
              </a:rPr>
              <a:t>It is minimalist in the sense that we are obligated to behave morally only where an explicit or formal contract exists. </a:t>
            </a:r>
          </a:p>
          <a:p>
            <a:pPr>
              <a:lnSpc>
                <a:spcPct val="90000"/>
              </a:lnSpc>
            </a:pPr>
            <a:r>
              <a:rPr lang="en-US" sz="2600" dirty="0">
                <a:cs typeface="Times New Roman" pitchFamily="18" charset="0"/>
              </a:rPr>
              <a:t>So if I have no express contract with you, or if a country like the U.S. has no explicit contract with a developing nation, there is no moral obligation for me to help you or no obligation for the U.S. to come to the aid of that developing nation. </a:t>
            </a:r>
          </a:p>
          <a:p>
            <a:pPr>
              <a:lnSpc>
                <a:spcPct val="90000"/>
              </a:lnSpc>
            </a:pPr>
            <a:r>
              <a:rPr lang="en-US" sz="2600" dirty="0">
                <a:cs typeface="Times New Roman" pitchFamily="18" charset="0"/>
              </a:rPr>
              <a:t>Kitty Genovese murder, NY, neighbors did not help</a:t>
            </a:r>
          </a:p>
          <a:p>
            <a:pPr>
              <a:lnSpc>
                <a:spcPct val="90000"/>
              </a:lnSpc>
            </a:pPr>
            <a:r>
              <a:rPr lang="en-US" sz="2600" dirty="0">
                <a:cs typeface="Times New Roman" pitchFamily="18" charset="0"/>
                <a:hlinkClick r:id="rId2"/>
              </a:rPr>
              <a:t>https://www.youtube.com/watch?v=2Co6pNvd9mc</a:t>
            </a:r>
            <a:r>
              <a:rPr lang="en-US" sz="2600" dirty="0">
                <a:cs typeface="Times New Roman" pitchFamily="18" charset="0"/>
              </a:rPr>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533400"/>
            <a:ext cx="8382000" cy="1143000"/>
          </a:xfrm>
        </p:spPr>
        <p:txBody>
          <a:bodyPr>
            <a:noAutofit/>
          </a:bodyPr>
          <a:lstStyle/>
          <a:p>
            <a:r>
              <a:rPr lang="en-US" sz="3400" b="1" dirty="0"/>
              <a:t>Criticism of Social Contract Theory (Continued)</a:t>
            </a:r>
          </a:p>
        </p:txBody>
      </p:sp>
      <p:sp>
        <p:nvSpPr>
          <p:cNvPr id="77827" name="Rectangle 3"/>
          <p:cNvSpPr>
            <a:spLocks noGrp="1" noChangeArrowheads="1"/>
          </p:cNvSpPr>
          <p:nvPr>
            <p:ph sz="quarter" idx="1"/>
          </p:nvPr>
        </p:nvSpPr>
        <p:spPr>
          <a:xfrm>
            <a:off x="457200" y="1831848"/>
            <a:ext cx="7848600" cy="4873752"/>
          </a:xfrm>
        </p:spPr>
        <p:txBody>
          <a:bodyPr/>
          <a:lstStyle/>
          <a:p>
            <a:r>
              <a:rPr lang="en-US" dirty="0">
                <a:cs typeface="Times New Roman" pitchFamily="18" charset="0"/>
              </a:rPr>
              <a:t>We can think of many situations involving morality where there are no express contracts or explicit laws describing our obligations to each other.</a:t>
            </a:r>
          </a:p>
          <a:p>
            <a:r>
              <a:rPr lang="en-US" dirty="0">
                <a:cs typeface="Times New Roman" pitchFamily="18" charset="0"/>
              </a:rPr>
              <a:t>Most of us also believe that in at least some of these cases, we are morally obligated to help others when it is in our power to do so.</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normAutofit/>
          </a:bodyPr>
          <a:lstStyle/>
          <a:p>
            <a:r>
              <a:rPr lang="en-US" b="1" dirty="0">
                <a:cs typeface="Times New Roman" pitchFamily="18" charset="0"/>
              </a:rPr>
              <a:t>Character-based Ethical Theories</a:t>
            </a:r>
            <a:r>
              <a:rPr lang="en-US" dirty="0"/>
              <a:t> </a:t>
            </a:r>
          </a:p>
        </p:txBody>
      </p:sp>
      <p:sp>
        <p:nvSpPr>
          <p:cNvPr id="81923" name="Rectangle 3"/>
          <p:cNvSpPr>
            <a:spLocks noGrp="1" noChangeArrowheads="1"/>
          </p:cNvSpPr>
          <p:nvPr>
            <p:ph sz="quarter" idx="1"/>
          </p:nvPr>
        </p:nvSpPr>
        <p:spPr>
          <a:xfrm>
            <a:off x="457200" y="1600200"/>
            <a:ext cx="8077200" cy="4873752"/>
          </a:xfrm>
        </p:spPr>
        <p:txBody>
          <a:bodyPr/>
          <a:lstStyle/>
          <a:p>
            <a:r>
              <a:rPr lang="en-US" sz="2800" dirty="0">
                <a:cs typeface="Times New Roman" pitchFamily="18" charset="0"/>
              </a:rPr>
              <a:t>Virtue ethics (also sometimes called "character ethics") ignores the roles that consequences, duties, and social contracts play in moral systems in  determining the appropriate standard for evaluating moral behavior. </a:t>
            </a:r>
          </a:p>
          <a:p>
            <a:r>
              <a:rPr lang="en-US" sz="2800" dirty="0">
                <a:cs typeface="Times New Roman" pitchFamily="18" charset="0"/>
              </a:rPr>
              <a:t>Virtue ethics focuses on criteria having to do with the </a:t>
            </a:r>
            <a:r>
              <a:rPr lang="en-US" sz="2800" b="1" dirty="0">
                <a:cs typeface="Times New Roman" pitchFamily="18" charset="0"/>
              </a:rPr>
              <a:t>character development of individuals </a:t>
            </a:r>
            <a:r>
              <a:rPr lang="en-US" sz="2800" dirty="0">
                <a:cs typeface="Times New Roman" pitchFamily="18" charset="0"/>
              </a:rPr>
              <a:t>and </a:t>
            </a:r>
            <a:r>
              <a:rPr lang="en-US" sz="2800" b="1" dirty="0">
                <a:cs typeface="Times New Roman" pitchFamily="18" charset="0"/>
              </a:rPr>
              <a:t>their acquisition of good character traits from the kinds of habits they develop</a:t>
            </a:r>
            <a:r>
              <a:rPr lang="en-US" sz="2800" dirty="0">
                <a:cs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23">
                                            <p:txEl>
                                              <p:pRg st="0" end="0"/>
                                            </p:txEl>
                                          </p:spTgt>
                                        </p:tgtEl>
                                        <p:attrNameLst>
                                          <p:attrName>style.visibility</p:attrName>
                                        </p:attrNameLst>
                                      </p:cBhvr>
                                      <p:to>
                                        <p:strVal val="visible"/>
                                      </p:to>
                                    </p:set>
                                    <p:anim calcmode="lin" valueType="num">
                                      <p:cBhvr additive="base">
                                        <p:cTn id="7" dur="500" fill="hold"/>
                                        <p:tgtEl>
                                          <p:spTgt spid="819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19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23">
                                            <p:txEl>
                                              <p:pRg st="1" end="1"/>
                                            </p:txEl>
                                          </p:spTgt>
                                        </p:tgtEl>
                                        <p:attrNameLst>
                                          <p:attrName>style.visibility</p:attrName>
                                        </p:attrNameLst>
                                      </p:cBhvr>
                                      <p:to>
                                        <p:strVal val="visible"/>
                                      </p:to>
                                    </p:set>
                                    <p:anim calcmode="lin" valueType="num">
                                      <p:cBhvr additive="base">
                                        <p:cTn id="13" dur="500" fill="hold"/>
                                        <p:tgtEl>
                                          <p:spTgt spid="8192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192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152400"/>
            <a:ext cx="8229600" cy="1143000"/>
          </a:xfrm>
        </p:spPr>
        <p:txBody>
          <a:bodyPr>
            <a:normAutofit/>
          </a:bodyPr>
          <a:lstStyle/>
          <a:p>
            <a:r>
              <a:rPr lang="en-US" b="1" dirty="0"/>
              <a:t>Character-based Ethical Theories (Continued)</a:t>
            </a:r>
          </a:p>
        </p:txBody>
      </p:sp>
      <p:sp>
        <p:nvSpPr>
          <p:cNvPr id="83971" name="Rectangle 3"/>
          <p:cNvSpPr>
            <a:spLocks noGrp="1" noChangeArrowheads="1"/>
          </p:cNvSpPr>
          <p:nvPr>
            <p:ph sz="quarter" idx="1"/>
          </p:nvPr>
        </p:nvSpPr>
        <p:spPr>
          <a:xfrm>
            <a:off x="457200" y="1447800"/>
            <a:ext cx="8229600" cy="4922520"/>
          </a:xfrm>
          <a:solidFill>
            <a:schemeClr val="bg1"/>
          </a:solidFill>
        </p:spPr>
        <p:txBody>
          <a:bodyPr>
            <a:normAutofit fontScale="92500"/>
          </a:bodyPr>
          <a:lstStyle/>
          <a:p>
            <a:pPr>
              <a:lnSpc>
                <a:spcPct val="90000"/>
              </a:lnSpc>
            </a:pPr>
            <a:r>
              <a:rPr lang="en-US" sz="2800" dirty="0">
                <a:cs typeface="Times New Roman" pitchFamily="18" charset="0"/>
              </a:rPr>
              <a:t>What is also needed, Aristotle argued, is that people </a:t>
            </a:r>
            <a:r>
              <a:rPr lang="en-US" sz="2800" b="1" dirty="0">
                <a:cs typeface="Times New Roman" pitchFamily="18" charset="0"/>
              </a:rPr>
              <a:t>develop certain </a:t>
            </a:r>
            <a:r>
              <a:rPr lang="en-US" sz="2800" b="1" i="1" dirty="0">
                <a:cs typeface="Times New Roman" pitchFamily="18" charset="0"/>
              </a:rPr>
              <a:t>virtues</a:t>
            </a:r>
            <a:r>
              <a:rPr lang="en-US" sz="2800" dirty="0">
                <a:cs typeface="Times New Roman" pitchFamily="18" charset="0"/>
              </a:rPr>
              <a:t>. </a:t>
            </a:r>
          </a:p>
          <a:p>
            <a:pPr>
              <a:lnSpc>
                <a:spcPct val="90000"/>
              </a:lnSpc>
            </a:pPr>
            <a:r>
              <a:rPr lang="en-US" sz="2800" dirty="0">
                <a:cs typeface="Times New Roman" pitchFamily="18" charset="0"/>
              </a:rPr>
              <a:t>Aristotle believed that to be a moral person, one had to acquire the right virtues (strengths or excellences).  </a:t>
            </a:r>
            <a:endParaRPr lang="en-US" sz="2800" dirty="0"/>
          </a:p>
          <a:p>
            <a:r>
              <a:rPr lang="en-US" sz="2800" dirty="0">
                <a:cs typeface="Times New Roman" pitchFamily="18" charset="0"/>
              </a:rPr>
              <a:t>Aristotle believed that through the </a:t>
            </a:r>
            <a:r>
              <a:rPr lang="en-US" sz="2800" b="1" dirty="0">
                <a:cs typeface="Times New Roman" pitchFamily="18" charset="0"/>
              </a:rPr>
              <a:t>proper training</a:t>
            </a:r>
            <a:r>
              <a:rPr lang="en-US" sz="2800" dirty="0">
                <a:cs typeface="Times New Roman" pitchFamily="18" charset="0"/>
              </a:rPr>
              <a:t> and </a:t>
            </a:r>
            <a:r>
              <a:rPr lang="en-US" sz="2800" b="1" dirty="0">
                <a:cs typeface="Times New Roman" pitchFamily="18" charset="0"/>
              </a:rPr>
              <a:t>acquisition of good habits</a:t>
            </a:r>
            <a:r>
              <a:rPr lang="en-US" sz="2800" dirty="0">
                <a:cs typeface="Times New Roman" pitchFamily="18" charset="0"/>
              </a:rPr>
              <a:t> and </a:t>
            </a:r>
            <a:r>
              <a:rPr lang="en-US" sz="2800" b="1" dirty="0">
                <a:cs typeface="Times New Roman" pitchFamily="18" charset="0"/>
              </a:rPr>
              <a:t>character traits</a:t>
            </a:r>
            <a:r>
              <a:rPr lang="en-US" sz="2800" dirty="0">
                <a:cs typeface="Times New Roman" pitchFamily="18" charset="0"/>
              </a:rPr>
              <a:t>, one could achieve moral virtues such as temperance, courage, and so forth that are need to “live well”</a:t>
            </a:r>
          </a:p>
          <a:p>
            <a:r>
              <a:rPr lang="en-US" sz="2800" dirty="0">
                <a:cs typeface="Times New Roman" pitchFamily="18" charset="0"/>
              </a:rPr>
              <a:t>According to Aristotle, a moral person one is one who is necessarily </a:t>
            </a:r>
            <a:r>
              <a:rPr lang="en-US" sz="2800" i="1" dirty="0">
                <a:cs typeface="Times New Roman" pitchFamily="18" charset="0"/>
              </a:rPr>
              <a:t>disposed</a:t>
            </a:r>
            <a:r>
              <a:rPr lang="en-US" sz="2800" dirty="0">
                <a:cs typeface="Times New Roman" pitchFamily="18" charset="0"/>
              </a:rPr>
              <a:t> to do the right thing.</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533400"/>
            <a:ext cx="8229600" cy="1143000"/>
          </a:xfrm>
        </p:spPr>
        <p:txBody>
          <a:bodyPr>
            <a:normAutofit/>
          </a:bodyPr>
          <a:lstStyle/>
          <a:p>
            <a:r>
              <a:rPr lang="en-US" b="1" dirty="0"/>
              <a:t>Character-based Ethical Theories (Continued)</a:t>
            </a:r>
          </a:p>
        </p:txBody>
      </p:sp>
      <p:sp>
        <p:nvSpPr>
          <p:cNvPr id="84995" name="Rectangle 3"/>
          <p:cNvSpPr>
            <a:spLocks noGrp="1" noChangeArrowheads="1"/>
          </p:cNvSpPr>
          <p:nvPr>
            <p:ph sz="quarter" idx="1"/>
          </p:nvPr>
        </p:nvSpPr>
        <p:spPr>
          <a:xfrm>
            <a:off x="457200" y="1981200"/>
            <a:ext cx="8229600" cy="4419600"/>
          </a:xfrm>
        </p:spPr>
        <p:txBody>
          <a:bodyPr>
            <a:normAutofit/>
          </a:bodyPr>
          <a:lstStyle/>
          <a:p>
            <a:pPr>
              <a:lnSpc>
                <a:spcPct val="90000"/>
              </a:lnSpc>
            </a:pPr>
            <a:r>
              <a:rPr lang="en-US" sz="2600" dirty="0">
                <a:solidFill>
                  <a:srgbClr val="000000"/>
                </a:solidFill>
                <a:cs typeface="Times New Roman" pitchFamily="18" charset="0"/>
              </a:rPr>
              <a:t>Instead of asking, “What should I </a:t>
            </a:r>
            <a:r>
              <a:rPr lang="en-US" sz="2600" i="1" dirty="0">
                <a:solidFill>
                  <a:srgbClr val="000000"/>
                </a:solidFill>
                <a:cs typeface="Times New Roman" pitchFamily="18" charset="0"/>
              </a:rPr>
              <a:t>do</a:t>
            </a:r>
            <a:r>
              <a:rPr lang="en-US" sz="2600" dirty="0">
                <a:solidFill>
                  <a:srgbClr val="000000"/>
                </a:solidFill>
                <a:cs typeface="Times New Roman" pitchFamily="18" charset="0"/>
              </a:rPr>
              <a:t> in such and such a situation?", a virtue ethicist asks: “What kind of person should I </a:t>
            </a:r>
            <a:r>
              <a:rPr lang="en-US" sz="2600" i="1" dirty="0">
                <a:solidFill>
                  <a:srgbClr val="000000"/>
                </a:solidFill>
                <a:cs typeface="Times New Roman" pitchFamily="18" charset="0"/>
              </a:rPr>
              <a:t>be</a:t>
            </a:r>
            <a:r>
              <a:rPr lang="en-US" sz="2600" dirty="0">
                <a:solidFill>
                  <a:srgbClr val="000000"/>
                </a:solidFill>
                <a:cs typeface="Times New Roman" pitchFamily="18" charset="0"/>
              </a:rPr>
              <a:t>?" </a:t>
            </a:r>
          </a:p>
          <a:p>
            <a:pPr>
              <a:lnSpc>
                <a:spcPct val="90000"/>
              </a:lnSpc>
            </a:pPr>
            <a:r>
              <a:rPr lang="en-US" sz="2600" dirty="0">
                <a:solidFill>
                  <a:srgbClr val="000000"/>
                </a:solidFill>
                <a:cs typeface="Times New Roman" pitchFamily="18" charset="0"/>
              </a:rPr>
              <a:t>The emphasis is on </a:t>
            </a:r>
            <a:r>
              <a:rPr lang="en-US" sz="2600" i="1" dirty="0">
                <a:solidFill>
                  <a:srgbClr val="000000"/>
                </a:solidFill>
                <a:cs typeface="Times New Roman" pitchFamily="18" charset="0"/>
              </a:rPr>
              <a:t>being</a:t>
            </a:r>
            <a:r>
              <a:rPr lang="en-US" sz="2600" dirty="0">
                <a:solidFill>
                  <a:srgbClr val="000000"/>
                </a:solidFill>
                <a:cs typeface="Times New Roman" pitchFamily="18" charset="0"/>
              </a:rPr>
              <a:t> a moral person - not simply understanding what moral rules are and how they apply in certain situations. </a:t>
            </a:r>
          </a:p>
          <a:p>
            <a:pPr>
              <a:lnSpc>
                <a:spcPct val="90000"/>
              </a:lnSpc>
            </a:pPr>
            <a:r>
              <a:rPr lang="en-US" sz="2600" dirty="0">
                <a:solidFill>
                  <a:srgbClr val="000000"/>
                </a:solidFill>
                <a:cs typeface="Times New Roman" pitchFamily="18" charset="0"/>
              </a:rPr>
              <a:t>While deontological and utilitarian theories are "action-oriented" and "rule-oriented," virtue ethics is "agent-oriented" because it is centered on the agent him/her-self.</a:t>
            </a:r>
          </a:p>
          <a:p>
            <a:pPr>
              <a:lnSpc>
                <a:spcPct val="90000"/>
              </a:lnSpc>
            </a:pPr>
            <a:r>
              <a:rPr lang="en-US" sz="2600" dirty="0">
                <a:solidFill>
                  <a:srgbClr val="000000"/>
                </a:solidFill>
                <a:cs typeface="Times New Roman" pitchFamily="18" charset="0"/>
                <a:hlinkClick r:id="rId2"/>
              </a:rPr>
              <a:t>https://www.youtube.com/watch?v=PrvtOWEXDIQ</a:t>
            </a:r>
            <a:r>
              <a:rPr lang="en-US" sz="2600" dirty="0">
                <a:solidFill>
                  <a:srgbClr val="000000"/>
                </a:solidFill>
                <a:cs typeface="Times New Roman" pitchFamily="18" charset="0"/>
              </a:rPr>
              <a:t> </a:t>
            </a:r>
          </a:p>
          <a:p>
            <a:pPr>
              <a:lnSpc>
                <a:spcPct val="90000"/>
              </a:lnSpc>
            </a:pPr>
            <a:endParaRPr lang="en-US" sz="2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533400"/>
            <a:ext cx="8229600" cy="685800"/>
          </a:xfrm>
        </p:spPr>
        <p:txBody>
          <a:bodyPr>
            <a:normAutofit/>
          </a:bodyPr>
          <a:lstStyle/>
          <a:p>
            <a:r>
              <a:rPr lang="en-US" sz="3200" b="1" dirty="0">
                <a:effectLst>
                  <a:outerShdw blurRad="38100" dist="38100" dir="2700000" algn="tl">
                    <a:srgbClr val="C0C0C0"/>
                  </a:outerShdw>
                </a:effectLst>
                <a:latin typeface="Times" charset="0"/>
                <a:cs typeface="Times New Roman" pitchFamily="18" charset="0"/>
              </a:rPr>
              <a:t>Table 2-3  Four Types of Ethical Theory</a:t>
            </a:r>
            <a:r>
              <a:rPr lang="en-US" sz="3200" dirty="0"/>
              <a:t> </a:t>
            </a:r>
          </a:p>
        </p:txBody>
      </p:sp>
      <p:sp>
        <p:nvSpPr>
          <p:cNvPr id="9219" name="Rectangle 3"/>
          <p:cNvSpPr>
            <a:spLocks noChangeArrowheads="1"/>
          </p:cNvSpPr>
          <p:nvPr/>
        </p:nvSpPr>
        <p:spPr bwMode="auto">
          <a:xfrm>
            <a:off x="228600" y="2057400"/>
            <a:ext cx="2971800" cy="793750"/>
          </a:xfrm>
          <a:prstGeom prst="rect">
            <a:avLst/>
          </a:prstGeom>
          <a:noFill/>
          <a:ln w="9525">
            <a:noFill/>
            <a:miter lim="800000"/>
            <a:headEnd/>
            <a:tailEnd/>
          </a:ln>
          <a:effectLst/>
        </p:spPr>
        <p:txBody>
          <a:bodyPr>
            <a:spAutoFit/>
          </a:bodyPr>
          <a:lstStyle/>
          <a:p>
            <a:r>
              <a:rPr lang="en-US" sz="1600">
                <a:latin typeface="Times" charset="0"/>
                <a:cs typeface="Times New Roman" pitchFamily="18" charset="0"/>
              </a:rPr>
              <a:t>	</a:t>
            </a:r>
          </a:p>
          <a:p>
            <a:pPr eaLnBrk="0" hangingPunct="0"/>
            <a:r>
              <a:rPr lang="en-US" sz="1600">
                <a:latin typeface="Times" charset="0"/>
                <a:cs typeface="Times New Roman" pitchFamily="18" charset="0"/>
              </a:rPr>
              <a:t>	</a:t>
            </a:r>
          </a:p>
          <a:p>
            <a:pPr eaLnBrk="0" hangingPunct="0"/>
            <a:r>
              <a:rPr lang="en-US" sz="1200">
                <a:latin typeface="Times" charset="0"/>
                <a:cs typeface="Times New Roman" pitchFamily="18" charset="0"/>
              </a:rPr>
              <a:t>		</a:t>
            </a:r>
            <a:r>
              <a:rPr lang="en-US" sz="1400"/>
              <a:t> </a:t>
            </a:r>
            <a:endParaRPr lang="en-US">
              <a:latin typeface="Times New Roman" pitchFamily="18" charset="0"/>
            </a:endParaRPr>
          </a:p>
        </p:txBody>
      </p:sp>
      <p:graphicFrame>
        <p:nvGraphicFramePr>
          <p:cNvPr id="9220" name="Group 4"/>
          <p:cNvGraphicFramePr>
            <a:graphicFrameLocks noGrp="1"/>
          </p:cNvGraphicFramePr>
          <p:nvPr/>
        </p:nvGraphicFramePr>
        <p:xfrm>
          <a:off x="304800" y="1676399"/>
          <a:ext cx="8534400" cy="4648201"/>
        </p:xfrm>
        <a:graphic>
          <a:graphicData uri="http://schemas.openxmlformats.org/drawingml/2006/table">
            <a:tbl>
              <a:tblPr/>
              <a:tblGrid>
                <a:gridCol w="2844800">
                  <a:extLst>
                    <a:ext uri="{9D8B030D-6E8A-4147-A177-3AD203B41FA5}">
                      <a16:colId xmlns:a16="http://schemas.microsoft.com/office/drawing/2014/main" val="20000"/>
                    </a:ext>
                  </a:extLst>
                </a:gridCol>
                <a:gridCol w="2844800">
                  <a:extLst>
                    <a:ext uri="{9D8B030D-6E8A-4147-A177-3AD203B41FA5}">
                      <a16:colId xmlns:a16="http://schemas.microsoft.com/office/drawing/2014/main" val="20001"/>
                    </a:ext>
                  </a:extLst>
                </a:gridCol>
                <a:gridCol w="2844800">
                  <a:extLst>
                    <a:ext uri="{9D8B030D-6E8A-4147-A177-3AD203B41FA5}">
                      <a16:colId xmlns:a16="http://schemas.microsoft.com/office/drawing/2014/main" val="20002"/>
                    </a:ext>
                  </a:extLst>
                </a:gridCol>
              </a:tblGrid>
              <a:tr h="5842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400" b="0" i="0" u="none" strike="noStrike" cap="none" normalizeH="0" baseline="0" dirty="0">
                          <a:ln>
                            <a:noFill/>
                          </a:ln>
                          <a:solidFill>
                            <a:schemeClr val="tx1"/>
                          </a:solidFill>
                          <a:effectLst/>
                          <a:latin typeface="Times" charset="0"/>
                          <a:cs typeface="Times New Roman" pitchFamily="18" charset="0"/>
                        </a:rPr>
                        <a:t>   </a:t>
                      </a:r>
                      <a:r>
                        <a:rPr kumimoji="0" lang="en-US" sz="2400" b="0" i="0" u="sng" strike="noStrike" cap="none" normalizeH="0" baseline="0" dirty="0">
                          <a:ln>
                            <a:noFill/>
                          </a:ln>
                          <a:solidFill>
                            <a:schemeClr val="tx1"/>
                          </a:solidFill>
                          <a:effectLst/>
                          <a:latin typeface="Times" charset="0"/>
                          <a:cs typeface="Times New Roman" pitchFamily="18" charset="0"/>
                        </a:rPr>
                        <a:t>Type of Theory</a:t>
                      </a:r>
                      <a:r>
                        <a:rPr kumimoji="0" lang="en-US" sz="2400" b="0" i="0" u="none" strike="noStrike" cap="none" normalizeH="0" baseline="0" dirty="0">
                          <a:ln>
                            <a:noFill/>
                          </a:ln>
                          <a:solidFill>
                            <a:schemeClr val="tx1"/>
                          </a:solidFill>
                          <a:effectLst/>
                          <a:latin typeface="Tahoma" pitchFamily="34"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400" b="0" i="0" u="none" strike="noStrike" cap="none" normalizeH="0" baseline="0" dirty="0">
                          <a:ln>
                            <a:noFill/>
                          </a:ln>
                          <a:solidFill>
                            <a:schemeClr val="tx1"/>
                          </a:solidFill>
                          <a:effectLst/>
                          <a:latin typeface="Times" charset="0"/>
                          <a:cs typeface="Times New Roman" pitchFamily="18" charset="0"/>
                        </a:rPr>
                        <a:t>    </a:t>
                      </a:r>
                      <a:r>
                        <a:rPr kumimoji="0" lang="en-US" sz="2400" b="0" i="0" u="sng" strike="noStrike" cap="none" normalizeH="0" baseline="0" dirty="0">
                          <a:ln>
                            <a:noFill/>
                          </a:ln>
                          <a:solidFill>
                            <a:schemeClr val="tx1"/>
                          </a:solidFill>
                          <a:effectLst/>
                          <a:latin typeface="Times" charset="0"/>
                          <a:cs typeface="Times New Roman" pitchFamily="18" charset="0"/>
                        </a:rPr>
                        <a:t>Advantages</a:t>
                      </a:r>
                      <a:r>
                        <a:rPr kumimoji="0" lang="en-US" sz="2800" b="0" i="0" u="none" strike="noStrike" cap="none" normalizeH="0" baseline="0" dirty="0">
                          <a:ln>
                            <a:noFill/>
                          </a:ln>
                          <a:solidFill>
                            <a:schemeClr val="tx1"/>
                          </a:solidFill>
                          <a:effectLst/>
                          <a:latin typeface="Tahoma" pitchFamily="34" charset="0"/>
                        </a:rPr>
                        <a:t> </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2400" b="0" i="0" u="none" strike="noStrike" cap="none" normalizeH="0" baseline="0">
                          <a:ln>
                            <a:noFill/>
                          </a:ln>
                          <a:solidFill>
                            <a:schemeClr val="tx1"/>
                          </a:solidFill>
                          <a:effectLst/>
                          <a:latin typeface="Times" charset="0"/>
                          <a:cs typeface="Times New Roman" pitchFamily="18" charset="0"/>
                        </a:rPr>
                        <a:t>  </a:t>
                      </a:r>
                      <a:r>
                        <a:rPr kumimoji="0" lang="en-US" sz="2400" b="0" i="0" u="sng" strike="noStrike" cap="none" normalizeH="0" baseline="0">
                          <a:ln>
                            <a:noFill/>
                          </a:ln>
                          <a:solidFill>
                            <a:schemeClr val="tx1"/>
                          </a:solidFill>
                          <a:effectLst/>
                          <a:latin typeface="Times" charset="0"/>
                          <a:cs typeface="Times New Roman" pitchFamily="18" charset="0"/>
                        </a:rPr>
                        <a:t>Disadvantages</a:t>
                      </a:r>
                      <a:r>
                        <a:rPr kumimoji="0" lang="en-US" sz="2800" b="0" i="0" u="sng" strike="noStrike" cap="none" normalizeH="0" baseline="0">
                          <a:ln>
                            <a:noFill/>
                          </a:ln>
                          <a:solidFill>
                            <a:schemeClr val="tx1"/>
                          </a:solidFill>
                          <a:effectLst/>
                          <a:latin typeface="Tahoma" pitchFamily="34"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16681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1" u="none" strike="noStrike" cap="none" normalizeH="0" baseline="0" dirty="0">
                          <a:ln>
                            <a:noFill/>
                          </a:ln>
                          <a:solidFill>
                            <a:schemeClr val="tx1"/>
                          </a:solidFill>
                          <a:effectLst/>
                          <a:latin typeface="Times" charset="0"/>
                          <a:cs typeface="Times New Roman" pitchFamily="18" charset="0"/>
                        </a:rPr>
                        <a:t>Consequence-based (Utilitarian)</a:t>
                      </a:r>
                      <a:endParaRPr kumimoji="0" lang="en-US" sz="2800" b="0" i="1" u="none" strike="noStrike" cap="none" normalizeH="0" baseline="0" dirty="0">
                        <a:ln>
                          <a:noFill/>
                        </a:ln>
                        <a:solidFill>
                          <a:schemeClr val="tx1"/>
                        </a:solidFill>
                        <a:effectLst/>
                        <a:latin typeface="Tahoma"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a:ln>
                            <a:noFill/>
                          </a:ln>
                          <a:solidFill>
                            <a:schemeClr val="tx1"/>
                          </a:solidFill>
                          <a:effectLst/>
                          <a:latin typeface="Times" charset="0"/>
                          <a:cs typeface="Times New Roman" pitchFamily="18" charset="0"/>
                        </a:rPr>
                        <a:t>Stresses promotion of happiness and utility	</a:t>
                      </a:r>
                      <a:r>
                        <a:rPr kumimoji="0" lang="en-US" sz="2800" b="0" i="0" u="none" strike="noStrike" cap="none" normalizeH="0" baseline="0">
                          <a:ln>
                            <a:noFill/>
                          </a:ln>
                          <a:solidFill>
                            <a:schemeClr val="tx1"/>
                          </a:solidFill>
                          <a:effectLst/>
                          <a:latin typeface="Tahoma" pitchFamily="34" charset="0"/>
                        </a:rPr>
                        <a:t> </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a:ln>
                            <a:noFill/>
                          </a:ln>
                          <a:solidFill>
                            <a:schemeClr val="tx1"/>
                          </a:solidFill>
                          <a:effectLst/>
                          <a:latin typeface="Times" charset="0"/>
                          <a:cs typeface="Times New Roman" pitchFamily="18" charset="0"/>
                        </a:rPr>
                        <a:t>Ignores concerns of justice </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a:ln>
                            <a:noFill/>
                          </a:ln>
                          <a:solidFill>
                            <a:schemeClr val="tx1"/>
                          </a:solidFill>
                          <a:effectLst/>
                          <a:latin typeface="Times" charset="0"/>
                          <a:cs typeface="Times New Roman" pitchFamily="18" charset="0"/>
                        </a:rPr>
                        <a:t>for the minority population</a:t>
                      </a:r>
                      <a:r>
                        <a:rPr kumimoji="0" lang="en-US" sz="1800" b="0" i="0" u="none" strike="noStrike" cap="none" normalizeH="0" baseline="0">
                          <a:ln>
                            <a:noFill/>
                          </a:ln>
                          <a:solidFill>
                            <a:schemeClr val="tx1"/>
                          </a:solidFill>
                          <a:effectLst/>
                          <a:latin typeface="Tahoma" pitchFamily="34" charset="0"/>
                        </a:rPr>
                        <a:t> </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00330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1" u="none" strike="noStrike" cap="none" normalizeH="0" baseline="0">
                          <a:ln>
                            <a:noFill/>
                          </a:ln>
                          <a:solidFill>
                            <a:schemeClr val="tx1"/>
                          </a:solidFill>
                          <a:effectLst/>
                          <a:latin typeface="Times" charset="0"/>
                          <a:cs typeface="Times New Roman" pitchFamily="18" charset="0"/>
                        </a:rPr>
                        <a:t>Duty-based (Deontology)</a:t>
                      </a:r>
                      <a:endParaRPr kumimoji="0" lang="en-US" sz="1800" b="0" i="1" u="none" strike="noStrike" cap="none" normalizeH="0" baseline="0">
                        <a:ln>
                          <a:noFill/>
                        </a:ln>
                        <a:solidFill>
                          <a:schemeClr val="tx1"/>
                        </a:solidFill>
                        <a:effectLst/>
                        <a:latin typeface="Tahoma" pitchFamily="34" charset="0"/>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a:ln>
                            <a:noFill/>
                          </a:ln>
                          <a:solidFill>
                            <a:schemeClr val="tx1"/>
                          </a:solidFill>
                          <a:effectLst/>
                          <a:latin typeface="Times" charset="0"/>
                          <a:cs typeface="Times New Roman" pitchFamily="18" charset="0"/>
                        </a:rPr>
                        <a:t>Stresses the role of duty and respect for persons</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a:ln>
                            <a:noFill/>
                          </a:ln>
                          <a:solidFill>
                            <a:schemeClr val="tx1"/>
                          </a:solidFill>
                          <a:effectLst/>
                          <a:latin typeface="Times" charset="0"/>
                          <a:cs typeface="Times New Roman" pitchFamily="18" charset="0"/>
                        </a:rPr>
                        <a:t>Underestimates the importance of happiness and social utility</a:t>
                      </a:r>
                      <a:endParaRPr kumimoji="0" lang="en-US" sz="2800" b="0" i="0" u="none" strike="noStrike" cap="none" normalizeH="0" baseline="0">
                        <a:ln>
                          <a:noFill/>
                        </a:ln>
                        <a:solidFill>
                          <a:schemeClr val="tx1"/>
                        </a:solidFill>
                        <a:effectLst/>
                        <a:latin typeface="Tahoma"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69691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1" u="none" strike="noStrike" cap="none" normalizeH="0" baseline="0">
                          <a:ln>
                            <a:noFill/>
                          </a:ln>
                          <a:solidFill>
                            <a:schemeClr val="tx1"/>
                          </a:solidFill>
                          <a:effectLst/>
                          <a:latin typeface="Times" charset="0"/>
                          <a:cs typeface="Times New Roman" pitchFamily="18" charset="0"/>
                        </a:rPr>
                        <a:t>Contract-based (Rights)	</a:t>
                      </a:r>
                      <a:r>
                        <a:rPr kumimoji="0" lang="en-US" sz="1800" b="0" i="1" u="none" strike="noStrike" cap="none" normalizeH="0" baseline="0">
                          <a:ln>
                            <a:noFill/>
                          </a:ln>
                          <a:solidFill>
                            <a:schemeClr val="tx1"/>
                          </a:solidFill>
                          <a:effectLst/>
                          <a:latin typeface="Tahoma" pitchFamily="34"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a:ln>
                            <a:noFill/>
                          </a:ln>
                          <a:solidFill>
                            <a:schemeClr val="tx1"/>
                          </a:solidFill>
                          <a:effectLst/>
                          <a:latin typeface="Times" charset="0"/>
                          <a:cs typeface="Times New Roman" pitchFamily="18" charset="0"/>
                        </a:rPr>
                        <a:t>Provides a motivation for morality</a:t>
                      </a:r>
                      <a:r>
                        <a:rPr kumimoji="0" lang="en-US" sz="1800" b="0" i="0" u="none" strike="noStrike" cap="none" normalizeH="0" baseline="0">
                          <a:ln>
                            <a:noFill/>
                          </a:ln>
                          <a:solidFill>
                            <a:schemeClr val="tx1"/>
                          </a:solidFill>
                          <a:effectLst/>
                          <a:latin typeface="Tahoma" pitchFamily="34" charset="0"/>
                        </a:rPr>
                        <a:t> </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a:ln>
                            <a:noFill/>
                          </a:ln>
                          <a:solidFill>
                            <a:schemeClr val="tx1"/>
                          </a:solidFill>
                          <a:effectLst/>
                          <a:latin typeface="Times" charset="0"/>
                          <a:cs typeface="Times New Roman" pitchFamily="18" charset="0"/>
                        </a:rPr>
                        <a:t>Offers only a minimal morality</a:t>
                      </a:r>
                      <a:endParaRPr kumimoji="0" lang="en-US" sz="2800" b="0" i="0" u="none" strike="noStrike" cap="none" normalizeH="0" baseline="0">
                        <a:ln>
                          <a:noFill/>
                        </a:ln>
                        <a:solidFill>
                          <a:schemeClr val="tx1"/>
                        </a:solidFill>
                        <a:effectLst/>
                        <a:latin typeface="Tahoma" pitchFamily="34" charset="0"/>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1196975">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1" u="none" strike="noStrike" cap="none" normalizeH="0" baseline="0">
                          <a:ln>
                            <a:noFill/>
                          </a:ln>
                          <a:solidFill>
                            <a:schemeClr val="tx1"/>
                          </a:solidFill>
                          <a:effectLst/>
                          <a:latin typeface="Times" charset="0"/>
                          <a:cs typeface="Times New Roman" pitchFamily="18" charset="0"/>
                        </a:rPr>
                        <a:t>Character-based (Virtue)</a:t>
                      </a:r>
                      <a:r>
                        <a:rPr kumimoji="0" lang="en-US" sz="1800" b="0" i="1" u="none" strike="noStrike" cap="none" normalizeH="0" baseline="0">
                          <a:ln>
                            <a:noFill/>
                          </a:ln>
                          <a:solidFill>
                            <a:schemeClr val="tx1"/>
                          </a:solidFill>
                          <a:effectLst/>
                          <a:latin typeface="Tahoma" pitchFamily="34" charset="0"/>
                        </a:rPr>
                        <a:t> </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a:ln>
                            <a:noFill/>
                          </a:ln>
                          <a:solidFill>
                            <a:schemeClr val="tx1"/>
                          </a:solidFill>
                          <a:effectLst/>
                          <a:latin typeface="Times" charset="0"/>
                          <a:cs typeface="Times New Roman" pitchFamily="18" charset="0"/>
                        </a:rPr>
                        <a:t>Stresses moral development and moral education</a:t>
                      </a:r>
                      <a:endParaRPr kumimoji="0" lang="en-US" sz="1800" b="0" i="0" u="none" strike="noStrike" cap="none" normalizeH="0" baseline="0">
                        <a:ln>
                          <a:noFill/>
                        </a:ln>
                        <a:solidFill>
                          <a:schemeClr val="tx1"/>
                        </a:solidFill>
                        <a:effectLst/>
                        <a:latin typeface="Tahoma" pitchFamily="34" charset="0"/>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sz="1800" b="0" i="0" u="none" strike="noStrike" cap="none" normalizeH="0" baseline="0" dirty="0">
                          <a:ln>
                            <a:noFill/>
                          </a:ln>
                          <a:solidFill>
                            <a:schemeClr val="tx1"/>
                          </a:solidFill>
                          <a:effectLst/>
                          <a:latin typeface="Times" charset="0"/>
                          <a:cs typeface="Times New Roman" pitchFamily="18" charset="0"/>
                        </a:rPr>
                        <a:t>Depends on homogeneous community standards for morality</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txBody>
          <a:bodyPr>
            <a:normAutofit/>
          </a:bodyPr>
          <a:lstStyle/>
          <a:p>
            <a:r>
              <a:rPr lang="en-US" sz="3200" b="1" dirty="0">
                <a:effectLst>
                  <a:outerShdw blurRad="38100" dist="38100" dir="2700000" algn="tl">
                    <a:srgbClr val="C0C0C0"/>
                  </a:outerShdw>
                </a:effectLst>
                <a:latin typeface="Times" charset="0"/>
                <a:cs typeface="Times New Roman" pitchFamily="18" charset="0"/>
              </a:rPr>
              <a:t>Four Types of Ethical Theory</a:t>
            </a:r>
            <a:r>
              <a:rPr lang="en-US" sz="3200" dirty="0"/>
              <a:t> </a:t>
            </a:r>
          </a:p>
        </p:txBody>
      </p:sp>
      <p:sp>
        <p:nvSpPr>
          <p:cNvPr id="3" name="Content Placeholder 2"/>
          <p:cNvSpPr>
            <a:spLocks noGrp="1"/>
          </p:cNvSpPr>
          <p:nvPr>
            <p:ph sz="quarter" idx="1"/>
          </p:nvPr>
        </p:nvSpPr>
        <p:spPr>
          <a:xfrm>
            <a:off x="457200" y="1143000"/>
            <a:ext cx="7467600" cy="5330952"/>
          </a:xfrm>
        </p:spPr>
        <p:txBody>
          <a:bodyPr>
            <a:normAutofit lnSpcReduction="10000"/>
          </a:bodyPr>
          <a:lstStyle/>
          <a:p>
            <a:r>
              <a:rPr lang="en-US" sz="2600" dirty="0"/>
              <a:t>The following </a:t>
            </a:r>
            <a:r>
              <a:rPr lang="en-US" sz="2600" dirty="0" err="1"/>
              <a:t>youtube</a:t>
            </a:r>
            <a:r>
              <a:rPr lang="en-US" sz="2600" dirty="0"/>
              <a:t> videos will help you to further understand these theories:</a:t>
            </a:r>
          </a:p>
          <a:p>
            <a:endParaRPr lang="en-US" sz="2600" dirty="0"/>
          </a:p>
          <a:p>
            <a:r>
              <a:rPr lang="en-US" sz="2000" dirty="0"/>
              <a:t>Utilitarian theory:</a:t>
            </a:r>
          </a:p>
          <a:p>
            <a:r>
              <a:rPr lang="en-US" sz="2000" u="sng" dirty="0">
                <a:hlinkClick r:id="rId2"/>
              </a:rPr>
              <a:t>https://www.youtube.com/watch?v=-a739VjqdSI</a:t>
            </a:r>
            <a:r>
              <a:rPr lang="en-US" sz="2000" dirty="0"/>
              <a:t>  </a:t>
            </a:r>
          </a:p>
          <a:p>
            <a:pPr marL="0" indent="0">
              <a:buNone/>
            </a:pPr>
            <a:endParaRPr lang="en-US" sz="2000" dirty="0"/>
          </a:p>
          <a:p>
            <a:r>
              <a:rPr lang="en-US" sz="2000" dirty="0"/>
              <a:t>Deontological theory</a:t>
            </a:r>
          </a:p>
          <a:p>
            <a:r>
              <a:rPr lang="en-US" sz="2000" u="sng" dirty="0">
                <a:hlinkClick r:id="rId3"/>
              </a:rPr>
              <a:t>https://www.youtube.com/watch?v=8bIys6JoEDw</a:t>
            </a:r>
            <a:r>
              <a:rPr lang="en-US" sz="2000" dirty="0"/>
              <a:t>  </a:t>
            </a:r>
          </a:p>
          <a:p>
            <a:endParaRPr lang="en-US" sz="2000" b="1" dirty="0"/>
          </a:p>
          <a:p>
            <a:r>
              <a:rPr lang="en-US" sz="2000" dirty="0"/>
              <a:t>Virtue theory</a:t>
            </a:r>
          </a:p>
          <a:p>
            <a:r>
              <a:rPr lang="en-US" sz="2000" u="sng" dirty="0">
                <a:hlinkClick r:id="rId4"/>
              </a:rPr>
              <a:t>https://www.youtube.com/watch?v=PrvtOWEXDIQ</a:t>
            </a:r>
            <a:endParaRPr lang="en-US" sz="2000" dirty="0"/>
          </a:p>
          <a:p>
            <a:endParaRPr lang="en-US" sz="2000" b="1" dirty="0"/>
          </a:p>
          <a:p>
            <a:r>
              <a:rPr lang="en-US" sz="2000" dirty="0"/>
              <a:t>Contract theory</a:t>
            </a:r>
          </a:p>
          <a:p>
            <a:r>
              <a:rPr lang="en-US" sz="2000" u="sng" dirty="0">
                <a:hlinkClick r:id="rId5"/>
              </a:rPr>
              <a:t>https://www.youtube.com/watch?v=2Co6pNvd9mc</a:t>
            </a:r>
            <a:r>
              <a:rPr lang="en-US" sz="2000" dirty="0"/>
              <a:t>  </a:t>
            </a:r>
          </a:p>
          <a:p>
            <a:endParaRPr lang="en-US" dirty="0"/>
          </a:p>
        </p:txBody>
      </p:sp>
    </p:spTree>
    <p:extLst>
      <p:ext uri="{BB962C8B-B14F-4D97-AF65-F5344CB8AC3E}">
        <p14:creationId xmlns:p14="http://schemas.microsoft.com/office/powerpoint/2010/main" val="40434657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lstStyle/>
          <a:p>
            <a:r>
              <a:rPr lang="en-US" sz="3200" b="1" dirty="0"/>
              <a:t>Moral Dilemmas</a:t>
            </a:r>
            <a:endParaRPr lang="en-MY" dirty="0"/>
          </a:p>
        </p:txBody>
      </p:sp>
      <p:sp>
        <p:nvSpPr>
          <p:cNvPr id="5" name="Rectangle 4"/>
          <p:cNvSpPr/>
          <p:nvPr/>
        </p:nvSpPr>
        <p:spPr>
          <a:xfrm>
            <a:off x="1524000" y="6474023"/>
            <a:ext cx="6172200" cy="261610"/>
          </a:xfrm>
          <a:prstGeom prst="rect">
            <a:avLst/>
          </a:prstGeom>
        </p:spPr>
        <p:txBody>
          <a:bodyPr wrap="square">
            <a:spAutoFit/>
          </a:bodyPr>
          <a:lstStyle/>
          <a:p>
            <a:r>
              <a:rPr lang="en-MY" sz="1050" dirty="0"/>
              <a:t>Image source: http://www.joshua-greene.net/research/moral-cognition</a:t>
            </a:r>
          </a:p>
        </p:txBody>
      </p:sp>
      <p:pic>
        <p:nvPicPr>
          <p:cNvPr id="86018" name="Picture 2" descr="http://static1.squarespace.com/static/54763f79e4b0c4e55ffb000c/t/54d53bd5e4b047c115c59cff/1423260629995/?format=300w"/>
          <p:cNvPicPr>
            <a:picLocks noChangeAspect="1" noChangeArrowheads="1"/>
          </p:cNvPicPr>
          <p:nvPr/>
        </p:nvPicPr>
        <p:blipFill>
          <a:blip r:embed="rId2" cstate="print"/>
          <a:srcRect/>
          <a:stretch>
            <a:fillRect/>
          </a:stretch>
        </p:blipFill>
        <p:spPr bwMode="auto">
          <a:xfrm>
            <a:off x="2514600" y="1371600"/>
            <a:ext cx="3124200" cy="484251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609600" y="274638"/>
            <a:ext cx="7315200" cy="1143000"/>
          </a:xfrm>
        </p:spPr>
        <p:txBody>
          <a:bodyPr/>
          <a:lstStyle/>
          <a:p>
            <a:r>
              <a:rPr lang="en-US" b="1" dirty="0"/>
              <a:t>Four Ethical Theories</a:t>
            </a:r>
          </a:p>
        </p:txBody>
      </p:sp>
      <p:sp>
        <p:nvSpPr>
          <p:cNvPr id="51203" name="Rectangle 3"/>
          <p:cNvSpPr>
            <a:spLocks noGrp="1" noChangeArrowheads="1"/>
          </p:cNvSpPr>
          <p:nvPr>
            <p:ph sz="quarter" idx="1"/>
          </p:nvPr>
        </p:nvSpPr>
        <p:spPr>
          <a:xfrm>
            <a:off x="609600" y="1600200"/>
            <a:ext cx="7315200" cy="4873752"/>
          </a:xfrm>
        </p:spPr>
        <p:txBody>
          <a:bodyPr/>
          <a:lstStyle/>
          <a:p>
            <a:r>
              <a:rPr lang="en-US" dirty="0"/>
              <a:t>Consequence-based</a:t>
            </a:r>
          </a:p>
          <a:p>
            <a:r>
              <a:rPr lang="en-US" dirty="0"/>
              <a:t>Duty-based</a:t>
            </a:r>
          </a:p>
          <a:p>
            <a:r>
              <a:rPr lang="en-US" dirty="0"/>
              <a:t>Contract-based</a:t>
            </a:r>
          </a:p>
          <a:p>
            <a:r>
              <a:rPr lang="en-US" dirty="0"/>
              <a:t>Character-based</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04800" y="304800"/>
            <a:ext cx="8229600" cy="1143000"/>
          </a:xfrm>
        </p:spPr>
        <p:txBody>
          <a:bodyPr>
            <a:normAutofit/>
          </a:bodyPr>
          <a:lstStyle/>
          <a:p>
            <a:r>
              <a:rPr lang="en-US" b="1" dirty="0"/>
              <a:t>Consequence-based Ethical Theories</a:t>
            </a:r>
          </a:p>
        </p:txBody>
      </p:sp>
      <p:sp>
        <p:nvSpPr>
          <p:cNvPr id="52227" name="Rectangle 3"/>
          <p:cNvSpPr>
            <a:spLocks noGrp="1" noChangeArrowheads="1"/>
          </p:cNvSpPr>
          <p:nvPr>
            <p:ph sz="quarter" idx="1"/>
          </p:nvPr>
        </p:nvSpPr>
        <p:spPr>
          <a:xfrm>
            <a:off x="381000" y="1752600"/>
            <a:ext cx="8229600" cy="4389120"/>
          </a:xfrm>
        </p:spPr>
        <p:txBody>
          <a:bodyPr/>
          <a:lstStyle/>
          <a:p>
            <a:pPr>
              <a:lnSpc>
                <a:spcPct val="90000"/>
              </a:lnSpc>
            </a:pPr>
            <a:r>
              <a:rPr lang="en-US" sz="2800" dirty="0">
                <a:cs typeface="Times New Roman" pitchFamily="18" charset="0"/>
              </a:rPr>
              <a:t>Some argue that the primary goal of a moral system is to produce desirable consequences or outcomes for its members. </a:t>
            </a:r>
          </a:p>
          <a:p>
            <a:pPr>
              <a:lnSpc>
                <a:spcPct val="90000"/>
              </a:lnSpc>
            </a:pPr>
            <a:r>
              <a:rPr lang="en-US" sz="2800" dirty="0">
                <a:cs typeface="Times New Roman" pitchFamily="18" charset="0"/>
              </a:rPr>
              <a:t>On this view, the consequences (i.e., the ends achieved) of actions and policies that provide the ultimate standard against which moral decisions must be evaluated. </a:t>
            </a:r>
          </a:p>
          <a:p>
            <a:pPr>
              <a:lnSpc>
                <a:spcPct val="90000"/>
              </a:lnSpc>
            </a:pPr>
            <a:r>
              <a:rPr lang="en-US" sz="2800" dirty="0">
                <a:cs typeface="Times New Roman" pitchFamily="18" charset="0"/>
              </a:rPr>
              <a:t>So if choosing between acts A </a:t>
            </a:r>
            <a:r>
              <a:rPr lang="en-US" sz="2800" i="1" dirty="0">
                <a:cs typeface="Times New Roman" pitchFamily="18" charset="0"/>
              </a:rPr>
              <a:t>or</a:t>
            </a:r>
            <a:r>
              <a:rPr lang="en-US" sz="2800" dirty="0">
                <a:cs typeface="Times New Roman" pitchFamily="18" charset="0"/>
              </a:rPr>
              <a:t> B, the morally correct action will be the one that produces the most desirable outcome. </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a:bodyPr>
          <a:lstStyle/>
          <a:p>
            <a:r>
              <a:rPr lang="en-US" b="1" dirty="0"/>
              <a:t>Consequence-based Theories: (Utilitarianism continued)</a:t>
            </a:r>
          </a:p>
        </p:txBody>
      </p:sp>
      <p:sp>
        <p:nvSpPr>
          <p:cNvPr id="54275" name="Rectangle 3"/>
          <p:cNvSpPr>
            <a:spLocks noGrp="1" noChangeArrowheads="1"/>
          </p:cNvSpPr>
          <p:nvPr>
            <p:ph sz="quarter" idx="1"/>
          </p:nvPr>
        </p:nvSpPr>
        <p:spPr>
          <a:xfrm>
            <a:off x="457200" y="1600200"/>
            <a:ext cx="7848600" cy="4873752"/>
          </a:xfrm>
        </p:spPr>
        <p:txBody>
          <a:bodyPr/>
          <a:lstStyle/>
          <a:p>
            <a:pPr>
              <a:lnSpc>
                <a:spcPct val="90000"/>
              </a:lnSpc>
            </a:pPr>
            <a:r>
              <a:rPr lang="en-US" dirty="0">
                <a:cs typeface="Times New Roman" pitchFamily="18" charset="0"/>
              </a:rPr>
              <a:t>According to the utilitarian theory:</a:t>
            </a:r>
            <a:endParaRPr lang="en-US" dirty="0"/>
          </a:p>
          <a:p>
            <a:pPr>
              <a:lnSpc>
                <a:spcPct val="90000"/>
              </a:lnSpc>
              <a:buFont typeface="Wingdings" pitchFamily="2" charset="2"/>
              <a:buNone/>
            </a:pPr>
            <a:r>
              <a:rPr lang="en-US" i="1" dirty="0">
                <a:solidFill>
                  <a:srgbClr val="000000"/>
                </a:solidFill>
                <a:cs typeface="Times New Roman" pitchFamily="18" charset="0"/>
              </a:rPr>
              <a:t>   An individual act (X) or a social policy (Y) is morally permissible if the consequences that result from (X) or (Y) produce the greatest amount of good for the greatest number of persons affected by the act or policy.</a:t>
            </a:r>
          </a:p>
          <a:p>
            <a:pPr>
              <a:lnSpc>
                <a:spcPct val="90000"/>
              </a:lnSpc>
            </a:pPr>
            <a:r>
              <a:rPr lang="en-US" dirty="0">
                <a:hlinkClick r:id="rId2"/>
              </a:rPr>
              <a:t>https://www.youtube.com/watch?v=-a739VjqdSI </a:t>
            </a:r>
          </a:p>
          <a:p>
            <a:pPr>
              <a:lnSpc>
                <a:spcPct val="90000"/>
              </a:lnSpc>
            </a:pPr>
            <a:r>
              <a:rPr lang="en-US" dirty="0">
                <a:hlinkClick r:id="rId2"/>
              </a:rPr>
              <a:t>https://www.youtube.com/watch?v=uvmz5E75ZIA</a:t>
            </a:r>
            <a:endParaRPr lang="en-US" dirty="0"/>
          </a:p>
          <a:p>
            <a:pPr>
              <a:lnSpc>
                <a:spcPct val="90000"/>
              </a:lnSpc>
              <a:buFont typeface="Wingdings" pitchFamily="2" charset="2"/>
              <a:buNone/>
            </a:pPr>
            <a:endParaRPr lang="en-US" dirty="0"/>
          </a:p>
        </p:txBody>
      </p:sp>
      <p:pic>
        <p:nvPicPr>
          <p:cNvPr id="36865" name="Picture 1"/>
          <p:cNvPicPr>
            <a:picLocks noChangeAspect="1" noChangeArrowheads="1"/>
          </p:cNvPicPr>
          <p:nvPr/>
        </p:nvPicPr>
        <p:blipFill>
          <a:blip r:embed="rId3" cstate="print"/>
          <a:srcRect/>
          <a:stretch>
            <a:fillRect/>
          </a:stretch>
        </p:blipFill>
        <p:spPr bwMode="auto">
          <a:xfrm>
            <a:off x="6172200" y="5011579"/>
            <a:ext cx="2857500" cy="1619250"/>
          </a:xfrm>
          <a:prstGeom prst="rect">
            <a:avLst/>
          </a:prstGeom>
          <a:noFill/>
          <a:ln w="9525">
            <a:noFill/>
            <a:miter lim="800000"/>
            <a:headEnd/>
            <a:tailEnd/>
          </a:ln>
        </p:spPr>
      </p:pic>
      <p:sp>
        <p:nvSpPr>
          <p:cNvPr id="5" name="Rectangle 4"/>
          <p:cNvSpPr/>
          <p:nvPr/>
        </p:nvSpPr>
        <p:spPr>
          <a:xfrm>
            <a:off x="6134554" y="6642556"/>
            <a:ext cx="1561646" cy="215444"/>
          </a:xfrm>
          <a:prstGeom prst="rect">
            <a:avLst/>
          </a:prstGeom>
        </p:spPr>
        <p:txBody>
          <a:bodyPr wrap="none">
            <a:spAutoFit/>
          </a:bodyPr>
          <a:lstStyle/>
          <a:p>
            <a:r>
              <a:rPr lang="en-MY" sz="800" dirty="0"/>
              <a:t>Image source: </a:t>
            </a:r>
            <a:r>
              <a:rPr lang="en-MY" sz="800" dirty="0" err="1"/>
              <a:t>healthpips.com</a:t>
            </a:r>
            <a:endParaRPr lang="en-MY" sz="800" dirty="0"/>
          </a:p>
        </p:txBody>
      </p:sp>
      <p:sp>
        <p:nvSpPr>
          <p:cNvPr id="6" name="Equal 5"/>
          <p:cNvSpPr/>
          <p:nvPr/>
        </p:nvSpPr>
        <p:spPr>
          <a:xfrm>
            <a:off x="5257800" y="5544979"/>
            <a:ext cx="685800" cy="5334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solidFill>
                <a:schemeClr val="tx1"/>
              </a:solidFill>
            </a:endParaRPr>
          </a:p>
        </p:txBody>
      </p:sp>
      <p:sp>
        <p:nvSpPr>
          <p:cNvPr id="8" name="Rectangle 7"/>
          <p:cNvSpPr/>
          <p:nvPr/>
        </p:nvSpPr>
        <p:spPr>
          <a:xfrm>
            <a:off x="304800" y="5481935"/>
            <a:ext cx="2133600" cy="6096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9" name="TextBox 8"/>
          <p:cNvSpPr txBox="1"/>
          <p:nvPr/>
        </p:nvSpPr>
        <p:spPr>
          <a:xfrm>
            <a:off x="2514600" y="5481935"/>
            <a:ext cx="609600" cy="553998"/>
          </a:xfrm>
          <a:prstGeom prst="rect">
            <a:avLst/>
          </a:prstGeom>
          <a:noFill/>
        </p:spPr>
        <p:txBody>
          <a:bodyPr wrap="square" rtlCol="0">
            <a:spAutoFit/>
          </a:bodyPr>
          <a:lstStyle/>
          <a:p>
            <a:pPr algn="ctr"/>
            <a:r>
              <a:rPr lang="en-US" sz="3000" dirty="0"/>
              <a:t>or</a:t>
            </a:r>
            <a:endParaRPr lang="en-MY" sz="3000" dirty="0"/>
          </a:p>
        </p:txBody>
      </p:sp>
      <p:sp>
        <p:nvSpPr>
          <p:cNvPr id="10" name="TextBox 9"/>
          <p:cNvSpPr txBox="1"/>
          <p:nvPr/>
        </p:nvSpPr>
        <p:spPr>
          <a:xfrm>
            <a:off x="304800" y="5558135"/>
            <a:ext cx="2133600" cy="400110"/>
          </a:xfrm>
          <a:prstGeom prst="rect">
            <a:avLst/>
          </a:prstGeom>
          <a:noFill/>
        </p:spPr>
        <p:txBody>
          <a:bodyPr wrap="square" rtlCol="0">
            <a:spAutoFit/>
          </a:bodyPr>
          <a:lstStyle/>
          <a:p>
            <a:pPr algn="ctr"/>
            <a:r>
              <a:rPr lang="en-MY" sz="2000" b="1" dirty="0"/>
              <a:t>Individual act</a:t>
            </a:r>
          </a:p>
        </p:txBody>
      </p:sp>
      <p:sp>
        <p:nvSpPr>
          <p:cNvPr id="11" name="Rectangle 10"/>
          <p:cNvSpPr/>
          <p:nvPr/>
        </p:nvSpPr>
        <p:spPr>
          <a:xfrm>
            <a:off x="3200400" y="5481935"/>
            <a:ext cx="1828800" cy="6096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2" name="TextBox 11"/>
          <p:cNvSpPr txBox="1"/>
          <p:nvPr/>
        </p:nvSpPr>
        <p:spPr>
          <a:xfrm>
            <a:off x="3200400" y="5558135"/>
            <a:ext cx="1828800" cy="400110"/>
          </a:xfrm>
          <a:prstGeom prst="rect">
            <a:avLst/>
          </a:prstGeom>
          <a:noFill/>
        </p:spPr>
        <p:txBody>
          <a:bodyPr wrap="square" rtlCol="0">
            <a:spAutoFit/>
          </a:bodyPr>
          <a:lstStyle/>
          <a:p>
            <a:r>
              <a:rPr lang="en-MY" sz="2000" b="1" dirty="0"/>
              <a:t>Social policy</a:t>
            </a:r>
          </a:p>
        </p:txBody>
      </p:sp>
      <p:sp>
        <p:nvSpPr>
          <p:cNvPr id="13" name="TextBox 12"/>
          <p:cNvSpPr txBox="1"/>
          <p:nvPr/>
        </p:nvSpPr>
        <p:spPr>
          <a:xfrm>
            <a:off x="990600" y="6091535"/>
            <a:ext cx="685800" cy="461665"/>
          </a:xfrm>
          <a:prstGeom prst="rect">
            <a:avLst/>
          </a:prstGeom>
          <a:noFill/>
        </p:spPr>
        <p:txBody>
          <a:bodyPr wrap="square" rtlCol="0">
            <a:spAutoFit/>
          </a:bodyPr>
          <a:lstStyle/>
          <a:p>
            <a:pPr algn="ctr"/>
            <a:r>
              <a:rPr lang="en-MY" dirty="0"/>
              <a:t>(X)</a:t>
            </a:r>
          </a:p>
        </p:txBody>
      </p:sp>
      <p:sp>
        <p:nvSpPr>
          <p:cNvPr id="14" name="TextBox 13"/>
          <p:cNvSpPr txBox="1"/>
          <p:nvPr/>
        </p:nvSpPr>
        <p:spPr>
          <a:xfrm>
            <a:off x="3810000" y="6091535"/>
            <a:ext cx="762000" cy="461665"/>
          </a:xfrm>
          <a:prstGeom prst="rect">
            <a:avLst/>
          </a:prstGeom>
          <a:noFill/>
        </p:spPr>
        <p:txBody>
          <a:bodyPr wrap="square" rtlCol="0">
            <a:spAutoFit/>
          </a:bodyPr>
          <a:lstStyle/>
          <a:p>
            <a:pPr algn="ctr"/>
            <a:r>
              <a:rPr lang="en-MY" dirty="0"/>
              <a:t>(Y)</a:t>
            </a:r>
          </a:p>
        </p:txBody>
      </p:sp>
      <p:sp>
        <p:nvSpPr>
          <p:cNvPr id="15" name="TextBox 14"/>
          <p:cNvSpPr txBox="1"/>
          <p:nvPr/>
        </p:nvSpPr>
        <p:spPr>
          <a:xfrm>
            <a:off x="6781800" y="4552890"/>
            <a:ext cx="1828800" cy="400110"/>
          </a:xfrm>
          <a:prstGeom prst="rect">
            <a:avLst/>
          </a:prstGeom>
          <a:noFill/>
        </p:spPr>
        <p:txBody>
          <a:bodyPr wrap="square" rtlCol="0">
            <a:spAutoFit/>
          </a:bodyPr>
          <a:lstStyle/>
          <a:p>
            <a:r>
              <a:rPr lang="en-MY" sz="2000" dirty="0"/>
              <a:t>Social Utility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normAutofit/>
          </a:bodyPr>
          <a:lstStyle/>
          <a:p>
            <a:r>
              <a:rPr lang="en-US" b="1" dirty="0"/>
              <a:t>Consequence-based Theories: (Utilitarianism continued)</a:t>
            </a:r>
          </a:p>
        </p:txBody>
      </p:sp>
      <p:sp>
        <p:nvSpPr>
          <p:cNvPr id="55299" name="Rectangle 3"/>
          <p:cNvSpPr>
            <a:spLocks noGrp="1" noChangeArrowheads="1"/>
          </p:cNvSpPr>
          <p:nvPr>
            <p:ph sz="quarter" idx="1"/>
          </p:nvPr>
        </p:nvSpPr>
        <p:spPr/>
        <p:txBody>
          <a:bodyPr/>
          <a:lstStyle/>
          <a:p>
            <a:r>
              <a:rPr lang="en-US" dirty="0" err="1">
                <a:solidFill>
                  <a:srgbClr val="000000"/>
                </a:solidFill>
                <a:cs typeface="Times New Roman" pitchFamily="18" charset="0"/>
              </a:rPr>
              <a:t>Utilitarians</a:t>
            </a:r>
            <a:r>
              <a:rPr lang="en-US" dirty="0">
                <a:solidFill>
                  <a:srgbClr val="000000"/>
                </a:solidFill>
                <a:cs typeface="Times New Roman" pitchFamily="18" charset="0"/>
              </a:rPr>
              <a:t> draw on two key points in defending their theory:</a:t>
            </a:r>
          </a:p>
          <a:p>
            <a:pPr>
              <a:buNone/>
            </a:pPr>
            <a:r>
              <a:rPr lang="en-US" dirty="0">
                <a:solidFill>
                  <a:srgbClr val="000000"/>
                </a:solidFill>
                <a:cs typeface="Times New Roman" pitchFamily="18" charset="0"/>
              </a:rPr>
              <a:t>	(</a:t>
            </a:r>
            <a:r>
              <a:rPr lang="en-US" dirty="0" err="1">
                <a:solidFill>
                  <a:srgbClr val="000000"/>
                </a:solidFill>
                <a:cs typeface="Times New Roman" pitchFamily="18" charset="0"/>
              </a:rPr>
              <a:t>i</a:t>
            </a:r>
            <a:r>
              <a:rPr lang="en-US" dirty="0">
                <a:solidFill>
                  <a:srgbClr val="000000"/>
                </a:solidFill>
                <a:cs typeface="Times New Roman" pitchFamily="18" charset="0"/>
              </a:rPr>
              <a:t>) the principle of social utility should be used to determine morality;</a:t>
            </a:r>
          </a:p>
          <a:p>
            <a:pPr>
              <a:buNone/>
            </a:pPr>
            <a:r>
              <a:rPr lang="en-US" dirty="0">
                <a:cs typeface="Times New Roman" pitchFamily="18" charset="0"/>
              </a:rPr>
              <a:t>	(ii) the belief that social utility can be measured by the amount of happiness produced.</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b="1" dirty="0"/>
              <a:t>Utilitarianism (continued)</a:t>
            </a:r>
          </a:p>
        </p:txBody>
      </p:sp>
      <p:sp>
        <p:nvSpPr>
          <p:cNvPr id="56323" name="Rectangle 3"/>
          <p:cNvSpPr>
            <a:spLocks noGrp="1" noChangeArrowheads="1"/>
          </p:cNvSpPr>
          <p:nvPr>
            <p:ph sz="quarter" idx="1"/>
          </p:nvPr>
        </p:nvSpPr>
        <p:spPr/>
        <p:txBody>
          <a:bodyPr/>
          <a:lstStyle/>
          <a:p>
            <a:r>
              <a:rPr lang="en-US" sz="2600" dirty="0" err="1">
                <a:solidFill>
                  <a:srgbClr val="000000"/>
                </a:solidFill>
                <a:cs typeface="Times New Roman" pitchFamily="18" charset="0"/>
              </a:rPr>
              <a:t>Utilitarians</a:t>
            </a:r>
            <a:r>
              <a:rPr lang="en-US" sz="2600" dirty="0">
                <a:solidFill>
                  <a:srgbClr val="000000"/>
                </a:solidFill>
                <a:cs typeface="Times New Roman" pitchFamily="18" charset="0"/>
              </a:rPr>
              <a:t> such as Jeremy Bentham assume:</a:t>
            </a:r>
          </a:p>
          <a:p>
            <a:pPr>
              <a:buNone/>
            </a:pPr>
            <a:r>
              <a:rPr lang="en-US" dirty="0">
                <a:solidFill>
                  <a:srgbClr val="000000"/>
                </a:solidFill>
                <a:cs typeface="Times New Roman" pitchFamily="18" charset="0"/>
              </a:rPr>
              <a:t>	(a) all people desire happiness;</a:t>
            </a:r>
          </a:p>
          <a:p>
            <a:pPr>
              <a:buNone/>
            </a:pPr>
            <a:r>
              <a:rPr lang="en-US" dirty="0">
                <a:solidFill>
                  <a:srgbClr val="000000"/>
                </a:solidFill>
                <a:cs typeface="Times New Roman" pitchFamily="18" charset="0"/>
              </a:rPr>
              <a:t>	(b) happiness is an intrinsic good that is desired for its own sake. </a:t>
            </a:r>
          </a:p>
          <a:p>
            <a:pPr>
              <a:buFont typeface="Wingdings" pitchFamily="2" charset="2"/>
              <a:buNone/>
            </a:pPr>
            <a:endParaRPr lang="en-US" dirty="0">
              <a:solidFill>
                <a:srgbClr val="000000"/>
              </a:solidFill>
              <a:cs typeface="Times New Roman" pitchFamily="18" charset="0"/>
            </a:endParaRPr>
          </a:p>
          <a:p>
            <a:pPr>
              <a:buFont typeface="Wingdings" pitchFamily="2" charset="2"/>
              <a:buNone/>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b="1" dirty="0"/>
              <a:t>Act Utilitarianism</a:t>
            </a:r>
          </a:p>
        </p:txBody>
      </p:sp>
      <p:sp>
        <p:nvSpPr>
          <p:cNvPr id="58371" name="Rectangle 3"/>
          <p:cNvSpPr>
            <a:spLocks noGrp="1" noChangeArrowheads="1"/>
          </p:cNvSpPr>
          <p:nvPr>
            <p:ph sz="quarter" idx="1"/>
          </p:nvPr>
        </p:nvSpPr>
        <p:spPr>
          <a:xfrm>
            <a:off x="457200" y="1600200"/>
            <a:ext cx="8153400" cy="4873752"/>
          </a:xfrm>
        </p:spPr>
        <p:txBody>
          <a:bodyPr/>
          <a:lstStyle/>
          <a:p>
            <a:r>
              <a:rPr lang="en-US" dirty="0">
                <a:solidFill>
                  <a:srgbClr val="000000"/>
                </a:solidFill>
                <a:cs typeface="Times New Roman" pitchFamily="18" charset="0"/>
              </a:rPr>
              <a:t>According to act </a:t>
            </a:r>
            <a:r>
              <a:rPr lang="en-US" dirty="0" err="1">
                <a:solidFill>
                  <a:srgbClr val="000000"/>
                </a:solidFill>
                <a:cs typeface="Times New Roman" pitchFamily="18" charset="0"/>
              </a:rPr>
              <a:t>utilitarians</a:t>
            </a:r>
            <a:r>
              <a:rPr lang="en-US" dirty="0">
                <a:solidFill>
                  <a:srgbClr val="000000"/>
                </a:solidFill>
                <a:cs typeface="Times New Roman" pitchFamily="18" charset="0"/>
              </a:rPr>
              <a:t>:</a:t>
            </a:r>
          </a:p>
          <a:p>
            <a:pPr>
              <a:buFont typeface="Wingdings" pitchFamily="2" charset="2"/>
              <a:buNone/>
            </a:pPr>
            <a:r>
              <a:rPr lang="en-US" dirty="0">
                <a:solidFill>
                  <a:srgbClr val="000000"/>
                </a:solidFill>
                <a:cs typeface="Times New Roman" pitchFamily="18" charset="0"/>
              </a:rPr>
              <a:t>   An </a:t>
            </a:r>
            <a:r>
              <a:rPr lang="en-US" i="1" dirty="0">
                <a:solidFill>
                  <a:srgbClr val="000000"/>
                </a:solidFill>
                <a:cs typeface="Times New Roman" pitchFamily="18" charset="0"/>
              </a:rPr>
              <a:t>act</a:t>
            </a:r>
            <a:r>
              <a:rPr lang="en-US" dirty="0">
                <a:solidFill>
                  <a:srgbClr val="000000"/>
                </a:solidFill>
                <a:cs typeface="Times New Roman" pitchFamily="18" charset="0"/>
              </a:rPr>
              <a:t>, </a:t>
            </a:r>
            <a:r>
              <a:rPr lang="en-US" i="1" dirty="0">
                <a:solidFill>
                  <a:srgbClr val="000000"/>
                </a:solidFill>
                <a:cs typeface="Times New Roman" pitchFamily="18" charset="0"/>
              </a:rPr>
              <a:t>X</a:t>
            </a:r>
            <a:r>
              <a:rPr lang="en-US" dirty="0">
                <a:solidFill>
                  <a:srgbClr val="000000"/>
                </a:solidFill>
                <a:cs typeface="Times New Roman" pitchFamily="18" charset="0"/>
              </a:rPr>
              <a:t>, is morally permissible if the consequences produced by doing </a:t>
            </a:r>
            <a:r>
              <a:rPr lang="en-US" i="1" dirty="0">
                <a:solidFill>
                  <a:srgbClr val="000000"/>
                </a:solidFill>
                <a:cs typeface="Times New Roman" pitchFamily="18" charset="0"/>
              </a:rPr>
              <a:t>X</a:t>
            </a:r>
            <a:r>
              <a:rPr lang="en-US" dirty="0">
                <a:solidFill>
                  <a:srgbClr val="000000"/>
                </a:solidFill>
                <a:cs typeface="Times New Roman" pitchFamily="18" charset="0"/>
              </a:rPr>
              <a:t> result in the greatest good for the greatest number of persons affected by </a:t>
            </a:r>
            <a:r>
              <a:rPr lang="en-US" i="1" dirty="0">
                <a:solidFill>
                  <a:srgbClr val="000000"/>
                </a:solidFill>
                <a:cs typeface="Times New Roman" pitchFamily="18" charset="0"/>
              </a:rPr>
              <a:t>X</a:t>
            </a:r>
            <a:r>
              <a:rPr lang="en-US" dirty="0">
                <a:solidFill>
                  <a:srgbClr val="000000"/>
                </a:solidFill>
                <a:cs typeface="Times New Roman" pitchFamily="18" charset="0"/>
              </a:rPr>
              <a:t>.</a:t>
            </a:r>
          </a:p>
          <a:p>
            <a:pPr>
              <a:buFont typeface="Wingdings" pitchFamily="2" charset="2"/>
              <a:buNone/>
            </a:pPr>
            <a:endParaRPr lang="en-US" dirty="0">
              <a:solidFill>
                <a:srgbClr val="000000"/>
              </a:solidFill>
              <a:cs typeface="Times New Roman" pitchFamily="18" charset="0"/>
            </a:endParaRPr>
          </a:p>
          <a:p>
            <a:pPr>
              <a:buFont typeface="Wingdings" pitchFamily="2" charset="2"/>
              <a:buNone/>
            </a:pPr>
            <a:r>
              <a:rPr lang="en-US" i="1" dirty="0">
                <a:solidFill>
                  <a:srgbClr val="000000"/>
                </a:solidFill>
                <a:cs typeface="Times New Roman" pitchFamily="18" charset="0"/>
              </a:rPr>
              <a:t>Scenario 2-3: A Critique of Act Utilitarianism</a:t>
            </a:r>
          </a:p>
          <a:p>
            <a:r>
              <a:rPr lang="en-US" dirty="0"/>
              <a:t>New policy is under consideration in </a:t>
            </a:r>
            <a:r>
              <a:rPr lang="en-US" dirty="0" err="1"/>
              <a:t>Newmerica</a:t>
            </a:r>
            <a:r>
              <a:rPr lang="en-US" dirty="0"/>
              <a:t>, where 1% population will work as slaves to produce computer chip, desktop computer will be low price for 99% population.</a:t>
            </a:r>
          </a:p>
          <a:p>
            <a:pPr>
              <a:buFont typeface="Wingdings" pitchFamily="2" charset="2"/>
              <a:buNone/>
            </a:pPr>
            <a:endParaRPr lang="en-US" dirty="0">
              <a:solidFill>
                <a:srgbClr val="000000"/>
              </a:solidFill>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Custom 8">
      <a:dk1>
        <a:sysClr val="windowText" lastClr="000000"/>
      </a:dk1>
      <a:lt1>
        <a:sysClr val="window" lastClr="FFFFFF"/>
      </a:lt1>
      <a:dk2>
        <a:srgbClr val="512539"/>
      </a:dk2>
      <a:lt2>
        <a:srgbClr val="F4E7ED"/>
      </a:lt2>
      <a:accent1>
        <a:srgbClr val="000000"/>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26382</TotalTime>
  <Words>1588</Words>
  <Application>Microsoft Office PowerPoint</Application>
  <PresentationFormat>On-screen Show (4:3)</PresentationFormat>
  <Paragraphs>148</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Century Schoolbook</vt:lpstr>
      <vt:lpstr>Courier New</vt:lpstr>
      <vt:lpstr>Tahoma</vt:lpstr>
      <vt:lpstr>Times</vt:lpstr>
      <vt:lpstr>Times New Roman</vt:lpstr>
      <vt:lpstr>Wingdings</vt:lpstr>
      <vt:lpstr>Wingdings 2</vt:lpstr>
      <vt:lpstr>Oriel</vt:lpstr>
      <vt:lpstr>Ethical concepts and ethical theories  Topic 3</vt:lpstr>
      <vt:lpstr>Moral Dilemmas</vt:lpstr>
      <vt:lpstr>Moral Dilemmas</vt:lpstr>
      <vt:lpstr>Four Ethical Theories</vt:lpstr>
      <vt:lpstr>Consequence-based Ethical Theories</vt:lpstr>
      <vt:lpstr>Consequence-based Theories: (Utilitarianism continued)</vt:lpstr>
      <vt:lpstr>Consequence-based Theories: (Utilitarianism continued)</vt:lpstr>
      <vt:lpstr>Utilitarianism (continued)</vt:lpstr>
      <vt:lpstr>Act Utilitarianism</vt:lpstr>
      <vt:lpstr>Rule Utilitarianism</vt:lpstr>
      <vt:lpstr>Duty-based Ethical Theories </vt:lpstr>
      <vt:lpstr>Duty-based Ethical Theories (Continued)</vt:lpstr>
      <vt:lpstr>Duty-based Ethical Theories (Continued)</vt:lpstr>
      <vt:lpstr>Rule Deontology</vt:lpstr>
      <vt:lpstr>Categorical Imperative</vt:lpstr>
      <vt:lpstr>Rule Deontology (Continued)</vt:lpstr>
      <vt:lpstr>Act Deontology</vt:lpstr>
      <vt:lpstr>Act Deontology (Continued)</vt:lpstr>
      <vt:lpstr>Acts Vs Rules and Consequences Vs duties</vt:lpstr>
      <vt:lpstr>Contract-based Ethical Theories</vt:lpstr>
      <vt:lpstr>Criticisms of Social Contract Theory</vt:lpstr>
      <vt:lpstr>Criticism of Social Contract Theory (Continued)</vt:lpstr>
      <vt:lpstr>Character-based Ethical Theories </vt:lpstr>
      <vt:lpstr>Character-based Ethical Theories (Continued)</vt:lpstr>
      <vt:lpstr>Character-based Ethical Theories (Continued)</vt:lpstr>
      <vt:lpstr>Table 2-3  Four Types of Ethical Theory </vt:lpstr>
      <vt:lpstr>Four Types of Ethical Theory </vt:lpstr>
    </vt:vector>
  </TitlesOfParts>
  <Company>Rivier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Figure 2-1: Basic Components of a Moral System</dc:title>
  <dc:creator>Rashid</dc:creator>
  <cp:lastModifiedBy>Khokhar, Rashid</cp:lastModifiedBy>
  <cp:revision>331</cp:revision>
  <dcterms:created xsi:type="dcterms:W3CDTF">2003-08-18T14:38:56Z</dcterms:created>
  <dcterms:modified xsi:type="dcterms:W3CDTF">2017-08-31T01:08:17Z</dcterms:modified>
</cp:coreProperties>
</file>