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0" r:id="rId1"/>
  </p:sldMasterIdLst>
  <p:notesMasterIdLst>
    <p:notesMasterId r:id="rId30"/>
  </p:notesMasterIdLst>
  <p:handoutMasterIdLst>
    <p:handoutMasterId r:id="rId31"/>
  </p:handoutMasterIdLst>
  <p:sldIdLst>
    <p:sldId id="258" r:id="rId2"/>
    <p:sldId id="277" r:id="rId3"/>
    <p:sldId id="360" r:id="rId4"/>
    <p:sldId id="361" r:id="rId5"/>
    <p:sldId id="379" r:id="rId6"/>
    <p:sldId id="380" r:id="rId7"/>
    <p:sldId id="362" r:id="rId8"/>
    <p:sldId id="363" r:id="rId9"/>
    <p:sldId id="364" r:id="rId10"/>
    <p:sldId id="365" r:id="rId11"/>
    <p:sldId id="367" r:id="rId12"/>
    <p:sldId id="366" r:id="rId13"/>
    <p:sldId id="368" r:id="rId14"/>
    <p:sldId id="369" r:id="rId15"/>
    <p:sldId id="370" r:id="rId16"/>
    <p:sldId id="371" r:id="rId17"/>
    <p:sldId id="372" r:id="rId18"/>
    <p:sldId id="373" r:id="rId19"/>
    <p:sldId id="374" r:id="rId20"/>
    <p:sldId id="375" r:id="rId21"/>
    <p:sldId id="376" r:id="rId22"/>
    <p:sldId id="377" r:id="rId23"/>
    <p:sldId id="381" r:id="rId24"/>
    <p:sldId id="382" r:id="rId25"/>
    <p:sldId id="378" r:id="rId26"/>
    <p:sldId id="355" r:id="rId27"/>
    <p:sldId id="318" r:id="rId28"/>
    <p:sldId id="260" r:id="rId29"/>
  </p:sldIdLst>
  <p:sldSz cx="9144000" cy="5143500" type="screen16x9"/>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1487D"/>
    <a:srgbClr val="026AB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82" autoAdjust="0"/>
    <p:restoredTop sz="94434" autoAdjust="0"/>
  </p:normalViewPr>
  <p:slideViewPr>
    <p:cSldViewPr snapToGrid="0" snapToObjects="1">
      <p:cViewPr varScale="1">
        <p:scale>
          <a:sx n="140" d="100"/>
          <a:sy n="140" d="100"/>
        </p:scale>
        <p:origin x="822" y="120"/>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napToObjects="1" showGuides="1">
      <p:cViewPr varScale="1">
        <p:scale>
          <a:sx n="79" d="100"/>
          <a:sy n="79" d="100"/>
        </p:scale>
        <p:origin x="3954"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3.xml"/><Relationship Id="rId5" Type="http://schemas.openxmlformats.org/officeDocument/2006/relationships/image" Target="../media/image4.png"/><Relationship Id="rId4" Type="http://schemas.openxmlformats.org/officeDocument/2006/relationships/image" Target="../media/image3.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EAB43721-2BB9-E449-8855-DB1EDB7A7F90}" type="datetime1">
              <a:rPr lang="en-US" smtClean="0">
                <a:latin typeface="Arial" panose="020B0604020202020204" pitchFamily="34" charset="0"/>
                <a:cs typeface="Arial" panose="020B0604020202020204" pitchFamily="34" charset="0"/>
              </a:rPr>
              <a:pPr/>
              <a:t>4/3/2017</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475284" y="9212374"/>
            <a:ext cx="2470375" cy="303024"/>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043796" y="9212374"/>
            <a:ext cx="670432" cy="303024"/>
          </a:xfrm>
          <a:prstGeom prst="rect">
            <a:avLst/>
          </a:prstGeom>
        </p:spPr>
        <p:txBody>
          <a:bodyPr vert="horz" lIns="91440" tIns="45720" rIns="91440" bIns="45720" rtlCol="0" anchor="b"/>
          <a:lstStyle>
            <a:lvl1pPr algn="r">
              <a:defRPr sz="1200"/>
            </a:lvl1pPr>
          </a:lstStyle>
          <a:p>
            <a:fld id="{E319E37F-65DF-2F40-B86C-0D95321FD04A}" type="slidenum">
              <a:rPr lang="en-US" smtClean="0">
                <a:latin typeface="Arial" panose="020B0604020202020204" pitchFamily="34" charset="0"/>
                <a:cs typeface="Arial" panose="020B0604020202020204" pitchFamily="34" charset="0"/>
              </a:rPr>
              <a:pPr/>
              <a:t>‹#›</a:t>
            </a:fld>
            <a:endParaRPr lang="en-US">
              <a:latin typeface="Arial" panose="020B0604020202020204" pitchFamily="34" charset="0"/>
              <a:cs typeface="Arial" panose="020B0604020202020204" pitchFamily="34" charset="0"/>
            </a:endParaRPr>
          </a:p>
        </p:txBody>
      </p:sp>
      <p:grpSp>
        <p:nvGrpSpPr>
          <p:cNvPr id="48" name="Group 47"/>
          <p:cNvGrpSpPr/>
          <p:nvPr/>
        </p:nvGrpSpPr>
        <p:grpSpPr>
          <a:xfrm>
            <a:off x="4561363" y="9293673"/>
            <a:ext cx="1775101" cy="333733"/>
            <a:chOff x="7137966" y="4621306"/>
            <a:chExt cx="1790854" cy="307421"/>
          </a:xfrm>
          <a:effectLst/>
        </p:grpSpPr>
        <p:sp>
          <p:nvSpPr>
            <p:cNvPr id="49"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0"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1"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4"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5"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6"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7"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8"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9"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0"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1"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2"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3"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4"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5"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6"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7"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8"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9"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0"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1"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2"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3"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4"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85"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88"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796065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2.xml"/><Relationship Id="rId5" Type="http://schemas.openxmlformats.org/officeDocument/2006/relationships/image" Target="../media/image4.png"/><Relationship Id="rId4" Type="http://schemas.openxmlformats.org/officeDocument/2006/relationships/image" Target="../media/image3.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66996" y="142066"/>
            <a:ext cx="1253031" cy="392478"/>
          </a:xfrm>
          <a:prstGeom prst="rect">
            <a:avLst/>
          </a:prstGeom>
        </p:spPr>
        <p:txBody>
          <a:bodyPr vert="horz" lIns="91440" tIns="45720" rIns="91440" bIns="45720" rtlCol="0"/>
          <a:lstStyle>
            <a:lvl1pPr algn="r">
              <a:defRPr sz="1200"/>
            </a:lvl1pPr>
          </a:lstStyle>
          <a:p>
            <a:fld id="{3816B40F-1D48-214C-B3ED-13D83F74CBD9}" type="datetime1">
              <a:rPr lang="en-US" smtClean="0"/>
              <a:pPr/>
              <a:t>4/3/2017</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77649" y="4715152"/>
            <a:ext cx="6042378" cy="4369563"/>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Footer Placeholder 5"/>
          <p:cNvSpPr>
            <a:spLocks noGrp="1"/>
          </p:cNvSpPr>
          <p:nvPr>
            <p:ph type="ftr" sz="quarter" idx="4"/>
          </p:nvPr>
        </p:nvSpPr>
        <p:spPr>
          <a:xfrm>
            <a:off x="377649" y="9428583"/>
            <a:ext cx="2529324" cy="248166"/>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095354" y="9428583"/>
            <a:ext cx="606968" cy="248166"/>
          </a:xfrm>
          <a:prstGeom prst="rect">
            <a:avLst/>
          </a:prstGeom>
        </p:spPr>
        <p:txBody>
          <a:bodyPr vert="horz" lIns="91440" tIns="45720" rIns="91440" bIns="45720" rtlCol="0" anchor="b"/>
          <a:lstStyle>
            <a:lvl1pPr algn="r">
              <a:defRPr sz="1200"/>
            </a:lvl1pPr>
          </a:lstStyle>
          <a:p>
            <a:fld id="{8387A0A4-37F0-1340-86CA-F84E6CE4BF24}" type="slidenum">
              <a:rPr lang="en-US" smtClean="0"/>
              <a:pPr/>
              <a:t>‹#›</a:t>
            </a:fld>
            <a:endParaRPr lang="en-US"/>
          </a:p>
        </p:txBody>
      </p:sp>
      <p:grpSp>
        <p:nvGrpSpPr>
          <p:cNvPr id="50" name="Group 49"/>
          <p:cNvGrpSpPr/>
          <p:nvPr/>
        </p:nvGrpSpPr>
        <p:grpSpPr>
          <a:xfrm>
            <a:off x="4650933" y="9343017"/>
            <a:ext cx="1775101" cy="333733"/>
            <a:chOff x="7137966" y="4621306"/>
            <a:chExt cx="1790854" cy="307421"/>
          </a:xfrm>
          <a:effectLst/>
        </p:grpSpPr>
        <p:sp>
          <p:nvSpPr>
            <p:cNvPr id="51"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4"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5"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6"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7"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8"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9"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0"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1"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2"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3"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4"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5"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6"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7"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8"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9"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0"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1"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2"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3"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4"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5"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6"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87"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90"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05474835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panose="020B0604020202020204" pitchFamily="34" charset="0"/>
        <a:ea typeface="+mn-ea"/>
        <a:cs typeface="Arial" panose="020B0604020202020204" pitchFamily="34" charset="0"/>
      </a:defRPr>
    </a:lvl1pPr>
    <a:lvl2pPr marL="177800"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2pPr>
    <a:lvl3pPr marL="534988"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3pPr>
    <a:lvl4pPr marL="892175"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4pPr>
    <a:lvl5pPr marL="1260475"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1</a:t>
            </a:fld>
            <a:endParaRPr lang="en-US"/>
          </a:p>
        </p:txBody>
      </p:sp>
    </p:spTree>
    <p:extLst>
      <p:ext uri="{BB962C8B-B14F-4D97-AF65-F5344CB8AC3E}">
        <p14:creationId xmlns:p14="http://schemas.microsoft.com/office/powerpoint/2010/main" val="1914884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2</a:t>
            </a:fld>
            <a:endParaRPr lang="en-US"/>
          </a:p>
        </p:txBody>
      </p:sp>
    </p:spTree>
    <p:extLst>
      <p:ext uri="{BB962C8B-B14F-4D97-AF65-F5344CB8AC3E}">
        <p14:creationId xmlns:p14="http://schemas.microsoft.com/office/powerpoint/2010/main" val="2765927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387A0A4-37F0-1340-86CA-F84E6CE4BF24}" type="slidenum">
              <a:rPr lang="en-US" smtClean="0"/>
              <a:pPr/>
              <a:t>5</a:t>
            </a:fld>
            <a:endParaRPr lang="en-US"/>
          </a:p>
        </p:txBody>
      </p:sp>
    </p:spTree>
    <p:extLst>
      <p:ext uri="{BB962C8B-B14F-4D97-AF65-F5344CB8AC3E}">
        <p14:creationId xmlns:p14="http://schemas.microsoft.com/office/powerpoint/2010/main" val="2937113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27</a:t>
            </a:fld>
            <a:endParaRPr lang="en-US"/>
          </a:p>
        </p:txBody>
      </p:sp>
    </p:spTree>
    <p:extLst>
      <p:ext uri="{BB962C8B-B14F-4D97-AF65-F5344CB8AC3E}">
        <p14:creationId xmlns:p14="http://schemas.microsoft.com/office/powerpoint/2010/main" val="1107600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28</a:t>
            </a:fld>
            <a:endParaRPr lang="en-US"/>
          </a:p>
        </p:txBody>
      </p:sp>
    </p:spTree>
    <p:extLst>
      <p:ext uri="{BB962C8B-B14F-4D97-AF65-F5344CB8AC3E}">
        <p14:creationId xmlns:p14="http://schemas.microsoft.com/office/powerpoint/2010/main" val="33857016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wmf"/><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8" name="Rectangle 48"/>
          <p:cNvSpPr>
            <a:spLocks noChangeArrowheads="1"/>
          </p:cNvSpPr>
          <p:nvPr userDrawn="1"/>
        </p:nvSpPr>
        <p:spPr bwMode="auto">
          <a:xfrm>
            <a:off x="0" y="1037547"/>
            <a:ext cx="9144000" cy="3379212"/>
          </a:xfrm>
          <a:prstGeom prst="rect">
            <a:avLst/>
          </a:prstGeom>
          <a:solidFill>
            <a:srgbClr val="02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4" name="Rectangle 3"/>
          <p:cNvSpPr/>
          <p:nvPr userDrawn="1"/>
        </p:nvSpPr>
        <p:spPr>
          <a:xfrm>
            <a:off x="0" y="4136346"/>
            <a:ext cx="9144000" cy="252000"/>
          </a:xfrm>
          <a:prstGeom prst="rect">
            <a:avLst/>
          </a:prstGeom>
          <a:gradFill>
            <a:gsLst>
              <a:gs pos="0">
                <a:srgbClr val="01487D"/>
              </a:gs>
              <a:gs pos="100000">
                <a:srgbClr val="026AB5"/>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pSp>
        <p:nvGrpSpPr>
          <p:cNvPr id="2086" name="Group 2085"/>
          <p:cNvGrpSpPr/>
          <p:nvPr userDrawn="1"/>
        </p:nvGrpSpPr>
        <p:grpSpPr>
          <a:xfrm>
            <a:off x="7137966" y="4644166"/>
            <a:ext cx="1790854" cy="307421"/>
            <a:chOff x="7137966" y="4621306"/>
            <a:chExt cx="1790854" cy="307421"/>
          </a:xfrm>
          <a:effectLst/>
        </p:grpSpPr>
        <p:sp>
          <p:nvSpPr>
            <p:cNvPr id="11"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2"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6"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8"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1"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2"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3"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4"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5"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6"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7"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8"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9"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0"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2"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3"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4"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5"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6"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7"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1"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2"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4"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5"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88" name="Group 2087"/>
          <p:cNvGrpSpPr/>
          <p:nvPr userDrawn="1"/>
        </p:nvGrpSpPr>
        <p:grpSpPr>
          <a:xfrm>
            <a:off x="0" y="4376230"/>
            <a:ext cx="9144000" cy="50534"/>
            <a:chOff x="0" y="4377054"/>
            <a:chExt cx="9137058" cy="56851"/>
          </a:xfrm>
        </p:grpSpPr>
        <p:sp>
          <p:nvSpPr>
            <p:cNvPr id="49" name="Rectangle 50"/>
            <p:cNvSpPr>
              <a:spLocks noChangeArrowheads="1"/>
            </p:cNvSpPr>
            <p:nvPr userDrawn="1"/>
          </p:nvSpPr>
          <p:spPr bwMode="auto">
            <a:xfrm>
              <a:off x="0" y="4377054"/>
              <a:ext cx="42341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0" name="Rectangle 51"/>
            <p:cNvSpPr>
              <a:spLocks noChangeArrowheads="1"/>
            </p:cNvSpPr>
            <p:nvPr userDrawn="1"/>
          </p:nvSpPr>
          <p:spPr bwMode="auto">
            <a:xfrm>
              <a:off x="423419" y="4377054"/>
              <a:ext cx="47894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1" name="Rectangle 52"/>
            <p:cNvSpPr>
              <a:spLocks noChangeArrowheads="1"/>
            </p:cNvSpPr>
            <p:nvPr userDrawn="1"/>
          </p:nvSpPr>
          <p:spPr bwMode="auto">
            <a:xfrm>
              <a:off x="902368" y="4377054"/>
              <a:ext cx="101805"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Rectangle 53"/>
            <p:cNvSpPr>
              <a:spLocks noChangeArrowheads="1"/>
            </p:cNvSpPr>
            <p:nvPr userDrawn="1"/>
          </p:nvSpPr>
          <p:spPr bwMode="auto">
            <a:xfrm>
              <a:off x="1004174" y="4377054"/>
              <a:ext cx="342437" cy="56851"/>
            </a:xfrm>
            <a:prstGeom prst="rect">
              <a:avLst/>
            </a:prstGeom>
            <a:solidFill>
              <a:srgbClr val="009C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Rectangle 54"/>
            <p:cNvSpPr>
              <a:spLocks noChangeArrowheads="1"/>
            </p:cNvSpPr>
            <p:nvPr userDrawn="1"/>
          </p:nvSpPr>
          <p:spPr bwMode="auto">
            <a:xfrm>
              <a:off x="1346612" y="4377054"/>
              <a:ext cx="171218" cy="56851"/>
            </a:xfrm>
            <a:prstGeom prst="rect">
              <a:avLst/>
            </a:prstGeom>
            <a:solidFill>
              <a:srgbClr val="6FC1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Rectangle 55"/>
            <p:cNvSpPr>
              <a:spLocks noChangeArrowheads="1"/>
            </p:cNvSpPr>
            <p:nvPr userDrawn="1"/>
          </p:nvSpPr>
          <p:spPr bwMode="auto">
            <a:xfrm>
              <a:off x="1517830" y="4377054"/>
              <a:ext cx="104120" cy="56851"/>
            </a:xfrm>
            <a:prstGeom prst="rect">
              <a:avLst/>
            </a:prstGeom>
            <a:solidFill>
              <a:srgbClr val="6304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Rectangle 56"/>
            <p:cNvSpPr>
              <a:spLocks noChangeArrowheads="1"/>
            </p:cNvSpPr>
            <p:nvPr userDrawn="1"/>
          </p:nvSpPr>
          <p:spPr bwMode="auto">
            <a:xfrm>
              <a:off x="1621950" y="4377054"/>
              <a:ext cx="548362" cy="56851"/>
            </a:xfrm>
            <a:prstGeom prst="rect">
              <a:avLst/>
            </a:prstGeom>
            <a:solidFill>
              <a:srgbClr val="FDB7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Rectangle 57"/>
            <p:cNvSpPr>
              <a:spLocks noChangeArrowheads="1"/>
            </p:cNvSpPr>
            <p:nvPr userDrawn="1"/>
          </p:nvSpPr>
          <p:spPr bwMode="auto">
            <a:xfrm>
              <a:off x="2170312" y="4377054"/>
              <a:ext cx="57845" cy="56851"/>
            </a:xfrm>
            <a:prstGeom prst="rect">
              <a:avLst/>
            </a:prstGeom>
            <a:solidFill>
              <a:srgbClr val="DA00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Rectangle 58"/>
            <p:cNvSpPr>
              <a:spLocks noChangeArrowheads="1"/>
            </p:cNvSpPr>
            <p:nvPr userDrawn="1"/>
          </p:nvSpPr>
          <p:spPr bwMode="auto">
            <a:xfrm>
              <a:off x="2228155" y="4377054"/>
              <a:ext cx="238318" cy="56851"/>
            </a:xfrm>
            <a:prstGeom prst="rect">
              <a:avLst/>
            </a:prstGeom>
            <a:solidFill>
              <a:srgbClr val="F6D9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Rectangle 59"/>
            <p:cNvSpPr>
              <a:spLocks noChangeArrowheads="1"/>
            </p:cNvSpPr>
            <p:nvPr userDrawn="1"/>
          </p:nvSpPr>
          <p:spPr bwMode="auto">
            <a:xfrm>
              <a:off x="2466473" y="4377054"/>
              <a:ext cx="35631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Rectangle 60"/>
            <p:cNvSpPr>
              <a:spLocks noChangeArrowheads="1"/>
            </p:cNvSpPr>
            <p:nvPr userDrawn="1"/>
          </p:nvSpPr>
          <p:spPr bwMode="auto">
            <a:xfrm>
              <a:off x="2822794" y="4377054"/>
              <a:ext cx="1036566"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Rectangle 61"/>
            <p:cNvSpPr>
              <a:spLocks noChangeArrowheads="1"/>
            </p:cNvSpPr>
            <p:nvPr userDrawn="1"/>
          </p:nvSpPr>
          <p:spPr bwMode="auto">
            <a:xfrm>
              <a:off x="3859360" y="4377054"/>
              <a:ext cx="2274430"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Rectangle 62"/>
            <p:cNvSpPr>
              <a:spLocks noChangeArrowheads="1"/>
            </p:cNvSpPr>
            <p:nvPr userDrawn="1"/>
          </p:nvSpPr>
          <p:spPr bwMode="auto">
            <a:xfrm>
              <a:off x="6133792" y="4377054"/>
              <a:ext cx="1085156"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Rectangle 63"/>
            <p:cNvSpPr>
              <a:spLocks noChangeArrowheads="1"/>
            </p:cNvSpPr>
            <p:nvPr userDrawn="1"/>
          </p:nvSpPr>
          <p:spPr bwMode="auto">
            <a:xfrm>
              <a:off x="7218947" y="4377054"/>
              <a:ext cx="33086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Rectangle 64"/>
            <p:cNvSpPr>
              <a:spLocks noChangeArrowheads="1"/>
            </p:cNvSpPr>
            <p:nvPr userDrawn="1"/>
          </p:nvSpPr>
          <p:spPr bwMode="auto">
            <a:xfrm>
              <a:off x="7549815" y="4377054"/>
              <a:ext cx="104120"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0" name="Rectangle 65"/>
            <p:cNvSpPr>
              <a:spLocks noChangeArrowheads="1"/>
            </p:cNvSpPr>
            <p:nvPr userDrawn="1"/>
          </p:nvSpPr>
          <p:spPr bwMode="auto">
            <a:xfrm>
              <a:off x="7653935" y="4377054"/>
              <a:ext cx="217494"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1" name="Rectangle 66"/>
            <p:cNvSpPr>
              <a:spLocks noChangeArrowheads="1"/>
            </p:cNvSpPr>
            <p:nvPr userDrawn="1"/>
          </p:nvSpPr>
          <p:spPr bwMode="auto">
            <a:xfrm>
              <a:off x="7871429" y="4377054"/>
              <a:ext cx="55530"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2" name="Rectangle 67"/>
            <p:cNvSpPr>
              <a:spLocks noChangeArrowheads="1"/>
            </p:cNvSpPr>
            <p:nvPr userDrawn="1"/>
          </p:nvSpPr>
          <p:spPr bwMode="auto">
            <a:xfrm>
              <a:off x="7926959" y="4377054"/>
              <a:ext cx="171218"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3" name="Rectangle 68"/>
            <p:cNvSpPr>
              <a:spLocks noChangeArrowheads="1"/>
            </p:cNvSpPr>
            <p:nvPr userDrawn="1"/>
          </p:nvSpPr>
          <p:spPr bwMode="auto">
            <a:xfrm>
              <a:off x="8098179" y="4377054"/>
              <a:ext cx="606207"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4" name="Rectangle 69"/>
            <p:cNvSpPr>
              <a:spLocks noChangeArrowheads="1"/>
            </p:cNvSpPr>
            <p:nvPr userDrawn="1"/>
          </p:nvSpPr>
          <p:spPr bwMode="auto">
            <a:xfrm>
              <a:off x="8690501" y="4377054"/>
              <a:ext cx="446557"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2" name="Title 1"/>
          <p:cNvSpPr>
            <a:spLocks noGrp="1"/>
          </p:cNvSpPr>
          <p:nvPr userDrawn="1">
            <p:ph type="ctrTitle"/>
          </p:nvPr>
        </p:nvSpPr>
        <p:spPr>
          <a:xfrm>
            <a:off x="423741" y="1117828"/>
            <a:ext cx="6662859" cy="1388767"/>
          </a:xfrm>
        </p:spPr>
        <p:txBody>
          <a:bodyPr wrap="square" anchor="b"/>
          <a:lstStyle>
            <a:lvl1pPr>
              <a:defRPr>
                <a:solidFill>
                  <a:schemeClr val="bg1"/>
                </a:solidFill>
              </a:defRPr>
            </a:lvl1pPr>
          </a:lstStyle>
          <a:p>
            <a:r>
              <a:rPr lang="en-US" smtClean="0"/>
              <a:t>Click to edit Master title style</a:t>
            </a:r>
            <a:endParaRPr lang="en-US" dirty="0"/>
          </a:p>
        </p:txBody>
      </p:sp>
      <p:sp>
        <p:nvSpPr>
          <p:cNvPr id="3" name="Subtitle 2"/>
          <p:cNvSpPr>
            <a:spLocks noGrp="1"/>
          </p:cNvSpPr>
          <p:nvPr userDrawn="1">
            <p:ph type="subTitle" idx="1" hasCustomPrompt="1"/>
          </p:nvPr>
        </p:nvSpPr>
        <p:spPr>
          <a:xfrm>
            <a:off x="423741" y="2660651"/>
            <a:ext cx="6662859" cy="572339"/>
          </a:xfrm>
        </p:spPr>
        <p:txBody>
          <a:bodyPr/>
          <a:lstStyle>
            <a:lvl1pPr marL="0" indent="0" algn="l">
              <a:buNone/>
              <a:defRPr>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add subtitle</a:t>
            </a:r>
            <a:endParaRPr lang="en-US" dirty="0"/>
          </a:p>
        </p:txBody>
      </p:sp>
      <p:pic>
        <p:nvPicPr>
          <p:cNvPr id="5" name="Picture 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57028" y="336224"/>
            <a:ext cx="4279022" cy="43159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pyright Notice">
    <p:spTree>
      <p:nvGrpSpPr>
        <p:cNvPr id="1" name=""/>
        <p:cNvGrpSpPr/>
        <p:nvPr/>
      </p:nvGrpSpPr>
      <p:grpSpPr>
        <a:xfrm>
          <a:off x="0" y="0"/>
          <a:ext cx="0" cy="0"/>
          <a:chOff x="0" y="0"/>
          <a:chExt cx="0" cy="0"/>
        </a:xfrm>
      </p:grpSpPr>
      <p:sp>
        <p:nvSpPr>
          <p:cNvPr id="6" name="TextBox 5"/>
          <p:cNvSpPr txBox="1"/>
          <p:nvPr userDrawn="1"/>
        </p:nvSpPr>
        <p:spPr>
          <a:xfrm>
            <a:off x="457199" y="2162015"/>
            <a:ext cx="4667693" cy="2200602"/>
          </a:xfrm>
          <a:prstGeom prst="rect">
            <a:avLst/>
          </a:prstGeom>
          <a:noFill/>
        </p:spPr>
        <p:txBody>
          <a:bodyPr wrap="square" rtlCol="0">
            <a:spAutoFit/>
          </a:bodyPr>
          <a:lstStyle/>
          <a:p>
            <a:pPr>
              <a:spcBef>
                <a:spcPts val="600"/>
              </a:spcBef>
              <a:spcAft>
                <a:spcPts val="600"/>
              </a:spcAft>
            </a:pPr>
            <a:r>
              <a:rPr lang="en-AU" sz="900" dirty="0" smtClean="0">
                <a:solidFill>
                  <a:schemeClr val="accent1"/>
                </a:solidFill>
              </a:rPr>
              <a:t>Commonwealth of Australia</a:t>
            </a:r>
            <a:br>
              <a:rPr lang="en-AU" sz="900" dirty="0" smtClean="0">
                <a:solidFill>
                  <a:schemeClr val="accent1"/>
                </a:solidFill>
              </a:rPr>
            </a:br>
            <a:r>
              <a:rPr lang="en-AU" sz="900" i="1" dirty="0" smtClean="0">
                <a:solidFill>
                  <a:schemeClr val="accent1"/>
                </a:solidFill>
              </a:rPr>
              <a:t>Copyright Act 1968</a:t>
            </a:r>
          </a:p>
          <a:p>
            <a:pPr>
              <a:spcBef>
                <a:spcPts val="0"/>
              </a:spcBef>
              <a:spcAft>
                <a:spcPts val="600"/>
              </a:spcAft>
            </a:pPr>
            <a:r>
              <a:rPr lang="en-AU" sz="1000" b="1" dirty="0" smtClean="0">
                <a:solidFill>
                  <a:schemeClr val="accent1"/>
                </a:solidFill>
              </a:rPr>
              <a:t>Notice for paragraph 135ZXA (a) of the Copyright Act 1968</a:t>
            </a:r>
          </a:p>
          <a:p>
            <a:pPr>
              <a:spcBef>
                <a:spcPts val="600"/>
              </a:spcBef>
              <a:spcAft>
                <a:spcPts val="600"/>
              </a:spcAft>
            </a:pPr>
            <a:r>
              <a:rPr lang="en-AU" sz="1000" b="1" dirty="0" smtClean="0">
                <a:solidFill>
                  <a:schemeClr val="accent1"/>
                </a:solidFill>
              </a:rPr>
              <a:t>Warning</a:t>
            </a:r>
          </a:p>
          <a:p>
            <a:pPr>
              <a:spcBef>
                <a:spcPts val="600"/>
              </a:spcBef>
              <a:spcAft>
                <a:spcPts val="600"/>
              </a:spcAft>
            </a:pPr>
            <a:r>
              <a:rPr lang="en-AU" sz="900" dirty="0" smtClean="0">
                <a:solidFill>
                  <a:schemeClr val="accent1"/>
                </a:solidFill>
              </a:rPr>
              <a:t>This material has been reproduced and communicated to you by or on behalf of Federation University Australia under Part VB of the </a:t>
            </a:r>
            <a:r>
              <a:rPr lang="en-AU" sz="900" i="1" dirty="0" smtClean="0">
                <a:solidFill>
                  <a:schemeClr val="accent1"/>
                </a:solidFill>
              </a:rPr>
              <a:t>Copyright Act 1968 </a:t>
            </a:r>
            <a:r>
              <a:rPr lang="en-AU" sz="900" dirty="0" smtClean="0">
                <a:solidFill>
                  <a:schemeClr val="accent1"/>
                </a:solidFill>
              </a:rPr>
              <a:t>(the </a:t>
            </a:r>
            <a:r>
              <a:rPr lang="en-AU" sz="900" b="1" i="1" dirty="0" smtClean="0">
                <a:solidFill>
                  <a:schemeClr val="accent1"/>
                </a:solidFill>
              </a:rPr>
              <a:t>Act</a:t>
            </a:r>
            <a:r>
              <a:rPr lang="en-AU" sz="900" dirty="0" smtClean="0">
                <a:solidFill>
                  <a:schemeClr val="accent1"/>
                </a:solidFill>
              </a:rPr>
              <a:t>).</a:t>
            </a:r>
          </a:p>
          <a:p>
            <a:pPr>
              <a:spcBef>
                <a:spcPts val="600"/>
              </a:spcBef>
              <a:spcAft>
                <a:spcPts val="600"/>
              </a:spcAft>
            </a:pPr>
            <a:r>
              <a:rPr lang="en-AU" sz="900" dirty="0" smtClean="0">
                <a:solidFill>
                  <a:schemeClr val="accent1"/>
                </a:solidFill>
              </a:rPr>
              <a:t>The material in this communication may be subject to copyright under the Act.</a:t>
            </a:r>
            <a:br>
              <a:rPr lang="en-AU" sz="900" dirty="0" smtClean="0">
                <a:solidFill>
                  <a:schemeClr val="accent1"/>
                </a:solidFill>
              </a:rPr>
            </a:br>
            <a:r>
              <a:rPr lang="en-AU" sz="900" dirty="0" smtClean="0">
                <a:solidFill>
                  <a:schemeClr val="accent1"/>
                </a:solidFill>
              </a:rPr>
              <a:t>Any further reproduction or communication of this material by you may be the subject of copyright protection under the Act.</a:t>
            </a:r>
          </a:p>
          <a:p>
            <a:pPr>
              <a:spcBef>
                <a:spcPts val="600"/>
              </a:spcBef>
              <a:spcAft>
                <a:spcPts val="600"/>
              </a:spcAft>
            </a:pPr>
            <a:r>
              <a:rPr lang="en-AU" sz="900" dirty="0" smtClean="0">
                <a:solidFill>
                  <a:schemeClr val="accent1"/>
                </a:solidFill>
              </a:rPr>
              <a:t>Do not remove this notice.</a:t>
            </a:r>
            <a:endParaRPr lang="en-GB" sz="900" dirty="0">
              <a:solidFill>
                <a:schemeClr val="accent1"/>
              </a:solidFill>
            </a:endParaRPr>
          </a:p>
        </p:txBody>
      </p:sp>
      <p:sp>
        <p:nvSpPr>
          <p:cNvPr id="2" name="Rectangle 1"/>
          <p:cNvSpPr/>
          <p:nvPr userDrawn="1"/>
        </p:nvSpPr>
        <p:spPr>
          <a:xfrm>
            <a:off x="0" y="4501117"/>
            <a:ext cx="9144000" cy="642384"/>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5551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ITECH1102 Networking &amp; Security</a:t>
            </a:r>
            <a:endParaRPr lang="en-US" dirty="0"/>
          </a:p>
        </p:txBody>
      </p:sp>
      <p:sp>
        <p:nvSpPr>
          <p:cNvPr id="6" name="Slide Number Placeholder 5"/>
          <p:cNvSpPr>
            <a:spLocks noGrp="1"/>
          </p:cNvSpPr>
          <p:nvPr>
            <p:ph type="sldNum" sz="quarter" idx="12"/>
          </p:nvPr>
        </p:nvSpPr>
        <p:spPr/>
        <p:txBody>
          <a:bodyPr/>
          <a:lstStyle>
            <a:lvl1pPr>
              <a:defRPr/>
            </a:lvl1pPr>
          </a:lstStyle>
          <a:p>
            <a:fld id="{E1BBD513-0B5A-45B4-8972-392D1E468738}" type="slidenum">
              <a:rPr lang="en-US" smtClean="0"/>
              <a:pPr/>
              <a:t>‹#›</a:t>
            </a:fld>
            <a:endParaRPr lang="en-US" dirty="0"/>
          </a:p>
        </p:txBody>
      </p:sp>
      <p:sp>
        <p:nvSpPr>
          <p:cNvPr id="4" name="Title 3"/>
          <p:cNvSpPr>
            <a:spLocks noGrp="1"/>
          </p:cNvSpPr>
          <p:nvPr>
            <p:ph type="title"/>
          </p:nvPr>
        </p:nvSpPr>
        <p:spPr/>
        <p:txBody>
          <a:bodyPr>
            <a:normAutofit/>
          </a:bodyPr>
          <a:lstStyle>
            <a:lvl1pPr>
              <a:defRPr sz="3200"/>
            </a:lvl1pPr>
          </a:lstStyle>
          <a:p>
            <a:r>
              <a:rPr lang="en-US" smtClean="0"/>
              <a:t>Click to edit Master title style</a:t>
            </a:r>
            <a:endParaRPr lang="en-AU" dirty="0"/>
          </a:p>
        </p:txBody>
      </p:sp>
      <p:sp>
        <p:nvSpPr>
          <p:cNvPr id="9" name="Text Placeholder 8"/>
          <p:cNvSpPr>
            <a:spLocks noGrp="1"/>
          </p:cNvSpPr>
          <p:nvPr>
            <p:ph type="body" sz="quarter" idx="13"/>
          </p:nvPr>
        </p:nvSpPr>
        <p:spPr>
          <a:xfrm>
            <a:off x="457200" y="1123950"/>
            <a:ext cx="8229600" cy="3479800"/>
          </a:xfrm>
        </p:spPr>
        <p:txBody>
          <a:bodyPr/>
          <a:lstStyle>
            <a:lvl1pPr>
              <a:defRPr sz="2400"/>
            </a:lvl1pPr>
            <a:lvl2pPr marL="361950" indent="0">
              <a:buNone/>
              <a:defRPr sz="2000"/>
            </a:lvl2pPr>
            <a:lvl3pPr marL="715963" indent="0">
              <a:buNone/>
              <a:defRPr sz="1800"/>
            </a:lvl3pPr>
            <a:lvl4pPr marL="900113" indent="0">
              <a:buNone/>
              <a:defRPr sz="1600"/>
            </a:lvl4pPr>
            <a:lvl5pPr marL="1077913" indent="0">
              <a:buNone/>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chorCtr="0">
            <a:normAutofit/>
          </a:bodyPr>
          <a:lstStyle>
            <a:lvl1pPr>
              <a:defRPr sz="3200"/>
            </a:lvl1pPr>
          </a:lstStyle>
          <a:p>
            <a:r>
              <a:rPr lang="en-US" smtClean="0"/>
              <a:t>Click to edit Master title style</a:t>
            </a:r>
            <a:endParaRPr lang="en-US" dirty="0"/>
          </a:p>
        </p:txBody>
      </p:sp>
      <p:sp>
        <p:nvSpPr>
          <p:cNvPr id="3" name="Content Placeholder 2"/>
          <p:cNvSpPr>
            <a:spLocks noGrp="1"/>
          </p:cNvSpPr>
          <p:nvPr>
            <p:ph sz="half" idx="1"/>
          </p:nvPr>
        </p:nvSpPr>
        <p:spPr>
          <a:xfrm>
            <a:off x="457200" y="1200151"/>
            <a:ext cx="3200400" cy="3394472"/>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7150" y="1200151"/>
            <a:ext cx="3200400" cy="3394472"/>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r>
              <a:rPr lang="en-US" smtClean="0"/>
              <a:t>ITECH1102 Networking &amp; Security</a:t>
            </a:r>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erstitial Tit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ITECH1102 Networking &amp; Security</a:t>
            </a:r>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a:t>
            </a:fld>
            <a:endParaRPr lang="en-US"/>
          </a:p>
        </p:txBody>
      </p:sp>
      <p:sp>
        <p:nvSpPr>
          <p:cNvPr id="8" name="Title 1"/>
          <p:cNvSpPr>
            <a:spLocks noGrp="1"/>
          </p:cNvSpPr>
          <p:nvPr>
            <p:ph type="ctrTitle"/>
          </p:nvPr>
        </p:nvSpPr>
        <p:spPr>
          <a:xfrm>
            <a:off x="423741" y="1117828"/>
            <a:ext cx="6662859" cy="1388767"/>
          </a:xfrm>
        </p:spPr>
        <p:txBody>
          <a:bodyPr wrap="square" anchor="b">
            <a:normAutofit/>
          </a:bodyPr>
          <a:lstStyle>
            <a:lvl1pPr>
              <a:defRPr sz="3600">
                <a:solidFill>
                  <a:srgbClr val="026AB5"/>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23741" y="2660651"/>
            <a:ext cx="6662859" cy="572339"/>
          </a:xfrm>
        </p:spPr>
        <p:txBody>
          <a:bodyPr/>
          <a:lstStyle>
            <a:lvl1pPr marL="0" indent="0" algn="l">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t">
            <a:normAutofit/>
          </a:bodyPr>
          <a:lstStyle>
            <a:lvl1pPr algn="l">
              <a:defRPr sz="2400" b="1"/>
            </a:lvl1pPr>
          </a:lstStyle>
          <a:p>
            <a:r>
              <a:rPr lang="en-US" smtClean="0"/>
              <a:t>Click to edit Master title style</a:t>
            </a:r>
            <a:endParaRPr lang="en-US" dirty="0"/>
          </a:p>
        </p:txBody>
      </p:sp>
      <p:sp>
        <p:nvSpPr>
          <p:cNvPr id="3" name="Content Placeholder 2"/>
          <p:cNvSpPr>
            <a:spLocks noGrp="1"/>
          </p:cNvSpPr>
          <p:nvPr>
            <p:ph idx="1"/>
          </p:nvPr>
        </p:nvSpPr>
        <p:spPr>
          <a:xfrm>
            <a:off x="3575050" y="204788"/>
            <a:ext cx="3606800" cy="4389835"/>
          </a:xfrm>
        </p:spPr>
        <p:txBody>
          <a:bodyPr/>
          <a:lstStyle>
            <a:lvl1pPr>
              <a:defRPr sz="24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1076326"/>
            <a:ext cx="3008313" cy="3518297"/>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t>ITECH1102 Networking &amp; Security</a:t>
            </a:r>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3600450"/>
            <a:ext cx="6645349" cy="546100"/>
          </a:xfrm>
        </p:spPr>
        <p:txBody>
          <a:bodyPr anchor="b">
            <a:noAutofit/>
          </a:bodyPr>
          <a:lstStyle>
            <a:lvl1pPr algn="l">
              <a:defRPr sz="2400" b="1">
                <a:solidFill>
                  <a:srgbClr val="026AB5"/>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57200" y="459581"/>
            <a:ext cx="6645349" cy="3086100"/>
          </a:xfr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4146550"/>
            <a:ext cx="6645349" cy="482600"/>
          </a:xfrm>
        </p:spPr>
        <p:txBody>
          <a:bodyPr/>
          <a:lstStyle>
            <a:lvl1pPr marL="0" indent="0">
              <a:buNone/>
              <a:defRPr sz="1400">
                <a:solidFill>
                  <a:srgbClr val="01487D"/>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t>ITECH1102 Networking &amp; Security</a:t>
            </a:r>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End Slide">
    <p:spTree>
      <p:nvGrpSpPr>
        <p:cNvPr id="1" name=""/>
        <p:cNvGrpSpPr/>
        <p:nvPr/>
      </p:nvGrpSpPr>
      <p:grpSpPr>
        <a:xfrm>
          <a:off x="0" y="0"/>
          <a:ext cx="0" cy="0"/>
          <a:chOff x="0" y="0"/>
          <a:chExt cx="0" cy="0"/>
        </a:xfrm>
      </p:grpSpPr>
      <p:grpSp>
        <p:nvGrpSpPr>
          <p:cNvPr id="2086" name="Group 2085"/>
          <p:cNvGrpSpPr/>
          <p:nvPr userDrawn="1"/>
        </p:nvGrpSpPr>
        <p:grpSpPr>
          <a:xfrm>
            <a:off x="7137966" y="4644166"/>
            <a:ext cx="1790854" cy="307421"/>
            <a:chOff x="7137966" y="4621306"/>
            <a:chExt cx="1790854" cy="307421"/>
          </a:xfrm>
          <a:effectLst/>
        </p:grpSpPr>
        <p:sp>
          <p:nvSpPr>
            <p:cNvPr id="11"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2"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6"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8"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1"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2"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3"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4"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5"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6"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7"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8"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9"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0"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2"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3"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4"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5"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6"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7"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1"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2"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4"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5"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88" name="Group 2087"/>
          <p:cNvGrpSpPr/>
          <p:nvPr userDrawn="1"/>
        </p:nvGrpSpPr>
        <p:grpSpPr>
          <a:xfrm>
            <a:off x="0" y="4376230"/>
            <a:ext cx="9144000" cy="50534"/>
            <a:chOff x="0" y="4377054"/>
            <a:chExt cx="9137058" cy="56851"/>
          </a:xfrm>
        </p:grpSpPr>
        <p:sp>
          <p:nvSpPr>
            <p:cNvPr id="49" name="Rectangle 50"/>
            <p:cNvSpPr>
              <a:spLocks noChangeArrowheads="1"/>
            </p:cNvSpPr>
            <p:nvPr userDrawn="1"/>
          </p:nvSpPr>
          <p:spPr bwMode="auto">
            <a:xfrm>
              <a:off x="0" y="4377054"/>
              <a:ext cx="42341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0" name="Rectangle 51"/>
            <p:cNvSpPr>
              <a:spLocks noChangeArrowheads="1"/>
            </p:cNvSpPr>
            <p:nvPr userDrawn="1"/>
          </p:nvSpPr>
          <p:spPr bwMode="auto">
            <a:xfrm>
              <a:off x="423419" y="4377054"/>
              <a:ext cx="47894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1" name="Rectangle 52"/>
            <p:cNvSpPr>
              <a:spLocks noChangeArrowheads="1"/>
            </p:cNvSpPr>
            <p:nvPr userDrawn="1"/>
          </p:nvSpPr>
          <p:spPr bwMode="auto">
            <a:xfrm>
              <a:off x="902368" y="4377054"/>
              <a:ext cx="101805"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Rectangle 53"/>
            <p:cNvSpPr>
              <a:spLocks noChangeArrowheads="1"/>
            </p:cNvSpPr>
            <p:nvPr userDrawn="1"/>
          </p:nvSpPr>
          <p:spPr bwMode="auto">
            <a:xfrm>
              <a:off x="1004174" y="4377054"/>
              <a:ext cx="342437" cy="56851"/>
            </a:xfrm>
            <a:prstGeom prst="rect">
              <a:avLst/>
            </a:prstGeom>
            <a:solidFill>
              <a:srgbClr val="009C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Rectangle 54"/>
            <p:cNvSpPr>
              <a:spLocks noChangeArrowheads="1"/>
            </p:cNvSpPr>
            <p:nvPr userDrawn="1"/>
          </p:nvSpPr>
          <p:spPr bwMode="auto">
            <a:xfrm>
              <a:off x="1346612" y="4377054"/>
              <a:ext cx="171218" cy="56851"/>
            </a:xfrm>
            <a:prstGeom prst="rect">
              <a:avLst/>
            </a:prstGeom>
            <a:solidFill>
              <a:srgbClr val="6FC1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Rectangle 55"/>
            <p:cNvSpPr>
              <a:spLocks noChangeArrowheads="1"/>
            </p:cNvSpPr>
            <p:nvPr userDrawn="1"/>
          </p:nvSpPr>
          <p:spPr bwMode="auto">
            <a:xfrm>
              <a:off x="1517830" y="4377054"/>
              <a:ext cx="104120" cy="56851"/>
            </a:xfrm>
            <a:prstGeom prst="rect">
              <a:avLst/>
            </a:prstGeom>
            <a:solidFill>
              <a:srgbClr val="6304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Rectangle 56"/>
            <p:cNvSpPr>
              <a:spLocks noChangeArrowheads="1"/>
            </p:cNvSpPr>
            <p:nvPr userDrawn="1"/>
          </p:nvSpPr>
          <p:spPr bwMode="auto">
            <a:xfrm>
              <a:off x="1621950" y="4377054"/>
              <a:ext cx="548362" cy="56851"/>
            </a:xfrm>
            <a:prstGeom prst="rect">
              <a:avLst/>
            </a:prstGeom>
            <a:solidFill>
              <a:srgbClr val="FDB7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Rectangle 57"/>
            <p:cNvSpPr>
              <a:spLocks noChangeArrowheads="1"/>
            </p:cNvSpPr>
            <p:nvPr userDrawn="1"/>
          </p:nvSpPr>
          <p:spPr bwMode="auto">
            <a:xfrm>
              <a:off x="2170312" y="4377054"/>
              <a:ext cx="57845" cy="56851"/>
            </a:xfrm>
            <a:prstGeom prst="rect">
              <a:avLst/>
            </a:prstGeom>
            <a:solidFill>
              <a:srgbClr val="DA00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Rectangle 58"/>
            <p:cNvSpPr>
              <a:spLocks noChangeArrowheads="1"/>
            </p:cNvSpPr>
            <p:nvPr userDrawn="1"/>
          </p:nvSpPr>
          <p:spPr bwMode="auto">
            <a:xfrm>
              <a:off x="2228155" y="4377054"/>
              <a:ext cx="238318" cy="56851"/>
            </a:xfrm>
            <a:prstGeom prst="rect">
              <a:avLst/>
            </a:prstGeom>
            <a:solidFill>
              <a:srgbClr val="F6D9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Rectangle 59"/>
            <p:cNvSpPr>
              <a:spLocks noChangeArrowheads="1"/>
            </p:cNvSpPr>
            <p:nvPr userDrawn="1"/>
          </p:nvSpPr>
          <p:spPr bwMode="auto">
            <a:xfrm>
              <a:off x="2466473" y="4377054"/>
              <a:ext cx="35631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Rectangle 60"/>
            <p:cNvSpPr>
              <a:spLocks noChangeArrowheads="1"/>
            </p:cNvSpPr>
            <p:nvPr userDrawn="1"/>
          </p:nvSpPr>
          <p:spPr bwMode="auto">
            <a:xfrm>
              <a:off x="2822794" y="4377054"/>
              <a:ext cx="1036566"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Rectangle 61"/>
            <p:cNvSpPr>
              <a:spLocks noChangeArrowheads="1"/>
            </p:cNvSpPr>
            <p:nvPr userDrawn="1"/>
          </p:nvSpPr>
          <p:spPr bwMode="auto">
            <a:xfrm>
              <a:off x="3859360" y="4377054"/>
              <a:ext cx="2274430"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Rectangle 62"/>
            <p:cNvSpPr>
              <a:spLocks noChangeArrowheads="1"/>
            </p:cNvSpPr>
            <p:nvPr userDrawn="1"/>
          </p:nvSpPr>
          <p:spPr bwMode="auto">
            <a:xfrm>
              <a:off x="6133792" y="4377054"/>
              <a:ext cx="1085156"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Rectangle 63"/>
            <p:cNvSpPr>
              <a:spLocks noChangeArrowheads="1"/>
            </p:cNvSpPr>
            <p:nvPr userDrawn="1"/>
          </p:nvSpPr>
          <p:spPr bwMode="auto">
            <a:xfrm>
              <a:off x="7218947" y="4377054"/>
              <a:ext cx="33086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Rectangle 64"/>
            <p:cNvSpPr>
              <a:spLocks noChangeArrowheads="1"/>
            </p:cNvSpPr>
            <p:nvPr userDrawn="1"/>
          </p:nvSpPr>
          <p:spPr bwMode="auto">
            <a:xfrm>
              <a:off x="7549815" y="4377054"/>
              <a:ext cx="104120"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0" name="Rectangle 65"/>
            <p:cNvSpPr>
              <a:spLocks noChangeArrowheads="1"/>
            </p:cNvSpPr>
            <p:nvPr userDrawn="1"/>
          </p:nvSpPr>
          <p:spPr bwMode="auto">
            <a:xfrm>
              <a:off x="7653935" y="4377054"/>
              <a:ext cx="217494"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1" name="Rectangle 66"/>
            <p:cNvSpPr>
              <a:spLocks noChangeArrowheads="1"/>
            </p:cNvSpPr>
            <p:nvPr userDrawn="1"/>
          </p:nvSpPr>
          <p:spPr bwMode="auto">
            <a:xfrm>
              <a:off x="7871429" y="4377054"/>
              <a:ext cx="55530"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2" name="Rectangle 67"/>
            <p:cNvSpPr>
              <a:spLocks noChangeArrowheads="1"/>
            </p:cNvSpPr>
            <p:nvPr userDrawn="1"/>
          </p:nvSpPr>
          <p:spPr bwMode="auto">
            <a:xfrm>
              <a:off x="7926959" y="4377054"/>
              <a:ext cx="171218"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3" name="Rectangle 68"/>
            <p:cNvSpPr>
              <a:spLocks noChangeArrowheads="1"/>
            </p:cNvSpPr>
            <p:nvPr userDrawn="1"/>
          </p:nvSpPr>
          <p:spPr bwMode="auto">
            <a:xfrm>
              <a:off x="8098179" y="4377054"/>
              <a:ext cx="606207"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4" name="Rectangle 69"/>
            <p:cNvSpPr>
              <a:spLocks noChangeArrowheads="1"/>
            </p:cNvSpPr>
            <p:nvPr userDrawn="1"/>
          </p:nvSpPr>
          <p:spPr bwMode="auto">
            <a:xfrm>
              <a:off x="8690501" y="4377054"/>
              <a:ext cx="446557"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2" name="Title 1"/>
          <p:cNvSpPr>
            <a:spLocks noGrp="1"/>
          </p:cNvSpPr>
          <p:nvPr userDrawn="1">
            <p:ph type="ctrTitle"/>
          </p:nvPr>
        </p:nvSpPr>
        <p:spPr>
          <a:xfrm>
            <a:off x="423741" y="1117828"/>
            <a:ext cx="6662859" cy="1388767"/>
          </a:xfrm>
        </p:spPr>
        <p:txBody>
          <a:bodyPr wrap="square" anchor="b">
            <a:normAutofit/>
          </a:bodyPr>
          <a:lstStyle>
            <a:lvl1pPr>
              <a:defRPr sz="3600">
                <a:solidFill>
                  <a:srgbClr val="026AB5"/>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23741" y="2660651"/>
            <a:ext cx="6662859" cy="572339"/>
          </a:xfrm>
        </p:spPr>
        <p:txBody>
          <a:bodyPr/>
          <a:lstStyle>
            <a:lvl1pPr marL="0" indent="0" algn="l">
              <a:buNone/>
              <a:defRPr baseline="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add subtitle</a:t>
            </a:r>
            <a:endParaRPr lang="en-US" dirty="0"/>
          </a:p>
        </p:txBody>
      </p:sp>
    </p:spTree>
    <p:extLst>
      <p:ext uri="{BB962C8B-B14F-4D97-AF65-F5344CB8AC3E}">
        <p14:creationId xmlns:p14="http://schemas.microsoft.com/office/powerpoint/2010/main" val="3171764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86"/>
                                        </p:tgtEl>
                                        <p:attrNameLst>
                                          <p:attrName>style.visibility</p:attrName>
                                        </p:attrNameLst>
                                      </p:cBhvr>
                                      <p:to>
                                        <p:strVal val="visible"/>
                                      </p:to>
                                    </p:set>
                                    <p:anim calcmode="lin" valueType="num">
                                      <p:cBhvr additive="base">
                                        <p:cTn id="7" dur="250" fill="hold"/>
                                        <p:tgtEl>
                                          <p:spTgt spid="2086"/>
                                        </p:tgtEl>
                                        <p:attrNameLst>
                                          <p:attrName>ppt_x</p:attrName>
                                        </p:attrNameLst>
                                      </p:cBhvr>
                                      <p:tavLst>
                                        <p:tav tm="0">
                                          <p:val>
                                            <p:strVal val="1+#ppt_w/2"/>
                                          </p:val>
                                        </p:tav>
                                        <p:tav tm="100000">
                                          <p:val>
                                            <p:strVal val="#ppt_x"/>
                                          </p:val>
                                        </p:tav>
                                      </p:tavLst>
                                    </p:anim>
                                    <p:anim calcmode="lin" valueType="num">
                                      <p:cBhvr additive="base">
                                        <p:cTn id="8" dur="250" fill="hold"/>
                                        <p:tgtEl>
                                          <p:spTgt spid="20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746521"/>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123950"/>
            <a:ext cx="6629400" cy="34706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457200" y="4870450"/>
            <a:ext cx="5562600" cy="17065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smtClean="0"/>
              <a:t>ITECH1102 Networking &amp; Security</a:t>
            </a:r>
            <a:endParaRPr lang="en-US" dirty="0"/>
          </a:p>
        </p:txBody>
      </p:sp>
      <p:sp>
        <p:nvSpPr>
          <p:cNvPr id="6" name="Slide Number Placeholder 5"/>
          <p:cNvSpPr>
            <a:spLocks noGrp="1"/>
          </p:cNvSpPr>
          <p:nvPr>
            <p:ph type="sldNum" sz="quarter" idx="4"/>
          </p:nvPr>
        </p:nvSpPr>
        <p:spPr>
          <a:xfrm>
            <a:off x="6129338" y="4870450"/>
            <a:ext cx="957262" cy="170657"/>
          </a:xfrm>
          <a:prstGeom prst="rect">
            <a:avLst/>
          </a:prstGeom>
        </p:spPr>
        <p:txBody>
          <a:bodyPr vert="horz" lIns="91440" tIns="45720" rIns="91440" bIns="45720" rtlCol="0" anchor="ctr"/>
          <a:lstStyle>
            <a:lvl1pPr algn="r">
              <a:defRPr sz="1000">
                <a:solidFill>
                  <a:schemeClr val="tx1">
                    <a:tint val="75000"/>
                  </a:schemeClr>
                </a:solidFill>
              </a:defRPr>
            </a:lvl1pPr>
          </a:lstStyle>
          <a:p>
            <a:fld id="{BB7C7623-4061-4BF5-BB0D-807A48D84254}" type="slidenum">
              <a:rPr lang="en-US" smtClean="0"/>
              <a:pPr/>
              <a:t>‹#›</a:t>
            </a:fld>
            <a:endParaRPr lang="en-US" dirty="0"/>
          </a:p>
        </p:txBody>
      </p:sp>
      <p:grpSp>
        <p:nvGrpSpPr>
          <p:cNvPr id="11" name="Group 4"/>
          <p:cNvGrpSpPr>
            <a:grpSpLocks/>
          </p:cNvGrpSpPr>
          <p:nvPr userDrawn="1"/>
        </p:nvGrpSpPr>
        <p:grpSpPr bwMode="auto">
          <a:xfrm>
            <a:off x="-6350" y="4703605"/>
            <a:ext cx="9162000" cy="69596"/>
            <a:chOff x="0" y="1596"/>
            <a:chExt cx="5760" cy="48"/>
          </a:xfrm>
        </p:grpSpPr>
        <p:sp>
          <p:nvSpPr>
            <p:cNvPr id="12" name="AutoShape 3"/>
            <p:cNvSpPr>
              <a:spLocks noChangeAspect="1" noChangeArrowheads="1" noTextEdit="1"/>
            </p:cNvSpPr>
            <p:nvPr userDrawn="1"/>
          </p:nvSpPr>
          <p:spPr bwMode="auto">
            <a:xfrm>
              <a:off x="0" y="1596"/>
              <a:ext cx="5760"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Rectangle 5"/>
            <p:cNvSpPr>
              <a:spLocks noChangeArrowheads="1"/>
            </p:cNvSpPr>
            <p:nvPr userDrawn="1"/>
          </p:nvSpPr>
          <p:spPr bwMode="auto">
            <a:xfrm>
              <a:off x="4" y="1600"/>
              <a:ext cx="266"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Rectangle 6"/>
            <p:cNvSpPr>
              <a:spLocks noChangeArrowheads="1"/>
            </p:cNvSpPr>
            <p:nvPr userDrawn="1"/>
          </p:nvSpPr>
          <p:spPr bwMode="auto">
            <a:xfrm>
              <a:off x="270" y="1600"/>
              <a:ext cx="302"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Rectangle 7"/>
            <p:cNvSpPr>
              <a:spLocks noChangeArrowheads="1"/>
            </p:cNvSpPr>
            <p:nvPr userDrawn="1"/>
          </p:nvSpPr>
          <p:spPr bwMode="auto">
            <a:xfrm>
              <a:off x="572" y="1600"/>
              <a:ext cx="65"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6" name="Rectangle 8"/>
            <p:cNvSpPr>
              <a:spLocks noChangeArrowheads="1"/>
            </p:cNvSpPr>
            <p:nvPr userDrawn="1"/>
          </p:nvSpPr>
          <p:spPr bwMode="auto">
            <a:xfrm>
              <a:off x="637" y="1600"/>
              <a:ext cx="215" cy="40"/>
            </a:xfrm>
            <a:prstGeom prst="rect">
              <a:avLst/>
            </a:prstGeom>
            <a:solidFill>
              <a:srgbClr val="009C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Rectangle 9"/>
            <p:cNvSpPr>
              <a:spLocks noChangeArrowheads="1"/>
            </p:cNvSpPr>
            <p:nvPr userDrawn="1"/>
          </p:nvSpPr>
          <p:spPr bwMode="auto">
            <a:xfrm>
              <a:off x="852" y="1600"/>
              <a:ext cx="108" cy="40"/>
            </a:xfrm>
            <a:prstGeom prst="rect">
              <a:avLst/>
            </a:prstGeom>
            <a:solidFill>
              <a:srgbClr val="6FC1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8" name="Rectangle 10"/>
            <p:cNvSpPr>
              <a:spLocks noChangeArrowheads="1"/>
            </p:cNvSpPr>
            <p:nvPr userDrawn="1"/>
          </p:nvSpPr>
          <p:spPr bwMode="auto">
            <a:xfrm>
              <a:off x="960" y="1600"/>
              <a:ext cx="65" cy="40"/>
            </a:xfrm>
            <a:prstGeom prst="rect">
              <a:avLst/>
            </a:prstGeom>
            <a:solidFill>
              <a:srgbClr val="6304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Rectangle 11"/>
            <p:cNvSpPr>
              <a:spLocks noChangeArrowheads="1"/>
            </p:cNvSpPr>
            <p:nvPr userDrawn="1"/>
          </p:nvSpPr>
          <p:spPr bwMode="auto">
            <a:xfrm>
              <a:off x="1025" y="1600"/>
              <a:ext cx="345" cy="40"/>
            </a:xfrm>
            <a:prstGeom prst="rect">
              <a:avLst/>
            </a:prstGeom>
            <a:solidFill>
              <a:srgbClr val="FDB7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Rectangle 12"/>
            <p:cNvSpPr>
              <a:spLocks noChangeArrowheads="1"/>
            </p:cNvSpPr>
            <p:nvPr userDrawn="1"/>
          </p:nvSpPr>
          <p:spPr bwMode="auto">
            <a:xfrm>
              <a:off x="1370" y="1600"/>
              <a:ext cx="36" cy="40"/>
            </a:xfrm>
            <a:prstGeom prst="rect">
              <a:avLst/>
            </a:prstGeom>
            <a:solidFill>
              <a:srgbClr val="DA00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1" name="Rectangle 13"/>
            <p:cNvSpPr>
              <a:spLocks noChangeArrowheads="1"/>
            </p:cNvSpPr>
            <p:nvPr userDrawn="1"/>
          </p:nvSpPr>
          <p:spPr bwMode="auto">
            <a:xfrm>
              <a:off x="1406" y="1600"/>
              <a:ext cx="151" cy="40"/>
            </a:xfrm>
            <a:prstGeom prst="rect">
              <a:avLst/>
            </a:prstGeom>
            <a:solidFill>
              <a:srgbClr val="F6D9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2" name="Rectangle 14"/>
            <p:cNvSpPr>
              <a:spLocks noChangeArrowheads="1"/>
            </p:cNvSpPr>
            <p:nvPr userDrawn="1"/>
          </p:nvSpPr>
          <p:spPr bwMode="auto">
            <a:xfrm>
              <a:off x="1557" y="1600"/>
              <a:ext cx="223"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3" name="Rectangle 15"/>
            <p:cNvSpPr>
              <a:spLocks noChangeArrowheads="1"/>
            </p:cNvSpPr>
            <p:nvPr userDrawn="1"/>
          </p:nvSpPr>
          <p:spPr bwMode="auto">
            <a:xfrm>
              <a:off x="1780" y="1600"/>
              <a:ext cx="654"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4" name="Rectangle 16"/>
            <p:cNvSpPr>
              <a:spLocks noChangeArrowheads="1"/>
            </p:cNvSpPr>
            <p:nvPr userDrawn="1"/>
          </p:nvSpPr>
          <p:spPr bwMode="auto">
            <a:xfrm>
              <a:off x="2434" y="1600"/>
              <a:ext cx="1431" cy="40"/>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5" name="Rectangle 17"/>
            <p:cNvSpPr>
              <a:spLocks noChangeArrowheads="1"/>
            </p:cNvSpPr>
            <p:nvPr userDrawn="1"/>
          </p:nvSpPr>
          <p:spPr bwMode="auto">
            <a:xfrm>
              <a:off x="3865" y="1600"/>
              <a:ext cx="683"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6" name="Rectangle 18"/>
            <p:cNvSpPr>
              <a:spLocks noChangeArrowheads="1"/>
            </p:cNvSpPr>
            <p:nvPr userDrawn="1"/>
          </p:nvSpPr>
          <p:spPr bwMode="auto">
            <a:xfrm>
              <a:off x="4548" y="1600"/>
              <a:ext cx="209"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7" name="Rectangle 19"/>
            <p:cNvSpPr>
              <a:spLocks noChangeArrowheads="1"/>
            </p:cNvSpPr>
            <p:nvPr userDrawn="1"/>
          </p:nvSpPr>
          <p:spPr bwMode="auto">
            <a:xfrm>
              <a:off x="4757" y="1600"/>
              <a:ext cx="64" cy="40"/>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8" name="Rectangle 20"/>
            <p:cNvSpPr>
              <a:spLocks noChangeArrowheads="1"/>
            </p:cNvSpPr>
            <p:nvPr userDrawn="1"/>
          </p:nvSpPr>
          <p:spPr bwMode="auto">
            <a:xfrm>
              <a:off x="4821" y="1600"/>
              <a:ext cx="137"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9" name="Rectangle 21"/>
            <p:cNvSpPr>
              <a:spLocks noChangeArrowheads="1"/>
            </p:cNvSpPr>
            <p:nvPr userDrawn="1"/>
          </p:nvSpPr>
          <p:spPr bwMode="auto">
            <a:xfrm>
              <a:off x="4958" y="1600"/>
              <a:ext cx="36"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0" name="Rectangle 22"/>
            <p:cNvSpPr>
              <a:spLocks noChangeArrowheads="1"/>
            </p:cNvSpPr>
            <p:nvPr userDrawn="1"/>
          </p:nvSpPr>
          <p:spPr bwMode="auto">
            <a:xfrm>
              <a:off x="4994" y="1600"/>
              <a:ext cx="108" cy="40"/>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Rectangle 23"/>
            <p:cNvSpPr>
              <a:spLocks noChangeArrowheads="1"/>
            </p:cNvSpPr>
            <p:nvPr userDrawn="1"/>
          </p:nvSpPr>
          <p:spPr bwMode="auto">
            <a:xfrm>
              <a:off x="5102" y="1600"/>
              <a:ext cx="381" cy="40"/>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2" name="Rectangle 24"/>
            <p:cNvSpPr>
              <a:spLocks noChangeArrowheads="1"/>
            </p:cNvSpPr>
            <p:nvPr userDrawn="1"/>
          </p:nvSpPr>
          <p:spPr bwMode="auto">
            <a:xfrm>
              <a:off x="5476" y="1600"/>
              <a:ext cx="280"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Tree>
  </p:cSld>
  <p:clrMap bg1="lt1" tx1="dk1" bg2="lt2" tx2="dk2" accent1="accent1" accent2="accent2" accent3="accent3" accent4="accent4" accent5="accent5" accent6="accent6" hlink="hlink" folHlink="folHlink"/>
  <p:sldLayoutIdLst>
    <p:sldLayoutId id="2147483691" r:id="rId1"/>
    <p:sldLayoutId id="2147483698" r:id="rId2"/>
    <p:sldLayoutId id="2147483692" r:id="rId3"/>
    <p:sldLayoutId id="2147483693" r:id="rId4"/>
    <p:sldLayoutId id="2147483695" r:id="rId5"/>
    <p:sldLayoutId id="2147483696" r:id="rId6"/>
    <p:sldLayoutId id="2147483697" r:id="rId7"/>
    <p:sldLayoutId id="2147483699" r:id="rId8"/>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dt="0"/>
  <p:txStyles>
    <p:titleStyle>
      <a:lvl1pPr algn="l" defTabSz="457200" rtl="0" eaLnBrk="1" latinLnBrk="0" hangingPunct="1">
        <a:spcBef>
          <a:spcPct val="0"/>
        </a:spcBef>
        <a:buNone/>
        <a:defRPr sz="3200" b="1" kern="1200">
          <a:solidFill>
            <a:srgbClr val="01487D"/>
          </a:solidFill>
          <a:latin typeface="+mj-lt"/>
          <a:ea typeface="+mj-ea"/>
          <a:cs typeface="+mj-cs"/>
        </a:defRPr>
      </a:lvl1pPr>
    </p:titleStyle>
    <p:bodyStyle>
      <a:lvl1pPr marL="0" indent="0" algn="l" defTabSz="457200" rtl="0" eaLnBrk="1" latinLnBrk="0" hangingPunct="1">
        <a:spcBef>
          <a:spcPts val="1200"/>
        </a:spcBef>
        <a:spcAft>
          <a:spcPts val="0"/>
        </a:spcAft>
        <a:buFont typeface="Arial"/>
        <a:buNone/>
        <a:defRPr sz="2400" kern="1200">
          <a:solidFill>
            <a:schemeClr val="tx2"/>
          </a:solidFill>
          <a:latin typeface="+mn-lt"/>
          <a:ea typeface="+mn-ea"/>
          <a:cs typeface="+mn-cs"/>
        </a:defRPr>
      </a:lvl1pPr>
      <a:lvl2pPr marL="361950" indent="0" algn="l" defTabSz="457200" rtl="0" eaLnBrk="1" latinLnBrk="0" hangingPunct="1">
        <a:spcBef>
          <a:spcPct val="20000"/>
        </a:spcBef>
        <a:buFont typeface="Arial"/>
        <a:buNone/>
        <a:defRPr sz="2000" kern="1200">
          <a:solidFill>
            <a:schemeClr val="accent1"/>
          </a:solidFill>
          <a:latin typeface="+mn-lt"/>
          <a:ea typeface="+mn-ea"/>
          <a:cs typeface="+mn-cs"/>
        </a:defRPr>
      </a:lvl2pPr>
      <a:lvl3pPr marL="715963" indent="0" algn="l" defTabSz="457200" rtl="0" eaLnBrk="1" latinLnBrk="0" hangingPunct="1">
        <a:spcBef>
          <a:spcPct val="20000"/>
        </a:spcBef>
        <a:buFont typeface="Arial"/>
        <a:buNone/>
        <a:defRPr sz="1800" kern="1200">
          <a:solidFill>
            <a:srgbClr val="777877"/>
          </a:solidFill>
          <a:latin typeface="+mn-lt"/>
          <a:ea typeface="+mn-ea"/>
          <a:cs typeface="+mn-cs"/>
        </a:defRPr>
      </a:lvl3pPr>
      <a:lvl4pPr marL="900113" indent="0" algn="l" defTabSz="457200" rtl="0" eaLnBrk="1" latinLnBrk="0" hangingPunct="1">
        <a:spcBef>
          <a:spcPct val="20000"/>
        </a:spcBef>
        <a:buClr>
          <a:schemeClr val="accent1"/>
        </a:buClr>
        <a:buFont typeface="Lucida Grande"/>
        <a:buNone/>
        <a:defRPr sz="1600" kern="1200">
          <a:solidFill>
            <a:srgbClr val="777877"/>
          </a:solidFill>
          <a:latin typeface="+mn-lt"/>
          <a:ea typeface="+mn-ea"/>
          <a:cs typeface="+mn-cs"/>
        </a:defRPr>
      </a:lvl4pPr>
      <a:lvl5pPr marL="1077913" indent="0" algn="l" defTabSz="457200" rtl="0" eaLnBrk="1" latinLnBrk="0" hangingPunct="1">
        <a:spcBef>
          <a:spcPct val="20000"/>
        </a:spcBef>
        <a:buFont typeface="Arial"/>
        <a:buNone/>
        <a:defRPr sz="1600" kern="1200">
          <a:solidFill>
            <a:srgbClr val="777877"/>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www.abc.net.au/"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3741" y="1117828"/>
            <a:ext cx="6919739" cy="1388767"/>
          </a:xfrm>
        </p:spPr>
        <p:txBody>
          <a:bodyPr/>
          <a:lstStyle/>
          <a:p>
            <a:r>
              <a:rPr lang="en-AU" dirty="0" smtClean="0"/>
              <a:t>ITECH1102 Networking and Security</a:t>
            </a:r>
            <a:endParaRPr lang="en-AU" dirty="0"/>
          </a:p>
        </p:txBody>
      </p:sp>
      <p:sp>
        <p:nvSpPr>
          <p:cNvPr id="3" name="Subtitle 2"/>
          <p:cNvSpPr>
            <a:spLocks noGrp="1"/>
          </p:cNvSpPr>
          <p:nvPr>
            <p:ph type="subTitle" idx="1"/>
          </p:nvPr>
        </p:nvSpPr>
        <p:spPr>
          <a:xfrm>
            <a:off x="423741" y="3028297"/>
            <a:ext cx="8087870" cy="714761"/>
          </a:xfrm>
        </p:spPr>
        <p:txBody>
          <a:bodyPr>
            <a:normAutofit/>
          </a:bodyPr>
          <a:lstStyle/>
          <a:p>
            <a:r>
              <a:rPr lang="en-AU" dirty="0" smtClean="0">
                <a:solidFill>
                  <a:schemeClr val="bg1"/>
                </a:solidFill>
              </a:rPr>
              <a:t>Topic 6 – The Transport Layer  (TCP &amp; UDP)</a:t>
            </a:r>
            <a:endParaRPr lang="en-AU" sz="1900" dirty="0" smtClean="0">
              <a:solidFill>
                <a:schemeClr val="bg1"/>
              </a:solidFill>
            </a:endParaRPr>
          </a:p>
        </p:txBody>
      </p:sp>
    </p:spTree>
    <p:extLst>
      <p:ext uri="{BB962C8B-B14F-4D97-AF65-F5344CB8AC3E}">
        <p14:creationId xmlns:p14="http://schemas.microsoft.com/office/powerpoint/2010/main" val="15397656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10</a:t>
            </a:fld>
            <a:endParaRPr lang="en-US" dirty="0"/>
          </a:p>
        </p:txBody>
      </p:sp>
      <p:sp>
        <p:nvSpPr>
          <p:cNvPr id="4" name="Title 3"/>
          <p:cNvSpPr>
            <a:spLocks noGrp="1"/>
          </p:cNvSpPr>
          <p:nvPr>
            <p:ph type="title"/>
          </p:nvPr>
        </p:nvSpPr>
        <p:spPr>
          <a:xfrm>
            <a:off x="329381" y="75351"/>
            <a:ext cx="8229600" cy="746521"/>
          </a:xfrm>
        </p:spPr>
        <p:txBody>
          <a:bodyPr>
            <a:normAutofit/>
          </a:bodyPr>
          <a:lstStyle/>
          <a:p>
            <a:r>
              <a:rPr lang="en-AU" sz="3000" dirty="0" smtClean="0"/>
              <a:t>2.  Identification of Applications </a:t>
            </a:r>
            <a:r>
              <a:rPr lang="en-AU" sz="2400" dirty="0" smtClean="0"/>
              <a:t>(Sockets)</a:t>
            </a:r>
            <a:endParaRPr lang="en-AU" sz="3000" dirty="0"/>
          </a:p>
        </p:txBody>
      </p:sp>
      <p:sp>
        <p:nvSpPr>
          <p:cNvPr id="5" name="Text Placeholder 4"/>
          <p:cNvSpPr>
            <a:spLocks noGrp="1"/>
          </p:cNvSpPr>
          <p:nvPr>
            <p:ph type="body" sz="quarter" idx="13"/>
          </p:nvPr>
        </p:nvSpPr>
        <p:spPr>
          <a:xfrm>
            <a:off x="259307" y="821872"/>
            <a:ext cx="8772726" cy="4048578"/>
          </a:xfrm>
        </p:spPr>
        <p:txBody>
          <a:bodyPr>
            <a:noAutofit/>
          </a:bodyPr>
          <a:lstStyle/>
          <a:p>
            <a:r>
              <a:rPr lang="en-AU" sz="1600" dirty="0" smtClean="0"/>
              <a:t>User’s computers normally run multiple networked applications concurrently.  </a:t>
            </a:r>
            <a:r>
              <a:rPr lang="en-AU" sz="1600" dirty="0"/>
              <a:t>F</a:t>
            </a:r>
            <a:r>
              <a:rPr lang="en-AU" sz="1600" dirty="0" smtClean="0"/>
              <a:t>or instance a Browser, an email client and skype.</a:t>
            </a:r>
          </a:p>
          <a:p>
            <a:r>
              <a:rPr lang="en-AU" sz="1600" dirty="0" smtClean="0"/>
              <a:t>The </a:t>
            </a:r>
            <a:r>
              <a:rPr lang="en-AU" sz="1600" dirty="0"/>
              <a:t>transport layer allocates each </a:t>
            </a:r>
            <a:r>
              <a:rPr lang="en-AU" sz="1600" dirty="0" smtClean="0"/>
              <a:t>client application </a:t>
            </a:r>
            <a:r>
              <a:rPr lang="en-AU" sz="1600" dirty="0"/>
              <a:t>a port </a:t>
            </a:r>
            <a:r>
              <a:rPr lang="en-AU" sz="1600" dirty="0" smtClean="0"/>
              <a:t>number to distinguish it from other networked applications running on that computer.</a:t>
            </a:r>
          </a:p>
          <a:p>
            <a:r>
              <a:rPr lang="en-AU" sz="1600" dirty="0" smtClean="0"/>
              <a:t>Server daemons running on network servers are also allocated port numbers.</a:t>
            </a:r>
            <a:r>
              <a:rPr lang="en-AU" sz="1600" dirty="0"/>
              <a:t> </a:t>
            </a:r>
            <a:endParaRPr lang="en-AU" sz="1600" dirty="0" smtClean="0"/>
          </a:p>
          <a:p>
            <a:r>
              <a:rPr lang="en-AU" sz="1600" dirty="0" smtClean="0"/>
              <a:t>The combination of IP address and port number therefore allows client applications to specify a particular server daemon. It also allows server daemons to distinguish between different applications and different sessions  (</a:t>
            </a:r>
            <a:r>
              <a:rPr lang="en-AU" sz="1600" dirty="0" err="1" smtClean="0"/>
              <a:t>Eg</a:t>
            </a:r>
            <a:r>
              <a:rPr lang="en-AU" sz="1600" dirty="0" smtClean="0"/>
              <a:t> different browser tabs) running on a client computer.</a:t>
            </a:r>
            <a:endParaRPr lang="en-AU" sz="1600" dirty="0"/>
          </a:p>
          <a:p>
            <a:r>
              <a:rPr lang="en-AU" sz="1600" dirty="0" smtClean="0"/>
              <a:t>In summary: </a:t>
            </a:r>
          </a:p>
          <a:p>
            <a:pPr marL="704850" lvl="1" indent="-342900">
              <a:buFont typeface="Arial" panose="020B0604020202020204" pitchFamily="34" charset="0"/>
              <a:buChar char="•"/>
            </a:pPr>
            <a:r>
              <a:rPr lang="en-AU" sz="1500" dirty="0" smtClean="0"/>
              <a:t>Each </a:t>
            </a:r>
            <a:r>
              <a:rPr lang="en-AU" sz="1500" dirty="0"/>
              <a:t>host is identified by its IP </a:t>
            </a:r>
            <a:r>
              <a:rPr lang="en-AU" sz="1500" dirty="0" smtClean="0"/>
              <a:t>address.</a:t>
            </a:r>
          </a:p>
          <a:p>
            <a:pPr marL="704850" lvl="1" indent="-342900">
              <a:buFont typeface="Arial" panose="020B0604020202020204" pitchFamily="34" charset="0"/>
              <a:buChar char="•"/>
            </a:pPr>
            <a:r>
              <a:rPr lang="en-AU" sz="1500" dirty="0"/>
              <a:t>E</a:t>
            </a:r>
            <a:r>
              <a:rPr lang="en-AU" sz="1500" dirty="0" smtClean="0"/>
              <a:t>ach client application </a:t>
            </a:r>
            <a:r>
              <a:rPr lang="en-AU" sz="1500" dirty="0"/>
              <a:t>on that host is identified by a unique port number.</a:t>
            </a:r>
          </a:p>
          <a:p>
            <a:r>
              <a:rPr lang="en-AU" sz="1600" dirty="0" smtClean="0"/>
              <a:t>The </a:t>
            </a:r>
            <a:r>
              <a:rPr lang="en-AU" sz="1600" dirty="0"/>
              <a:t>combination of Host IP and associated port number is called a </a:t>
            </a:r>
            <a:r>
              <a:rPr lang="en-AU" sz="1600" dirty="0">
                <a:solidFill>
                  <a:srgbClr val="FF0000"/>
                </a:solidFill>
              </a:rPr>
              <a:t>Socket</a:t>
            </a:r>
            <a:r>
              <a:rPr lang="en-AU" sz="1400" dirty="0" smtClean="0">
                <a:solidFill>
                  <a:srgbClr val="FF0000"/>
                </a:solidFill>
              </a:rPr>
              <a:t>.</a:t>
            </a:r>
            <a:endParaRPr lang="en-AU" sz="1400" dirty="0">
              <a:solidFill>
                <a:srgbClr val="FF0000"/>
              </a:solidFill>
            </a:endParaRPr>
          </a:p>
        </p:txBody>
      </p:sp>
    </p:spTree>
    <p:extLst>
      <p:ext uri="{BB962C8B-B14F-4D97-AF65-F5344CB8AC3E}">
        <p14:creationId xmlns:p14="http://schemas.microsoft.com/office/powerpoint/2010/main" val="42575273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11</a:t>
            </a:fld>
            <a:endParaRPr lang="en-US" dirty="0"/>
          </a:p>
        </p:txBody>
      </p:sp>
      <p:sp>
        <p:nvSpPr>
          <p:cNvPr id="4" name="Title 3"/>
          <p:cNvSpPr>
            <a:spLocks noGrp="1"/>
          </p:cNvSpPr>
          <p:nvPr>
            <p:ph type="title"/>
          </p:nvPr>
        </p:nvSpPr>
        <p:spPr>
          <a:xfrm>
            <a:off x="457200" y="205980"/>
            <a:ext cx="8229600" cy="565120"/>
          </a:xfrm>
        </p:spPr>
        <p:txBody>
          <a:bodyPr>
            <a:normAutofit fontScale="90000"/>
          </a:bodyPr>
          <a:lstStyle/>
          <a:p>
            <a:r>
              <a:rPr lang="en-AU" dirty="0" smtClean="0"/>
              <a:t>IP addresses, Ports and Sockets</a:t>
            </a:r>
            <a:endParaRPr lang="en-AU" dirty="0"/>
          </a:p>
        </p:txBody>
      </p:sp>
      <p:sp>
        <p:nvSpPr>
          <p:cNvPr id="5" name="Text Placeholder 4"/>
          <p:cNvSpPr>
            <a:spLocks noGrp="1"/>
          </p:cNvSpPr>
          <p:nvPr>
            <p:ph type="body" sz="quarter" idx="13"/>
          </p:nvPr>
        </p:nvSpPr>
        <p:spPr>
          <a:xfrm>
            <a:off x="170597" y="1009934"/>
            <a:ext cx="8789158" cy="3630304"/>
          </a:xfrm>
        </p:spPr>
        <p:txBody>
          <a:bodyPr>
            <a:normAutofit/>
          </a:bodyPr>
          <a:lstStyle/>
          <a:p>
            <a:r>
              <a:rPr lang="en-AU" sz="1800" dirty="0" smtClean="0"/>
              <a:t>Each IP address has associated with it 65536 ports ( numbered 0 – 65535).</a:t>
            </a:r>
          </a:p>
          <a:p>
            <a:r>
              <a:rPr lang="en-AU" sz="1800" dirty="0" smtClean="0"/>
              <a:t>Sockets can be written as follows:    192.168.22.33</a:t>
            </a:r>
            <a:r>
              <a:rPr lang="en-AU" sz="1800" dirty="0" smtClean="0">
                <a:solidFill>
                  <a:srgbClr val="FF0000"/>
                </a:solidFill>
              </a:rPr>
              <a:t>:47658</a:t>
            </a:r>
          </a:p>
          <a:p>
            <a:r>
              <a:rPr lang="en-AU" sz="1800" dirty="0" smtClean="0"/>
              <a:t>Each end of a transport layer (UDP or TCP) conversation is identified by a socket.</a:t>
            </a:r>
          </a:p>
          <a:p>
            <a:r>
              <a:rPr lang="en-AU" sz="1700" dirty="0" smtClean="0"/>
              <a:t>To view active sockets on Windows we use </a:t>
            </a:r>
            <a:r>
              <a:rPr lang="en-AU" sz="1700" dirty="0" err="1" smtClean="0"/>
              <a:t>Netstat</a:t>
            </a:r>
            <a:r>
              <a:rPr lang="en-AU" sz="1700" dirty="0" smtClean="0"/>
              <a:t>. </a:t>
            </a:r>
            <a:r>
              <a:rPr lang="en-AU" sz="1600" dirty="0" smtClean="0"/>
              <a:t>It may require administrator privilege.</a:t>
            </a:r>
          </a:p>
        </p:txBody>
      </p:sp>
      <p:pic>
        <p:nvPicPr>
          <p:cNvPr id="6" name="Picture 5"/>
          <p:cNvPicPr>
            <a:picLocks noChangeAspect="1"/>
          </p:cNvPicPr>
          <p:nvPr/>
        </p:nvPicPr>
        <p:blipFill>
          <a:blip r:embed="rId2"/>
          <a:stretch>
            <a:fillRect/>
          </a:stretch>
        </p:blipFill>
        <p:spPr>
          <a:xfrm>
            <a:off x="614150" y="2663097"/>
            <a:ext cx="7737948" cy="1977141"/>
          </a:xfrm>
          <a:prstGeom prst="rect">
            <a:avLst/>
          </a:prstGeom>
          <a:solidFill>
            <a:schemeClr val="tx2">
              <a:lumMod val="60000"/>
              <a:lumOff val="40000"/>
            </a:schemeClr>
          </a:solidFill>
          <a:ln>
            <a:solidFill>
              <a:schemeClr val="bg2">
                <a:lumMod val="10000"/>
              </a:schemeClr>
            </a:solidFill>
          </a:ln>
        </p:spPr>
      </p:pic>
    </p:spTree>
    <p:extLst>
      <p:ext uri="{BB962C8B-B14F-4D97-AF65-F5344CB8AC3E}">
        <p14:creationId xmlns:p14="http://schemas.microsoft.com/office/powerpoint/2010/main" val="4086017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12</a:t>
            </a:fld>
            <a:endParaRPr lang="en-US" dirty="0"/>
          </a:p>
        </p:txBody>
      </p:sp>
      <p:sp>
        <p:nvSpPr>
          <p:cNvPr id="4" name="Title 3"/>
          <p:cNvSpPr>
            <a:spLocks noGrp="1"/>
          </p:cNvSpPr>
          <p:nvPr>
            <p:ph type="title"/>
          </p:nvPr>
        </p:nvSpPr>
        <p:spPr>
          <a:xfrm>
            <a:off x="457200" y="205979"/>
            <a:ext cx="8229600" cy="601265"/>
          </a:xfrm>
        </p:spPr>
        <p:txBody>
          <a:bodyPr>
            <a:normAutofit/>
          </a:bodyPr>
          <a:lstStyle/>
          <a:p>
            <a:r>
              <a:rPr lang="en-AU" sz="3000" dirty="0" smtClean="0"/>
              <a:t>Server Port numbers</a:t>
            </a:r>
            <a:endParaRPr lang="en-AU" sz="3000" dirty="0"/>
          </a:p>
        </p:txBody>
      </p:sp>
      <p:sp>
        <p:nvSpPr>
          <p:cNvPr id="5" name="Text Placeholder 4"/>
          <p:cNvSpPr>
            <a:spLocks noGrp="1"/>
          </p:cNvSpPr>
          <p:nvPr>
            <p:ph type="body" sz="quarter" idx="13"/>
          </p:nvPr>
        </p:nvSpPr>
        <p:spPr>
          <a:xfrm>
            <a:off x="192881" y="945356"/>
            <a:ext cx="8793957" cy="3683793"/>
          </a:xfrm>
        </p:spPr>
        <p:txBody>
          <a:bodyPr>
            <a:normAutofit/>
          </a:bodyPr>
          <a:lstStyle/>
          <a:p>
            <a:r>
              <a:rPr lang="en-AU" sz="2200" dirty="0" smtClean="0"/>
              <a:t>Port numbers 0 – 1023 are reserved for server daemons.</a:t>
            </a:r>
          </a:p>
          <a:p>
            <a:r>
              <a:rPr lang="en-AU" sz="2200" dirty="0" smtClean="0"/>
              <a:t>These 1024 port numbers are also called Well-known ports.</a:t>
            </a:r>
          </a:p>
          <a:p>
            <a:r>
              <a:rPr lang="en-AU" sz="2200" dirty="0" smtClean="0"/>
              <a:t>Specific server applications are allocated specific port numbers:</a:t>
            </a:r>
          </a:p>
        </p:txBody>
      </p:sp>
      <p:graphicFrame>
        <p:nvGraphicFramePr>
          <p:cNvPr id="6" name="Table 5"/>
          <p:cNvGraphicFramePr>
            <a:graphicFrameLocks noGrp="1"/>
          </p:cNvGraphicFramePr>
          <p:nvPr>
            <p:extLst>
              <p:ext uri="{D42A27DB-BD31-4B8C-83A1-F6EECF244321}">
                <p14:modId xmlns:p14="http://schemas.microsoft.com/office/powerpoint/2010/main" val="1461397037"/>
              </p:ext>
            </p:extLst>
          </p:nvPr>
        </p:nvGraphicFramePr>
        <p:xfrm>
          <a:off x="457200" y="2482597"/>
          <a:ext cx="7479506" cy="1924536"/>
        </p:xfrm>
        <a:graphic>
          <a:graphicData uri="http://schemas.openxmlformats.org/drawingml/2006/table">
            <a:tbl>
              <a:tblPr firstRow="1" bandRow="1">
                <a:tableStyleId>{5C22544A-7EE6-4342-B048-85BDC9FD1C3A}</a:tableStyleId>
              </a:tblPr>
              <a:tblGrid>
                <a:gridCol w="1757361"/>
                <a:gridCol w="1578769"/>
                <a:gridCol w="642938"/>
                <a:gridCol w="2004537"/>
                <a:gridCol w="1495901"/>
              </a:tblGrid>
              <a:tr h="0">
                <a:tc>
                  <a:txBody>
                    <a:bodyPr/>
                    <a:lstStyle/>
                    <a:p>
                      <a:pPr algn="ctr"/>
                      <a:r>
                        <a:rPr lang="en-AU" sz="1000" dirty="0" smtClean="0"/>
                        <a:t>Port Number</a:t>
                      </a:r>
                    </a:p>
                    <a:p>
                      <a:pPr algn="ctr"/>
                      <a:endParaRPr lang="en-AU" sz="1000" dirty="0"/>
                    </a:p>
                  </a:txBody>
                  <a:tcPr/>
                </a:tc>
                <a:tc>
                  <a:txBody>
                    <a:bodyPr/>
                    <a:lstStyle/>
                    <a:p>
                      <a:pPr algn="ctr"/>
                      <a:r>
                        <a:rPr lang="en-AU" sz="1000" dirty="0" smtClean="0"/>
                        <a:t>Server Application</a:t>
                      </a:r>
                      <a:br>
                        <a:rPr lang="en-AU" sz="1000" dirty="0" smtClean="0"/>
                      </a:br>
                      <a:r>
                        <a:rPr lang="en-AU" sz="1000" dirty="0" smtClean="0"/>
                        <a:t>(Daemon)</a:t>
                      </a:r>
                      <a:endParaRPr lang="en-AU" sz="1000" dirty="0"/>
                    </a:p>
                  </a:txBody>
                  <a:tcPr/>
                </a:tc>
                <a:tc>
                  <a:txBody>
                    <a:bodyPr/>
                    <a:lstStyle/>
                    <a:p>
                      <a:pPr algn="ctr"/>
                      <a:endParaRPr lang="en-AU" sz="1000" dirty="0"/>
                    </a:p>
                  </a:txBody>
                  <a:tcPr/>
                </a:tc>
                <a:tc>
                  <a:txBody>
                    <a:bodyPr/>
                    <a:lstStyle/>
                    <a:p>
                      <a:pPr algn="ctr"/>
                      <a:r>
                        <a:rPr lang="en-AU" sz="1000" dirty="0" smtClean="0"/>
                        <a:t>Port Number</a:t>
                      </a:r>
                      <a:endParaRPr lang="en-AU" sz="1000" dirty="0"/>
                    </a:p>
                  </a:txBody>
                  <a:tcPr/>
                </a:tc>
                <a:tc>
                  <a:txBody>
                    <a:bodyPr/>
                    <a:lstStyle/>
                    <a:p>
                      <a:pPr algn="ctr"/>
                      <a:r>
                        <a:rPr lang="en-AU" sz="1000" dirty="0" smtClean="0"/>
                        <a:t>Server Application</a:t>
                      </a:r>
                      <a:br>
                        <a:rPr lang="en-AU" sz="1000" dirty="0" smtClean="0"/>
                      </a:br>
                      <a:r>
                        <a:rPr lang="en-AU" sz="1000" dirty="0" smtClean="0"/>
                        <a:t>(Daemon)</a:t>
                      </a:r>
                      <a:endParaRPr lang="en-AU" sz="1000" dirty="0"/>
                    </a:p>
                  </a:txBody>
                  <a:tcPr/>
                </a:tc>
              </a:tr>
              <a:tr h="254716">
                <a:tc>
                  <a:txBody>
                    <a:bodyPr/>
                    <a:lstStyle/>
                    <a:p>
                      <a:pPr algn="ctr"/>
                      <a:r>
                        <a:rPr lang="en-AU" sz="1000" dirty="0" smtClean="0"/>
                        <a:t>20</a:t>
                      </a:r>
                      <a:endParaRPr lang="en-AU" sz="1000" dirty="0"/>
                    </a:p>
                  </a:txBody>
                  <a:tcPr/>
                </a:tc>
                <a:tc>
                  <a:txBody>
                    <a:bodyPr/>
                    <a:lstStyle/>
                    <a:p>
                      <a:pPr algn="ctr"/>
                      <a:r>
                        <a:rPr lang="en-AU" sz="1000" dirty="0" smtClean="0"/>
                        <a:t>FTP - Data</a:t>
                      </a:r>
                      <a:endParaRPr lang="en-AU" sz="1000" dirty="0"/>
                    </a:p>
                  </a:txBody>
                  <a:tcPr/>
                </a:tc>
                <a:tc>
                  <a:txBody>
                    <a:bodyPr/>
                    <a:lstStyle/>
                    <a:p>
                      <a:pPr algn="ctr"/>
                      <a:endParaRPr lang="en-AU" sz="1000" dirty="0"/>
                    </a:p>
                  </a:txBody>
                  <a:tcPr/>
                </a:tc>
                <a:tc>
                  <a:txBody>
                    <a:bodyPr/>
                    <a:lstStyle/>
                    <a:p>
                      <a:pPr algn="ctr"/>
                      <a:r>
                        <a:rPr lang="en-AU" sz="1000" dirty="0" smtClean="0"/>
                        <a:t>109</a:t>
                      </a:r>
                      <a:endParaRPr lang="en-AU" sz="1000" dirty="0"/>
                    </a:p>
                  </a:txBody>
                  <a:tcPr/>
                </a:tc>
                <a:tc>
                  <a:txBody>
                    <a:bodyPr/>
                    <a:lstStyle/>
                    <a:p>
                      <a:pPr algn="ctr"/>
                      <a:r>
                        <a:rPr lang="en-AU" sz="1000" dirty="0" smtClean="0"/>
                        <a:t>POP2</a:t>
                      </a:r>
                      <a:endParaRPr lang="en-AU" sz="1000" dirty="0"/>
                    </a:p>
                  </a:txBody>
                  <a:tcPr/>
                </a:tc>
              </a:tr>
              <a:tr h="254716">
                <a:tc>
                  <a:txBody>
                    <a:bodyPr/>
                    <a:lstStyle/>
                    <a:p>
                      <a:pPr algn="ctr"/>
                      <a:r>
                        <a:rPr lang="en-AU" sz="1000" dirty="0" smtClean="0"/>
                        <a:t>21</a:t>
                      </a:r>
                      <a:endParaRPr lang="en-AU" sz="1000" dirty="0"/>
                    </a:p>
                  </a:txBody>
                  <a:tcPr/>
                </a:tc>
                <a:tc>
                  <a:txBody>
                    <a:bodyPr/>
                    <a:lstStyle/>
                    <a:p>
                      <a:pPr algn="ctr"/>
                      <a:r>
                        <a:rPr lang="en-AU" sz="1000" dirty="0" smtClean="0"/>
                        <a:t>FTP - Control</a:t>
                      </a:r>
                      <a:endParaRPr lang="en-AU" sz="1000" dirty="0"/>
                    </a:p>
                  </a:txBody>
                  <a:tcPr/>
                </a:tc>
                <a:tc>
                  <a:txBody>
                    <a:bodyPr/>
                    <a:lstStyle/>
                    <a:p>
                      <a:pPr algn="ctr"/>
                      <a:endParaRPr lang="en-AU" sz="1000"/>
                    </a:p>
                  </a:txBody>
                  <a:tcPr/>
                </a:tc>
                <a:tc>
                  <a:txBody>
                    <a:bodyPr/>
                    <a:lstStyle/>
                    <a:p>
                      <a:pPr algn="ctr"/>
                      <a:r>
                        <a:rPr lang="en-AU" sz="1000" dirty="0" smtClean="0"/>
                        <a:t>110</a:t>
                      </a:r>
                      <a:endParaRPr lang="en-AU" sz="1000" dirty="0"/>
                    </a:p>
                  </a:txBody>
                  <a:tcPr/>
                </a:tc>
                <a:tc>
                  <a:txBody>
                    <a:bodyPr/>
                    <a:lstStyle/>
                    <a:p>
                      <a:pPr algn="ctr"/>
                      <a:r>
                        <a:rPr lang="en-AU" sz="1000" dirty="0" smtClean="0"/>
                        <a:t>POP3</a:t>
                      </a:r>
                      <a:endParaRPr lang="en-AU" sz="1000" dirty="0"/>
                    </a:p>
                  </a:txBody>
                  <a:tcPr/>
                </a:tc>
              </a:tr>
              <a:tr h="254716">
                <a:tc>
                  <a:txBody>
                    <a:bodyPr/>
                    <a:lstStyle/>
                    <a:p>
                      <a:pPr algn="ctr"/>
                      <a:r>
                        <a:rPr lang="en-AU" sz="1000" dirty="0" smtClean="0"/>
                        <a:t>22</a:t>
                      </a:r>
                      <a:endParaRPr lang="en-AU" sz="1000" dirty="0"/>
                    </a:p>
                  </a:txBody>
                  <a:tcPr/>
                </a:tc>
                <a:tc>
                  <a:txBody>
                    <a:bodyPr/>
                    <a:lstStyle/>
                    <a:p>
                      <a:pPr algn="ctr"/>
                      <a:r>
                        <a:rPr lang="en-AU" sz="1000" dirty="0" smtClean="0"/>
                        <a:t>SSH</a:t>
                      </a:r>
                      <a:endParaRPr lang="en-AU" sz="1000" dirty="0"/>
                    </a:p>
                  </a:txBody>
                  <a:tcPr/>
                </a:tc>
                <a:tc>
                  <a:txBody>
                    <a:bodyPr/>
                    <a:lstStyle/>
                    <a:p>
                      <a:pPr algn="ctr"/>
                      <a:endParaRPr lang="en-AU" sz="1000"/>
                    </a:p>
                  </a:txBody>
                  <a:tcPr/>
                </a:tc>
                <a:tc>
                  <a:txBody>
                    <a:bodyPr/>
                    <a:lstStyle/>
                    <a:p>
                      <a:pPr algn="ctr"/>
                      <a:r>
                        <a:rPr lang="en-AU" sz="1000" dirty="0" smtClean="0"/>
                        <a:t>118</a:t>
                      </a:r>
                      <a:endParaRPr lang="en-AU" sz="1000" dirty="0"/>
                    </a:p>
                  </a:txBody>
                  <a:tcPr/>
                </a:tc>
                <a:tc>
                  <a:txBody>
                    <a:bodyPr/>
                    <a:lstStyle/>
                    <a:p>
                      <a:pPr algn="ctr"/>
                      <a:r>
                        <a:rPr lang="en-AU" sz="1000" dirty="0" smtClean="0"/>
                        <a:t>SQL</a:t>
                      </a:r>
                      <a:endParaRPr lang="en-AU" sz="1000" dirty="0"/>
                    </a:p>
                  </a:txBody>
                  <a:tcPr/>
                </a:tc>
              </a:tr>
              <a:tr h="254716">
                <a:tc>
                  <a:txBody>
                    <a:bodyPr/>
                    <a:lstStyle/>
                    <a:p>
                      <a:pPr algn="ctr"/>
                      <a:r>
                        <a:rPr lang="en-AU" sz="1000" dirty="0" smtClean="0"/>
                        <a:t>53</a:t>
                      </a:r>
                      <a:endParaRPr lang="en-AU" sz="1000" dirty="0"/>
                    </a:p>
                  </a:txBody>
                  <a:tcPr/>
                </a:tc>
                <a:tc>
                  <a:txBody>
                    <a:bodyPr/>
                    <a:lstStyle/>
                    <a:p>
                      <a:pPr algn="ctr"/>
                      <a:r>
                        <a:rPr lang="en-AU" sz="1000" dirty="0" smtClean="0"/>
                        <a:t>DNS</a:t>
                      </a:r>
                      <a:endParaRPr lang="en-AU" sz="1000" dirty="0"/>
                    </a:p>
                  </a:txBody>
                  <a:tcPr/>
                </a:tc>
                <a:tc>
                  <a:txBody>
                    <a:bodyPr/>
                    <a:lstStyle/>
                    <a:p>
                      <a:pPr algn="ctr"/>
                      <a:endParaRPr lang="en-AU" sz="1000" dirty="0"/>
                    </a:p>
                  </a:txBody>
                  <a:tcPr/>
                </a:tc>
                <a:tc>
                  <a:txBody>
                    <a:bodyPr/>
                    <a:lstStyle/>
                    <a:p>
                      <a:pPr algn="ctr"/>
                      <a:r>
                        <a:rPr lang="en-AU" sz="1000" dirty="0" smtClean="0"/>
                        <a:t>546</a:t>
                      </a:r>
                      <a:endParaRPr lang="en-AU" sz="1000" dirty="0"/>
                    </a:p>
                  </a:txBody>
                  <a:tcPr/>
                </a:tc>
                <a:tc>
                  <a:txBody>
                    <a:bodyPr/>
                    <a:lstStyle/>
                    <a:p>
                      <a:pPr algn="ctr"/>
                      <a:r>
                        <a:rPr lang="en-AU" sz="1000" dirty="0" smtClean="0"/>
                        <a:t>DHCP Client</a:t>
                      </a:r>
                      <a:endParaRPr lang="en-AU" sz="1000" dirty="0"/>
                    </a:p>
                  </a:txBody>
                  <a:tcPr/>
                </a:tc>
              </a:tr>
              <a:tr h="254716">
                <a:tc>
                  <a:txBody>
                    <a:bodyPr/>
                    <a:lstStyle/>
                    <a:p>
                      <a:pPr algn="ctr"/>
                      <a:r>
                        <a:rPr lang="en-AU" sz="1000" dirty="0" smtClean="0"/>
                        <a:t>80</a:t>
                      </a:r>
                      <a:endParaRPr lang="en-AU" sz="1000" dirty="0"/>
                    </a:p>
                  </a:txBody>
                  <a:tcPr/>
                </a:tc>
                <a:tc>
                  <a:txBody>
                    <a:bodyPr/>
                    <a:lstStyle/>
                    <a:p>
                      <a:pPr algn="ctr"/>
                      <a:r>
                        <a:rPr lang="en-AU" sz="1000" dirty="0" smtClean="0"/>
                        <a:t>HTTP</a:t>
                      </a:r>
                      <a:endParaRPr lang="en-AU" sz="1000" dirty="0"/>
                    </a:p>
                  </a:txBody>
                  <a:tcPr/>
                </a:tc>
                <a:tc>
                  <a:txBody>
                    <a:bodyPr/>
                    <a:lstStyle/>
                    <a:p>
                      <a:pPr algn="ctr"/>
                      <a:endParaRPr lang="en-AU" sz="1000"/>
                    </a:p>
                  </a:txBody>
                  <a:tcPr/>
                </a:tc>
                <a:tc>
                  <a:txBody>
                    <a:bodyPr/>
                    <a:lstStyle/>
                    <a:p>
                      <a:pPr algn="ctr"/>
                      <a:r>
                        <a:rPr lang="en-AU" sz="1000" dirty="0" smtClean="0"/>
                        <a:t>547</a:t>
                      </a:r>
                      <a:endParaRPr lang="en-AU" sz="1000" dirty="0"/>
                    </a:p>
                  </a:txBody>
                  <a:tcPr/>
                </a:tc>
                <a:tc>
                  <a:txBody>
                    <a:bodyPr/>
                    <a:lstStyle/>
                    <a:p>
                      <a:pPr algn="ctr"/>
                      <a:r>
                        <a:rPr lang="en-AU" sz="1000" dirty="0" smtClean="0"/>
                        <a:t>DHCP-Server</a:t>
                      </a:r>
                      <a:endParaRPr lang="en-AU" sz="1000" dirty="0"/>
                    </a:p>
                  </a:txBody>
                  <a:tcPr/>
                </a:tc>
              </a:tr>
              <a:tr h="254716">
                <a:tc>
                  <a:txBody>
                    <a:bodyPr/>
                    <a:lstStyle/>
                    <a:p>
                      <a:pPr algn="ctr"/>
                      <a:r>
                        <a:rPr lang="en-AU" sz="1000" dirty="0" smtClean="0"/>
                        <a:t>443</a:t>
                      </a:r>
                      <a:endParaRPr lang="en-AU" sz="1000" dirty="0"/>
                    </a:p>
                  </a:txBody>
                  <a:tcPr/>
                </a:tc>
                <a:tc>
                  <a:txBody>
                    <a:bodyPr/>
                    <a:lstStyle/>
                    <a:p>
                      <a:pPr algn="ctr"/>
                      <a:r>
                        <a:rPr lang="en-AU" sz="1000" dirty="0" smtClean="0"/>
                        <a:t>HTTPS</a:t>
                      </a:r>
                      <a:endParaRPr lang="en-AU" sz="1000" dirty="0"/>
                    </a:p>
                  </a:txBody>
                  <a:tcPr/>
                </a:tc>
                <a:tc>
                  <a:txBody>
                    <a:bodyPr/>
                    <a:lstStyle/>
                    <a:p>
                      <a:pPr algn="ctr"/>
                      <a:endParaRPr lang="en-AU" sz="1000"/>
                    </a:p>
                  </a:txBody>
                  <a:tcPr/>
                </a:tc>
                <a:tc>
                  <a:txBody>
                    <a:bodyPr/>
                    <a:lstStyle/>
                    <a:p>
                      <a:pPr algn="ctr"/>
                      <a:r>
                        <a:rPr lang="en-AU" sz="1000" dirty="0" smtClean="0"/>
                        <a:t>25</a:t>
                      </a:r>
                      <a:endParaRPr lang="en-AU" sz="1000" dirty="0"/>
                    </a:p>
                  </a:txBody>
                  <a:tcPr/>
                </a:tc>
                <a:tc>
                  <a:txBody>
                    <a:bodyPr/>
                    <a:lstStyle/>
                    <a:p>
                      <a:pPr algn="ctr"/>
                      <a:r>
                        <a:rPr lang="en-AU" sz="1000" dirty="0" smtClean="0"/>
                        <a:t>SMTP</a:t>
                      </a:r>
                      <a:endParaRPr lang="en-AU" sz="1000" dirty="0"/>
                    </a:p>
                  </a:txBody>
                  <a:tcPr/>
                </a:tc>
              </a:tr>
            </a:tbl>
          </a:graphicData>
        </a:graphic>
      </p:graphicFrame>
    </p:spTree>
    <p:extLst>
      <p:ext uri="{BB962C8B-B14F-4D97-AF65-F5344CB8AC3E}">
        <p14:creationId xmlns:p14="http://schemas.microsoft.com/office/powerpoint/2010/main" val="20224426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13</a:t>
            </a:fld>
            <a:endParaRPr lang="en-US" dirty="0"/>
          </a:p>
        </p:txBody>
      </p:sp>
      <p:sp>
        <p:nvSpPr>
          <p:cNvPr id="4" name="Title 3"/>
          <p:cNvSpPr>
            <a:spLocks noGrp="1"/>
          </p:cNvSpPr>
          <p:nvPr>
            <p:ph type="title"/>
          </p:nvPr>
        </p:nvSpPr>
        <p:spPr>
          <a:xfrm>
            <a:off x="457200" y="205979"/>
            <a:ext cx="8229600" cy="651271"/>
          </a:xfrm>
        </p:spPr>
        <p:txBody>
          <a:bodyPr>
            <a:normAutofit/>
          </a:bodyPr>
          <a:lstStyle/>
          <a:p>
            <a:r>
              <a:rPr lang="en-AU" sz="3000" dirty="0" smtClean="0"/>
              <a:t>User application </a:t>
            </a:r>
            <a:r>
              <a:rPr lang="en-AU" sz="3000" u="sng" dirty="0" smtClean="0"/>
              <a:t>Port</a:t>
            </a:r>
            <a:r>
              <a:rPr lang="en-AU" sz="3000" dirty="0" smtClean="0"/>
              <a:t> numbers</a:t>
            </a:r>
            <a:endParaRPr lang="en-AU" sz="3000" dirty="0"/>
          </a:p>
        </p:txBody>
      </p:sp>
      <p:sp>
        <p:nvSpPr>
          <p:cNvPr id="5" name="Text Placeholder 4"/>
          <p:cNvSpPr>
            <a:spLocks noGrp="1"/>
          </p:cNvSpPr>
          <p:nvPr>
            <p:ph type="body" sz="quarter" idx="13"/>
          </p:nvPr>
        </p:nvSpPr>
        <p:spPr>
          <a:xfrm>
            <a:off x="278606" y="1138237"/>
            <a:ext cx="8636794" cy="3633788"/>
          </a:xfrm>
        </p:spPr>
        <p:txBody>
          <a:bodyPr>
            <a:normAutofit/>
          </a:bodyPr>
          <a:lstStyle/>
          <a:p>
            <a:r>
              <a:rPr lang="en-AU" sz="2000" dirty="0"/>
              <a:t>User applications dynamically select </a:t>
            </a:r>
            <a:r>
              <a:rPr lang="en-AU" sz="2000" dirty="0" smtClean="0"/>
              <a:t>an unused </a:t>
            </a:r>
            <a:r>
              <a:rPr lang="en-AU" sz="2000" dirty="0"/>
              <a:t>port number above 1023 when they connect to the network.</a:t>
            </a:r>
          </a:p>
          <a:p>
            <a:r>
              <a:rPr lang="en-AU" sz="2000" dirty="0" smtClean="0"/>
              <a:t>Hence each application and even different </a:t>
            </a:r>
            <a:r>
              <a:rPr lang="en-AU" sz="2000" dirty="0"/>
              <a:t>tabs </a:t>
            </a:r>
            <a:r>
              <a:rPr lang="en-AU" sz="2000" dirty="0" smtClean="0"/>
              <a:t>(sessions) of a user application like Firefox </a:t>
            </a:r>
            <a:r>
              <a:rPr lang="en-AU" sz="2000" dirty="0"/>
              <a:t>will </a:t>
            </a:r>
            <a:r>
              <a:rPr lang="en-AU" sz="2000" dirty="0" smtClean="0"/>
              <a:t>each have </a:t>
            </a:r>
            <a:r>
              <a:rPr lang="en-AU" sz="2000" dirty="0"/>
              <a:t>different source port numbers. </a:t>
            </a:r>
            <a:endParaRPr lang="en-AU" sz="2000" dirty="0" smtClean="0"/>
          </a:p>
          <a:p>
            <a:r>
              <a:rPr lang="en-AU" sz="2000" dirty="0" smtClean="0"/>
              <a:t>This </a:t>
            </a:r>
            <a:r>
              <a:rPr lang="en-AU" sz="2000" dirty="0"/>
              <a:t>allows server applications to uniquely identify different </a:t>
            </a:r>
            <a:r>
              <a:rPr lang="en-AU" sz="2000" dirty="0" smtClean="0"/>
              <a:t>applications and even different sessions (browser tabs) that </a:t>
            </a:r>
            <a:r>
              <a:rPr lang="en-AU" sz="2000" dirty="0"/>
              <a:t>are running on the same computer.</a:t>
            </a:r>
          </a:p>
          <a:p>
            <a:r>
              <a:rPr lang="en-AU" sz="2000" dirty="0" smtClean="0"/>
              <a:t>Because </a:t>
            </a:r>
            <a:r>
              <a:rPr lang="en-AU" sz="2000" dirty="0"/>
              <a:t>server daemons use specific </a:t>
            </a:r>
            <a:r>
              <a:rPr lang="en-AU" sz="2000" dirty="0" smtClean="0"/>
              <a:t>port numbers, user </a:t>
            </a:r>
            <a:r>
              <a:rPr lang="en-AU" sz="2000" dirty="0"/>
              <a:t>applications know how to address requests to sever applications</a:t>
            </a:r>
            <a:r>
              <a:rPr lang="en-AU" sz="2000" dirty="0" smtClean="0"/>
              <a:t>.</a:t>
            </a:r>
            <a:br>
              <a:rPr lang="en-AU" sz="2000" dirty="0" smtClean="0"/>
            </a:br>
            <a:r>
              <a:rPr lang="en-AU" sz="2000" dirty="0" smtClean="0"/>
              <a:t>(So both source and destination can uniquely identify each other).</a:t>
            </a:r>
            <a:endParaRPr lang="en-AU" sz="2000" dirty="0"/>
          </a:p>
          <a:p>
            <a:endParaRPr lang="en-AU" sz="2200" dirty="0"/>
          </a:p>
        </p:txBody>
      </p:sp>
    </p:spTree>
    <p:extLst>
      <p:ext uri="{BB962C8B-B14F-4D97-AF65-F5344CB8AC3E}">
        <p14:creationId xmlns:p14="http://schemas.microsoft.com/office/powerpoint/2010/main" val="420383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14</a:t>
            </a:fld>
            <a:endParaRPr lang="en-US" dirty="0"/>
          </a:p>
        </p:txBody>
      </p:sp>
      <p:sp>
        <p:nvSpPr>
          <p:cNvPr id="4" name="Title 3"/>
          <p:cNvSpPr>
            <a:spLocks noGrp="1"/>
          </p:cNvSpPr>
          <p:nvPr>
            <p:ph type="title"/>
          </p:nvPr>
        </p:nvSpPr>
        <p:spPr>
          <a:xfrm>
            <a:off x="457200" y="205980"/>
            <a:ext cx="8229600" cy="558402"/>
          </a:xfrm>
        </p:spPr>
        <p:txBody>
          <a:bodyPr>
            <a:normAutofit/>
          </a:bodyPr>
          <a:lstStyle/>
          <a:p>
            <a:r>
              <a:rPr lang="en-AU" sz="3000" dirty="0" smtClean="0"/>
              <a:t>3.  Transport layer services with UDP</a:t>
            </a:r>
            <a:endParaRPr lang="en-AU" sz="3000" dirty="0"/>
          </a:p>
        </p:txBody>
      </p:sp>
      <p:sp>
        <p:nvSpPr>
          <p:cNvPr id="5" name="Text Placeholder 4"/>
          <p:cNvSpPr>
            <a:spLocks noGrp="1"/>
          </p:cNvSpPr>
          <p:nvPr>
            <p:ph type="body" sz="quarter" idx="13"/>
          </p:nvPr>
        </p:nvSpPr>
        <p:spPr>
          <a:xfrm>
            <a:off x="242887" y="914400"/>
            <a:ext cx="8807807" cy="3689350"/>
          </a:xfrm>
        </p:spPr>
        <p:txBody>
          <a:bodyPr>
            <a:normAutofit fontScale="92500" lnSpcReduction="10000"/>
          </a:bodyPr>
          <a:lstStyle/>
          <a:p>
            <a:r>
              <a:rPr lang="en-AU" sz="1800" dirty="0" smtClean="0"/>
              <a:t>User Datagram Protocol (UDP) provides basic transport services for network applications.</a:t>
            </a:r>
          </a:p>
          <a:p>
            <a:endParaRPr lang="en-AU" sz="1800" dirty="0"/>
          </a:p>
          <a:p>
            <a:endParaRPr lang="en-AU" sz="1800" dirty="0" smtClean="0"/>
          </a:p>
          <a:p>
            <a:endParaRPr lang="en-AU" sz="1800" dirty="0" smtClean="0"/>
          </a:p>
          <a:p>
            <a:r>
              <a:rPr lang="en-AU" sz="1800" dirty="0" smtClean="0"/>
              <a:t>The UDP header specifies the source and destination port numbers, the length of the UDP header (in bytes) and a checksum.</a:t>
            </a:r>
          </a:p>
          <a:p>
            <a:r>
              <a:rPr lang="en-AU" sz="1800" dirty="0" smtClean="0"/>
              <a:t>In UDP communications no checking is done to ensure packets arrive safely.</a:t>
            </a:r>
          </a:p>
          <a:p>
            <a:r>
              <a:rPr lang="en-AU" sz="1800" dirty="0" smtClean="0"/>
              <a:t>UDP is an ideal transport protocol for streaming video and audio because of its speed and efficiency.</a:t>
            </a:r>
          </a:p>
          <a:p>
            <a:r>
              <a:rPr lang="en-AU" sz="1800" dirty="0" smtClean="0"/>
              <a:t>UDP is also a stateless protocol.</a:t>
            </a:r>
            <a:endParaRPr lang="en-AU" sz="1800" dirty="0"/>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781050" y="1269141"/>
            <a:ext cx="5238750" cy="931863"/>
          </a:xfrm>
          <a:prstGeom prst="rect">
            <a:avLst/>
          </a:prstGeom>
          <a:noFill/>
          <a:ln>
            <a:noFill/>
          </a:ln>
        </p:spPr>
      </p:pic>
    </p:spTree>
    <p:extLst>
      <p:ext uri="{BB962C8B-B14F-4D97-AF65-F5344CB8AC3E}">
        <p14:creationId xmlns:p14="http://schemas.microsoft.com/office/powerpoint/2010/main" val="22270052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15</a:t>
            </a:fld>
            <a:endParaRPr lang="en-US" dirty="0"/>
          </a:p>
        </p:txBody>
      </p:sp>
      <p:sp>
        <p:nvSpPr>
          <p:cNvPr id="4" name="Title 3"/>
          <p:cNvSpPr>
            <a:spLocks noGrp="1"/>
          </p:cNvSpPr>
          <p:nvPr>
            <p:ph type="title"/>
          </p:nvPr>
        </p:nvSpPr>
        <p:spPr>
          <a:xfrm>
            <a:off x="278607" y="155973"/>
            <a:ext cx="8558212" cy="579833"/>
          </a:xfrm>
        </p:spPr>
        <p:txBody>
          <a:bodyPr>
            <a:normAutofit/>
          </a:bodyPr>
          <a:lstStyle/>
          <a:p>
            <a:r>
              <a:rPr lang="en-AU" dirty="0" smtClean="0"/>
              <a:t>Stateless protocols</a:t>
            </a:r>
            <a:endParaRPr lang="en-AU" dirty="0"/>
          </a:p>
        </p:txBody>
      </p:sp>
      <p:sp>
        <p:nvSpPr>
          <p:cNvPr id="5" name="Text Placeholder 4"/>
          <p:cNvSpPr>
            <a:spLocks noGrp="1"/>
          </p:cNvSpPr>
          <p:nvPr>
            <p:ph type="body" sz="quarter" idx="13"/>
          </p:nvPr>
        </p:nvSpPr>
        <p:spPr>
          <a:xfrm>
            <a:off x="207169" y="959644"/>
            <a:ext cx="8758237" cy="3619500"/>
          </a:xfrm>
        </p:spPr>
        <p:txBody>
          <a:bodyPr>
            <a:normAutofit fontScale="77500" lnSpcReduction="20000"/>
          </a:bodyPr>
          <a:lstStyle/>
          <a:p>
            <a:r>
              <a:rPr lang="en-AU" dirty="0"/>
              <a:t>A </a:t>
            </a:r>
            <a:r>
              <a:rPr lang="en-AU" dirty="0">
                <a:solidFill>
                  <a:srgbClr val="FF0000"/>
                </a:solidFill>
              </a:rPr>
              <a:t>stateless protocol </a:t>
            </a:r>
            <a:r>
              <a:rPr lang="en-AU" dirty="0"/>
              <a:t>is a communications protocol that treats each request as an independent transaction that is unrelated to any previous request. </a:t>
            </a:r>
            <a:endParaRPr lang="en-AU" dirty="0" smtClean="0"/>
          </a:p>
          <a:p>
            <a:r>
              <a:rPr lang="en-AU" dirty="0" smtClean="0"/>
              <a:t>Such </a:t>
            </a:r>
            <a:r>
              <a:rPr lang="en-AU" dirty="0"/>
              <a:t>protocols consists of independent pairs of requests and responses.</a:t>
            </a:r>
          </a:p>
          <a:p>
            <a:r>
              <a:rPr lang="en-AU" dirty="0" smtClean="0"/>
              <a:t>Because </a:t>
            </a:r>
            <a:r>
              <a:rPr lang="en-AU" dirty="0"/>
              <a:t>each transmission is a totally independent event. A statement like send the next 10 bytes of data has no meaning </a:t>
            </a:r>
            <a:r>
              <a:rPr lang="en-AU" dirty="0" smtClean="0"/>
              <a:t>in </a:t>
            </a:r>
            <a:r>
              <a:rPr lang="en-AU" dirty="0"/>
              <a:t>stateless </a:t>
            </a:r>
            <a:r>
              <a:rPr lang="en-AU" dirty="0" smtClean="0"/>
              <a:t>protocols </a:t>
            </a:r>
            <a:r>
              <a:rPr lang="en-AU" dirty="0"/>
              <a:t>because there is no concept of state (or history).</a:t>
            </a:r>
          </a:p>
          <a:p>
            <a:r>
              <a:rPr lang="en-AU" dirty="0" smtClean="0"/>
              <a:t>This </a:t>
            </a:r>
            <a:r>
              <a:rPr lang="en-AU" dirty="0"/>
              <a:t>also means that UDP requests must </a:t>
            </a:r>
            <a:r>
              <a:rPr lang="en-AU" dirty="0" smtClean="0"/>
              <a:t>be 100% specific as to what they want the destination to do.  </a:t>
            </a:r>
          </a:p>
          <a:p>
            <a:r>
              <a:rPr lang="en-AU" dirty="0" smtClean="0"/>
              <a:t>For instance a UDP request as part of a file transfer would need to specify within the request the specific location within the destination file where the packet’s data must be placed (</a:t>
            </a:r>
            <a:r>
              <a:rPr lang="en-AU" dirty="0" err="1" smtClean="0"/>
              <a:t>Eg</a:t>
            </a:r>
            <a:r>
              <a:rPr lang="en-AU" dirty="0" smtClean="0"/>
              <a:t>. bytes </a:t>
            </a:r>
            <a:r>
              <a:rPr lang="en-AU" dirty="0"/>
              <a:t>204 to </a:t>
            </a:r>
            <a:r>
              <a:rPr lang="en-AU" dirty="0" smtClean="0"/>
              <a:t>276), and all details of the file such as its full name (file123.txt) and absolute path (/home/user/</a:t>
            </a:r>
            <a:r>
              <a:rPr lang="en-AU" dirty="0" err="1" smtClean="0"/>
              <a:t>myGames</a:t>
            </a:r>
            <a:r>
              <a:rPr lang="en-AU" dirty="0" smtClean="0"/>
              <a:t>/).</a:t>
            </a:r>
            <a:endParaRPr lang="en-AU" dirty="0"/>
          </a:p>
          <a:p>
            <a:endParaRPr lang="en-AU" dirty="0"/>
          </a:p>
        </p:txBody>
      </p:sp>
    </p:spTree>
    <p:extLst>
      <p:ext uri="{BB962C8B-B14F-4D97-AF65-F5344CB8AC3E}">
        <p14:creationId xmlns:p14="http://schemas.microsoft.com/office/powerpoint/2010/main" val="2340028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16</a:t>
            </a:fld>
            <a:endParaRPr lang="en-US" dirty="0"/>
          </a:p>
        </p:txBody>
      </p:sp>
      <p:sp>
        <p:nvSpPr>
          <p:cNvPr id="4" name="Title 3"/>
          <p:cNvSpPr>
            <a:spLocks noGrp="1"/>
          </p:cNvSpPr>
          <p:nvPr>
            <p:ph type="title"/>
          </p:nvPr>
        </p:nvSpPr>
        <p:spPr>
          <a:xfrm>
            <a:off x="137652" y="139501"/>
            <a:ext cx="8917858" cy="513758"/>
          </a:xfrm>
        </p:spPr>
        <p:txBody>
          <a:bodyPr>
            <a:noAutofit/>
          </a:bodyPr>
          <a:lstStyle/>
          <a:p>
            <a:r>
              <a:rPr lang="en-AU" sz="2050" dirty="0" smtClean="0"/>
              <a:t>3.  Transport Layer services with TCP (Transmission Control Protocol)</a:t>
            </a:r>
            <a:endParaRPr lang="en-AU" sz="2050" dirty="0"/>
          </a:p>
        </p:txBody>
      </p:sp>
      <p:sp>
        <p:nvSpPr>
          <p:cNvPr id="5" name="Text Placeholder 4"/>
          <p:cNvSpPr>
            <a:spLocks noGrp="1"/>
          </p:cNvSpPr>
          <p:nvPr>
            <p:ph type="body" sz="quarter" idx="13"/>
          </p:nvPr>
        </p:nvSpPr>
        <p:spPr>
          <a:xfrm>
            <a:off x="328613" y="1123950"/>
            <a:ext cx="8643937" cy="3479800"/>
          </a:xfrm>
        </p:spPr>
        <p:txBody>
          <a:bodyPr>
            <a:normAutofit/>
          </a:bodyPr>
          <a:lstStyle/>
          <a:p>
            <a:r>
              <a:rPr lang="en-AU" sz="1800" dirty="0" smtClean="0"/>
              <a:t>Important fields of the TCP header are:</a:t>
            </a:r>
          </a:p>
          <a:p>
            <a:pPr marL="647700" lvl="1" indent="-285750">
              <a:buFont typeface="Arial" panose="020B0604020202020204" pitchFamily="34" charset="0"/>
              <a:buChar char="•"/>
            </a:pPr>
            <a:r>
              <a:rPr lang="en-AU" sz="1400" dirty="0" smtClean="0"/>
              <a:t>Sequence Number</a:t>
            </a:r>
          </a:p>
          <a:p>
            <a:pPr marL="647700" lvl="1" indent="-285750">
              <a:buFont typeface="Arial" panose="020B0604020202020204" pitchFamily="34" charset="0"/>
              <a:buChar char="•"/>
            </a:pPr>
            <a:r>
              <a:rPr lang="en-AU" sz="1400" dirty="0" smtClean="0"/>
              <a:t>Acknowledgement number</a:t>
            </a:r>
          </a:p>
          <a:p>
            <a:pPr marL="647700" lvl="1" indent="-285750">
              <a:buFont typeface="Arial" panose="020B0604020202020204" pitchFamily="34" charset="0"/>
              <a:buChar char="•"/>
            </a:pPr>
            <a:r>
              <a:rPr lang="en-AU" sz="1400" dirty="0" smtClean="0"/>
              <a:t>Flags</a:t>
            </a:r>
          </a:p>
          <a:p>
            <a:pPr marL="647700" lvl="1" indent="-285750">
              <a:buFont typeface="Arial" panose="020B0604020202020204" pitchFamily="34" charset="0"/>
              <a:buChar char="•"/>
            </a:pPr>
            <a:r>
              <a:rPr lang="en-AU" sz="1400" dirty="0" smtClean="0"/>
              <a:t>Window Size</a:t>
            </a:r>
          </a:p>
          <a:p>
            <a:r>
              <a:rPr lang="en-AU" sz="1800" dirty="0" smtClean="0"/>
              <a:t>The Source and Destination port numbers provide the same functionality as UDP.</a:t>
            </a:r>
          </a:p>
          <a:p>
            <a:endParaRPr lang="en-AU" sz="2200" dirty="0"/>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707231" y="3003550"/>
            <a:ext cx="6143626" cy="1704181"/>
          </a:xfrm>
          <a:prstGeom prst="rect">
            <a:avLst/>
          </a:prstGeom>
          <a:noFill/>
          <a:ln>
            <a:noFill/>
          </a:ln>
        </p:spPr>
      </p:pic>
      <p:sp>
        <p:nvSpPr>
          <p:cNvPr id="7" name="Oval Callout 6"/>
          <p:cNvSpPr/>
          <p:nvPr/>
        </p:nvSpPr>
        <p:spPr>
          <a:xfrm>
            <a:off x="4593431" y="757239"/>
            <a:ext cx="4379120" cy="1814512"/>
          </a:xfrm>
          <a:prstGeom prst="wedgeEllipseCallout">
            <a:avLst>
              <a:gd name="adj1" fmla="val -61485"/>
              <a:gd name="adj2" fmla="val 115650"/>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700" dirty="0" smtClean="0">
                <a:solidFill>
                  <a:schemeClr val="tx1">
                    <a:lumMod val="50000"/>
                  </a:schemeClr>
                </a:solidFill>
              </a:rPr>
              <a:t>The Sequence Number tracks the progress of data transfers.</a:t>
            </a:r>
          </a:p>
          <a:p>
            <a:pPr algn="ctr"/>
            <a:r>
              <a:rPr lang="en-AU" sz="1700" dirty="0" smtClean="0">
                <a:solidFill>
                  <a:schemeClr val="tx1">
                    <a:lumMod val="50000"/>
                  </a:schemeClr>
                </a:solidFill>
              </a:rPr>
              <a:t>It is initialised during the connection phase </a:t>
            </a:r>
          </a:p>
          <a:p>
            <a:pPr algn="ctr"/>
            <a:r>
              <a:rPr lang="en-AU" sz="1700" dirty="0" smtClean="0">
                <a:solidFill>
                  <a:schemeClr val="tx1">
                    <a:lumMod val="50000"/>
                  </a:schemeClr>
                </a:solidFill>
              </a:rPr>
              <a:t>(3-way handshake)</a:t>
            </a:r>
          </a:p>
        </p:txBody>
      </p:sp>
      <p:sp>
        <p:nvSpPr>
          <p:cNvPr id="8" name="Oval Callout 7"/>
          <p:cNvSpPr/>
          <p:nvPr/>
        </p:nvSpPr>
        <p:spPr>
          <a:xfrm>
            <a:off x="4593432" y="1384298"/>
            <a:ext cx="4243388" cy="1515271"/>
          </a:xfrm>
          <a:prstGeom prst="wedgeEllipseCallout">
            <a:avLst>
              <a:gd name="adj1" fmla="val -53661"/>
              <a:gd name="adj2" fmla="val 121158"/>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tx1">
                    <a:lumMod val="50000"/>
                  </a:schemeClr>
                </a:solidFill>
              </a:rPr>
              <a:t>Acknowledgement numbers confirm the successful delivery of data. </a:t>
            </a:r>
            <a:endParaRPr lang="en-AU" dirty="0">
              <a:solidFill>
                <a:schemeClr val="tx1">
                  <a:lumMod val="50000"/>
                </a:schemeClr>
              </a:solidFill>
            </a:endParaRPr>
          </a:p>
        </p:txBody>
      </p:sp>
      <p:sp>
        <p:nvSpPr>
          <p:cNvPr id="9" name="Oval Callout 8"/>
          <p:cNvSpPr/>
          <p:nvPr/>
        </p:nvSpPr>
        <p:spPr>
          <a:xfrm>
            <a:off x="5029200" y="1700213"/>
            <a:ext cx="3943351" cy="1743075"/>
          </a:xfrm>
          <a:prstGeom prst="wedgeEllipseCallout">
            <a:avLst>
              <a:gd name="adj1" fmla="val -86775"/>
              <a:gd name="adj2" fmla="val 93648"/>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tx1">
                    <a:lumMod val="50000"/>
                  </a:schemeClr>
                </a:solidFill>
              </a:rPr>
              <a:t>Flag bits indicate the function being performed by the TCP segment. </a:t>
            </a:r>
            <a:endParaRPr lang="en-AU" dirty="0">
              <a:solidFill>
                <a:schemeClr val="tx1">
                  <a:lumMod val="50000"/>
                </a:schemeClr>
              </a:solidFill>
            </a:endParaRPr>
          </a:p>
        </p:txBody>
      </p:sp>
      <p:sp>
        <p:nvSpPr>
          <p:cNvPr id="10" name="Rounded Rectangular Callout 9"/>
          <p:cNvSpPr/>
          <p:nvPr/>
        </p:nvSpPr>
        <p:spPr>
          <a:xfrm>
            <a:off x="250031" y="2464594"/>
            <a:ext cx="3186113" cy="1243012"/>
          </a:xfrm>
          <a:prstGeom prst="wedgeRoundRectCallout">
            <a:avLst>
              <a:gd name="adj1" fmla="val 97553"/>
              <a:gd name="adj2" fmla="val 87787"/>
              <a:gd name="adj3" fmla="val 16667"/>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accent4">
                    <a:lumMod val="50000"/>
                  </a:schemeClr>
                </a:solidFill>
              </a:rPr>
              <a:t>The Windows Size field implements flow control between source and destination.</a:t>
            </a:r>
            <a:endParaRPr lang="en-AU" dirty="0">
              <a:solidFill>
                <a:schemeClr val="accent4">
                  <a:lumMod val="50000"/>
                </a:schemeClr>
              </a:solidFill>
            </a:endParaRPr>
          </a:p>
        </p:txBody>
      </p:sp>
    </p:spTree>
    <p:extLst>
      <p:ext uri="{BB962C8B-B14F-4D97-AF65-F5344CB8AC3E}">
        <p14:creationId xmlns:p14="http://schemas.microsoft.com/office/powerpoint/2010/main" val="1644805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500"/>
                                        <p:tgtEl>
                                          <p:spTgt spid="9"/>
                                        </p:tgtEl>
                                      </p:cBhvr>
                                    </p:animEffect>
                                    <p:set>
                                      <p:cBhvr>
                                        <p:cTn id="57" dur="1" fill="hold">
                                          <p:stCondLst>
                                            <p:cond delay="499"/>
                                          </p:stCondLst>
                                        </p:cTn>
                                        <p:tgtEl>
                                          <p:spTgt spid="9"/>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17</a:t>
            </a:fld>
            <a:endParaRPr lang="en-US" dirty="0"/>
          </a:p>
        </p:txBody>
      </p:sp>
      <p:sp>
        <p:nvSpPr>
          <p:cNvPr id="4" name="Title 3"/>
          <p:cNvSpPr>
            <a:spLocks noGrp="1"/>
          </p:cNvSpPr>
          <p:nvPr>
            <p:ph type="title"/>
          </p:nvPr>
        </p:nvSpPr>
        <p:spPr>
          <a:xfrm>
            <a:off x="457200" y="205979"/>
            <a:ext cx="8229600" cy="549801"/>
          </a:xfrm>
        </p:spPr>
        <p:txBody>
          <a:bodyPr>
            <a:normAutofit/>
          </a:bodyPr>
          <a:lstStyle/>
          <a:p>
            <a:r>
              <a:rPr lang="en-AU" sz="3000" dirty="0" smtClean="0"/>
              <a:t>Benefits of TCP</a:t>
            </a:r>
            <a:endParaRPr lang="en-AU" sz="3000" dirty="0"/>
          </a:p>
        </p:txBody>
      </p:sp>
      <p:sp>
        <p:nvSpPr>
          <p:cNvPr id="5" name="Text Placeholder 4"/>
          <p:cNvSpPr>
            <a:spLocks noGrp="1"/>
          </p:cNvSpPr>
          <p:nvPr>
            <p:ph type="body" sz="quarter" idx="13"/>
          </p:nvPr>
        </p:nvSpPr>
        <p:spPr>
          <a:xfrm>
            <a:off x="158619" y="979714"/>
            <a:ext cx="8761445" cy="3624036"/>
          </a:xfrm>
        </p:spPr>
        <p:txBody>
          <a:bodyPr>
            <a:normAutofit fontScale="92500" lnSpcReduction="20000"/>
          </a:bodyPr>
          <a:lstStyle/>
          <a:p>
            <a:r>
              <a:rPr lang="en-AU" sz="2000" dirty="0" smtClean="0"/>
              <a:t>TCP </a:t>
            </a:r>
            <a:r>
              <a:rPr lang="en-AU" sz="2000" dirty="0"/>
              <a:t>is a connection oriented protocol. It guarantees reliable and in-order delivery of data from sender to receiver</a:t>
            </a:r>
            <a:r>
              <a:rPr lang="en-AU" sz="2000" dirty="0" smtClean="0"/>
              <a:t>.</a:t>
            </a:r>
            <a:endParaRPr lang="en-AU" sz="2000" dirty="0"/>
          </a:p>
          <a:p>
            <a:r>
              <a:rPr lang="en-AU" sz="2000" dirty="0" smtClean="0"/>
              <a:t>Prior to sending </a:t>
            </a:r>
            <a:r>
              <a:rPr lang="en-AU" sz="2000" dirty="0"/>
              <a:t>data the sender and receiver must setup a </a:t>
            </a:r>
            <a:r>
              <a:rPr lang="en-AU" sz="2000" dirty="0" smtClean="0"/>
              <a:t>connection. </a:t>
            </a:r>
            <a:r>
              <a:rPr lang="en-AU" sz="2000" dirty="0"/>
              <a:t>During the connection setup the sender and receiver exchange sequence numbers for use throughout the conversation. The sequence numbers are used to track </a:t>
            </a:r>
            <a:r>
              <a:rPr lang="en-AU" sz="2000" dirty="0" smtClean="0"/>
              <a:t>data transfers throughout the </a:t>
            </a:r>
            <a:r>
              <a:rPr lang="en-AU" sz="2000" dirty="0"/>
              <a:t>session.</a:t>
            </a:r>
          </a:p>
          <a:p>
            <a:r>
              <a:rPr lang="en-AU" sz="2000" dirty="0" smtClean="0"/>
              <a:t>Acknowledgements </a:t>
            </a:r>
            <a:r>
              <a:rPr lang="en-AU" sz="2000" dirty="0"/>
              <a:t>are used throughout the session to confirm the successful delivery of data. The sequence numbers and the associated acknowledgements </a:t>
            </a:r>
            <a:r>
              <a:rPr lang="en-AU" sz="2000" dirty="0" smtClean="0"/>
              <a:t>are </a:t>
            </a:r>
            <a:r>
              <a:rPr lang="en-AU" sz="2000" dirty="0"/>
              <a:t>the basis of reliable communications.</a:t>
            </a:r>
          </a:p>
          <a:p>
            <a:r>
              <a:rPr lang="en-AU" sz="2000" dirty="0" smtClean="0"/>
              <a:t>Because </a:t>
            </a:r>
            <a:r>
              <a:rPr lang="en-AU" sz="2000" dirty="0"/>
              <a:t>TCP must establish connections and send acknowledgements TCP is a slower protocol than UDP. Hence UDP is often preferred for time critical applications like video </a:t>
            </a:r>
            <a:r>
              <a:rPr lang="en-AU" sz="2000" dirty="0" smtClean="0"/>
              <a:t>and audio.</a:t>
            </a:r>
            <a:endParaRPr lang="en-AU" sz="2000" dirty="0"/>
          </a:p>
          <a:p>
            <a:endParaRPr lang="en-AU" sz="2200" dirty="0"/>
          </a:p>
        </p:txBody>
      </p:sp>
    </p:spTree>
    <p:extLst>
      <p:ext uri="{BB962C8B-B14F-4D97-AF65-F5344CB8AC3E}">
        <p14:creationId xmlns:p14="http://schemas.microsoft.com/office/powerpoint/2010/main" val="9513725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18</a:t>
            </a:fld>
            <a:endParaRPr lang="en-US" dirty="0"/>
          </a:p>
        </p:txBody>
      </p:sp>
      <p:sp>
        <p:nvSpPr>
          <p:cNvPr id="4" name="Title 3"/>
          <p:cNvSpPr>
            <a:spLocks noGrp="1"/>
          </p:cNvSpPr>
          <p:nvPr>
            <p:ph type="title"/>
          </p:nvPr>
        </p:nvSpPr>
        <p:spPr>
          <a:xfrm>
            <a:off x="457200" y="205979"/>
            <a:ext cx="8229600" cy="651271"/>
          </a:xfrm>
        </p:spPr>
        <p:txBody>
          <a:bodyPr>
            <a:normAutofit/>
          </a:bodyPr>
          <a:lstStyle/>
          <a:p>
            <a:r>
              <a:rPr lang="en-AU" sz="3000" dirty="0" smtClean="0"/>
              <a:t>TCP Timers – </a:t>
            </a:r>
            <a:r>
              <a:rPr lang="en-AU" sz="2400" dirty="0" smtClean="0"/>
              <a:t>(detecting lost segments)</a:t>
            </a:r>
            <a:endParaRPr lang="en-AU" sz="3000" dirty="0"/>
          </a:p>
        </p:txBody>
      </p:sp>
      <p:sp>
        <p:nvSpPr>
          <p:cNvPr id="5" name="Text Placeholder 4"/>
          <p:cNvSpPr>
            <a:spLocks noGrp="1"/>
          </p:cNvSpPr>
          <p:nvPr>
            <p:ph type="body" sz="quarter" idx="13"/>
          </p:nvPr>
        </p:nvSpPr>
        <p:spPr>
          <a:xfrm>
            <a:off x="326571" y="1212980"/>
            <a:ext cx="8630817" cy="3390770"/>
          </a:xfrm>
        </p:spPr>
        <p:txBody>
          <a:bodyPr>
            <a:normAutofit/>
          </a:bodyPr>
          <a:lstStyle/>
          <a:p>
            <a:r>
              <a:rPr lang="en-AU" sz="2200" dirty="0"/>
              <a:t>TCP </a:t>
            </a:r>
            <a:r>
              <a:rPr lang="en-AU" sz="2200" dirty="0" smtClean="0"/>
              <a:t>employs </a:t>
            </a:r>
            <a:r>
              <a:rPr lang="en-AU" sz="2200" dirty="0"/>
              <a:t>timers to detect lost </a:t>
            </a:r>
            <a:r>
              <a:rPr lang="en-AU" sz="2200" dirty="0" smtClean="0"/>
              <a:t>Transport layer segments. </a:t>
            </a:r>
            <a:r>
              <a:rPr lang="en-AU" sz="2200" dirty="0"/>
              <a:t>A sender starts a timer each time it sends a TCP </a:t>
            </a:r>
            <a:r>
              <a:rPr lang="en-AU" sz="2200" dirty="0" smtClean="0"/>
              <a:t>segment. </a:t>
            </a:r>
            <a:r>
              <a:rPr lang="en-AU" sz="2200" dirty="0"/>
              <a:t>If an acknowledgement has not been received within the timeout period the sender assumes that packet is lost and so resends </a:t>
            </a:r>
            <a:r>
              <a:rPr lang="en-AU" sz="2200" dirty="0" smtClean="0"/>
              <a:t>it.</a:t>
            </a:r>
          </a:p>
          <a:p>
            <a:endParaRPr lang="en-AU" sz="2200" dirty="0"/>
          </a:p>
          <a:p>
            <a:r>
              <a:rPr lang="en-AU" sz="2200" dirty="0" smtClean="0"/>
              <a:t>This </a:t>
            </a:r>
            <a:r>
              <a:rPr lang="en-AU" sz="2200" dirty="0"/>
              <a:t>can lead to duplicate </a:t>
            </a:r>
            <a:r>
              <a:rPr lang="en-AU" sz="2200" dirty="0" smtClean="0"/>
              <a:t>segments </a:t>
            </a:r>
            <a:r>
              <a:rPr lang="en-AU" sz="2200" dirty="0"/>
              <a:t>on the network, but is useful for detecting lost </a:t>
            </a:r>
            <a:r>
              <a:rPr lang="en-AU" sz="2200" dirty="0" smtClean="0"/>
              <a:t>segments.</a:t>
            </a:r>
          </a:p>
          <a:p>
            <a:endParaRPr lang="en-AU" sz="2000" dirty="0"/>
          </a:p>
          <a:p>
            <a:endParaRPr lang="en-AU" sz="2200" dirty="0"/>
          </a:p>
        </p:txBody>
      </p:sp>
    </p:spTree>
    <p:extLst>
      <p:ext uri="{BB962C8B-B14F-4D97-AF65-F5344CB8AC3E}">
        <p14:creationId xmlns:p14="http://schemas.microsoft.com/office/powerpoint/2010/main" val="571322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19</a:t>
            </a:fld>
            <a:endParaRPr lang="en-US" dirty="0"/>
          </a:p>
        </p:txBody>
      </p:sp>
      <p:sp>
        <p:nvSpPr>
          <p:cNvPr id="4" name="Title 3"/>
          <p:cNvSpPr>
            <a:spLocks noGrp="1"/>
          </p:cNvSpPr>
          <p:nvPr>
            <p:ph type="title"/>
          </p:nvPr>
        </p:nvSpPr>
        <p:spPr/>
        <p:txBody>
          <a:bodyPr/>
          <a:lstStyle/>
          <a:p>
            <a:r>
              <a:rPr lang="en-AU" dirty="0" smtClean="0"/>
              <a:t>TCP Flags</a:t>
            </a:r>
            <a:endParaRPr lang="en-AU" dirty="0"/>
          </a:p>
        </p:txBody>
      </p:sp>
      <p:sp>
        <p:nvSpPr>
          <p:cNvPr id="5" name="Text Placeholder 4"/>
          <p:cNvSpPr>
            <a:spLocks noGrp="1"/>
          </p:cNvSpPr>
          <p:nvPr>
            <p:ph type="body" sz="quarter" idx="13"/>
          </p:nvPr>
        </p:nvSpPr>
        <p:spPr>
          <a:xfrm>
            <a:off x="279919" y="1225485"/>
            <a:ext cx="8733452" cy="3479800"/>
          </a:xfrm>
        </p:spPr>
        <p:txBody>
          <a:bodyPr>
            <a:normAutofit fontScale="92500" lnSpcReduction="20000"/>
          </a:bodyPr>
          <a:lstStyle/>
          <a:p>
            <a:r>
              <a:rPr lang="en-AU" dirty="0" smtClean="0"/>
              <a:t>The Flags field of the TCP header contains numerous flags (Booleans) that indicate the function of the TCP segment.</a:t>
            </a:r>
          </a:p>
          <a:p>
            <a:r>
              <a:rPr lang="en-AU" dirty="0" smtClean="0"/>
              <a:t>Flags are either On or Off. </a:t>
            </a:r>
          </a:p>
          <a:p>
            <a:r>
              <a:rPr lang="en-AU" u="sng" dirty="0" smtClean="0"/>
              <a:t>TCP Flags</a:t>
            </a:r>
          </a:p>
          <a:p>
            <a:pPr marL="704850" lvl="1" indent="-342900">
              <a:buFont typeface="Arial" panose="020B0604020202020204" pitchFamily="34" charset="0"/>
              <a:buChar char="•"/>
            </a:pPr>
            <a:r>
              <a:rPr lang="en-AU" dirty="0" smtClean="0"/>
              <a:t>SYN  (Synchronise sequence numbers)</a:t>
            </a:r>
          </a:p>
          <a:p>
            <a:pPr marL="704850" lvl="1" indent="-342900">
              <a:buFont typeface="Arial" panose="020B0604020202020204" pitchFamily="34" charset="0"/>
              <a:buChar char="•"/>
            </a:pPr>
            <a:r>
              <a:rPr lang="en-AU" dirty="0" smtClean="0"/>
              <a:t>ACK  (Acknowledgement segment)</a:t>
            </a:r>
          </a:p>
          <a:p>
            <a:pPr marL="704850" lvl="1" indent="-342900">
              <a:buFont typeface="Arial" panose="020B0604020202020204" pitchFamily="34" charset="0"/>
              <a:buChar char="•"/>
            </a:pPr>
            <a:r>
              <a:rPr lang="en-AU" dirty="0" smtClean="0"/>
              <a:t>FIN    (Close a connection)</a:t>
            </a:r>
          </a:p>
          <a:p>
            <a:pPr marL="704850" lvl="1" indent="-342900">
              <a:buFont typeface="Arial" panose="020B0604020202020204" pitchFamily="34" charset="0"/>
              <a:buChar char="•"/>
            </a:pPr>
            <a:r>
              <a:rPr lang="en-AU" dirty="0" smtClean="0"/>
              <a:t>RST   (Abort a connection due to an error)</a:t>
            </a:r>
          </a:p>
          <a:p>
            <a:pPr marL="704850" lvl="1" indent="-342900">
              <a:buFont typeface="Arial" panose="020B0604020202020204" pitchFamily="34" charset="0"/>
              <a:buChar char="•"/>
            </a:pPr>
            <a:r>
              <a:rPr lang="en-AU" dirty="0" smtClean="0"/>
              <a:t>PSH   (Don’t buffer data, instead send it immediately)</a:t>
            </a:r>
          </a:p>
          <a:p>
            <a:pPr marL="704850" lvl="1" indent="-342900">
              <a:buFont typeface="Arial" panose="020B0604020202020204" pitchFamily="34" charset="0"/>
              <a:buChar char="•"/>
            </a:pPr>
            <a:r>
              <a:rPr lang="en-AU" dirty="0" smtClean="0"/>
              <a:t>URG  (Prioritize this packet)</a:t>
            </a:r>
          </a:p>
        </p:txBody>
      </p:sp>
      <p:sp>
        <p:nvSpPr>
          <p:cNvPr id="6" name="Oval Callout 5"/>
          <p:cNvSpPr/>
          <p:nvPr/>
        </p:nvSpPr>
        <p:spPr>
          <a:xfrm>
            <a:off x="4226767" y="74645"/>
            <a:ext cx="4786604" cy="1844934"/>
          </a:xfrm>
          <a:prstGeom prst="wedgeEllipseCallout">
            <a:avLst>
              <a:gd name="adj1" fmla="val -103698"/>
              <a:gd name="adj2" fmla="val 98889"/>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accent4">
                    <a:lumMod val="50000"/>
                  </a:schemeClr>
                </a:solidFill>
              </a:rPr>
              <a:t>Indicates this network segment (packet) is sending the initial sequence number (ISN) for use throughout the connection.</a:t>
            </a:r>
            <a:endParaRPr lang="en-AU" dirty="0"/>
          </a:p>
        </p:txBody>
      </p:sp>
      <p:sp>
        <p:nvSpPr>
          <p:cNvPr id="7" name="Oval Callout 6"/>
          <p:cNvSpPr/>
          <p:nvPr/>
        </p:nvSpPr>
        <p:spPr>
          <a:xfrm>
            <a:off x="4907902" y="1920259"/>
            <a:ext cx="4105469" cy="1596895"/>
          </a:xfrm>
          <a:prstGeom prst="wedgeEllipseCallout">
            <a:avLst>
              <a:gd name="adj1" fmla="val -129432"/>
              <a:gd name="adj2" fmla="val 24181"/>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accent4">
                    <a:lumMod val="50000"/>
                  </a:schemeClr>
                </a:solidFill>
              </a:rPr>
              <a:t>This TCP segment is acknowledging received data.</a:t>
            </a:r>
            <a:endParaRPr lang="en-AU" dirty="0">
              <a:solidFill>
                <a:schemeClr val="accent4">
                  <a:lumMod val="50000"/>
                </a:schemeClr>
              </a:solidFill>
            </a:endParaRPr>
          </a:p>
        </p:txBody>
      </p:sp>
    </p:spTree>
    <p:extLst>
      <p:ext uri="{BB962C8B-B14F-4D97-AF65-F5344CB8AC3E}">
        <p14:creationId xmlns:p14="http://schemas.microsoft.com/office/powerpoint/2010/main" val="24563158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a:t>
            </a:fld>
            <a:endParaRPr lang="en-US" dirty="0"/>
          </a:p>
        </p:txBody>
      </p:sp>
      <p:sp>
        <p:nvSpPr>
          <p:cNvPr id="4" name="Title 3"/>
          <p:cNvSpPr>
            <a:spLocks noGrp="1"/>
          </p:cNvSpPr>
          <p:nvPr>
            <p:ph type="title"/>
          </p:nvPr>
        </p:nvSpPr>
        <p:spPr>
          <a:xfrm>
            <a:off x="457199" y="205980"/>
            <a:ext cx="8486775" cy="633358"/>
          </a:xfrm>
        </p:spPr>
        <p:txBody>
          <a:bodyPr>
            <a:noAutofit/>
          </a:bodyPr>
          <a:lstStyle/>
          <a:p>
            <a:r>
              <a:rPr lang="en-AU" sz="2700" dirty="0" smtClean="0"/>
              <a:t>Last week</a:t>
            </a:r>
            <a:endParaRPr lang="en-AU" sz="3600" dirty="0"/>
          </a:p>
        </p:txBody>
      </p:sp>
      <p:sp>
        <p:nvSpPr>
          <p:cNvPr id="5" name="Text Placeholder 4"/>
          <p:cNvSpPr>
            <a:spLocks noGrp="1"/>
          </p:cNvSpPr>
          <p:nvPr>
            <p:ph type="body" sz="quarter" idx="13"/>
          </p:nvPr>
        </p:nvSpPr>
        <p:spPr>
          <a:xfrm>
            <a:off x="143301" y="900752"/>
            <a:ext cx="8946455" cy="3656709"/>
          </a:xfrm>
        </p:spPr>
        <p:txBody>
          <a:bodyPr>
            <a:normAutofit/>
          </a:bodyPr>
          <a:lstStyle/>
          <a:p>
            <a:r>
              <a:rPr lang="en-AU" sz="2000" dirty="0" smtClean="0"/>
              <a:t>Last week:</a:t>
            </a:r>
          </a:p>
          <a:p>
            <a:pPr marL="704850" lvl="1" indent="-342900">
              <a:buFont typeface="Arial" panose="020B0604020202020204" pitchFamily="34" charset="0"/>
              <a:buChar char="•"/>
            </a:pPr>
            <a:r>
              <a:rPr lang="en-AU" sz="1600" dirty="0" smtClean="0"/>
              <a:t>The Network Layer is concerned with IP addressing and Routing.</a:t>
            </a:r>
          </a:p>
          <a:p>
            <a:pPr marL="704850" lvl="1" indent="-342900">
              <a:buFont typeface="Arial" panose="020B0604020202020204" pitchFamily="34" charset="0"/>
              <a:buChar char="•"/>
            </a:pPr>
            <a:r>
              <a:rPr lang="en-AU" sz="1600" dirty="0" smtClean="0"/>
              <a:t>The Network layer is responsible for Host to Host communications</a:t>
            </a:r>
          </a:p>
          <a:p>
            <a:pPr marL="704850" lvl="1" indent="-342900">
              <a:buFont typeface="Arial" panose="020B0604020202020204" pitchFamily="34" charset="0"/>
              <a:buChar char="•"/>
            </a:pPr>
            <a:r>
              <a:rPr lang="en-AU" sz="1600" dirty="0" smtClean="0"/>
              <a:t>Each network on the Internet has a unique network ID. </a:t>
            </a:r>
            <a:r>
              <a:rPr lang="en-AU" sz="1400" dirty="0" smtClean="0"/>
              <a:t>(Top part of associated IP address)</a:t>
            </a:r>
          </a:p>
          <a:p>
            <a:pPr marL="704850" lvl="1" indent="-342900">
              <a:buFont typeface="Arial" panose="020B0604020202020204" pitchFamily="34" charset="0"/>
              <a:buChar char="•"/>
            </a:pPr>
            <a:r>
              <a:rPr lang="en-AU" sz="1600" dirty="0" smtClean="0"/>
              <a:t>All IP addresses consist of Network part (left most bits) and Node part (rightmost bits)</a:t>
            </a:r>
          </a:p>
          <a:p>
            <a:pPr marL="704850" lvl="1" indent="-342900">
              <a:buFont typeface="Arial" panose="020B0604020202020204" pitchFamily="34" charset="0"/>
              <a:buChar char="•"/>
            </a:pPr>
            <a:r>
              <a:rPr lang="en-AU" sz="1600" dirty="0" smtClean="0"/>
              <a:t>The subnet mask (or CIDR value) tells us which bits are network and which are node.</a:t>
            </a:r>
          </a:p>
          <a:p>
            <a:pPr marL="704850" lvl="1" indent="-342900">
              <a:buFont typeface="Arial" panose="020B0604020202020204" pitchFamily="34" charset="0"/>
              <a:buChar char="•"/>
            </a:pPr>
            <a:r>
              <a:rPr lang="en-AU" sz="1600" dirty="0" smtClean="0"/>
              <a:t>A computer often gets IP settings from a local DHCP server</a:t>
            </a:r>
          </a:p>
          <a:p>
            <a:pPr marL="704850" lvl="1" indent="-342900">
              <a:buFont typeface="Arial" panose="020B0604020202020204" pitchFamily="34" charset="0"/>
              <a:buChar char="•"/>
            </a:pPr>
            <a:r>
              <a:rPr lang="en-AU" sz="1600" dirty="0" smtClean="0"/>
              <a:t>There are two version of IP  (IPv4 &amp; IPv6)</a:t>
            </a:r>
          </a:p>
          <a:p>
            <a:pPr marL="704850" lvl="1" indent="-342900">
              <a:buFont typeface="Arial" panose="020B0604020202020204" pitchFamily="34" charset="0"/>
              <a:buChar char="•"/>
            </a:pPr>
            <a:r>
              <a:rPr lang="en-AU" sz="1600" dirty="0" smtClean="0"/>
              <a:t>DNS translates machine names  (</a:t>
            </a:r>
            <a:r>
              <a:rPr lang="en-AU" sz="1600" dirty="0" err="1" smtClean="0"/>
              <a:t>eg</a:t>
            </a:r>
            <a:r>
              <a:rPr lang="en-AU" sz="1600" dirty="0" smtClean="0"/>
              <a:t>  </a:t>
            </a:r>
            <a:r>
              <a:rPr lang="en-AU" sz="1600" dirty="0" smtClean="0">
                <a:hlinkClick r:id="rId3"/>
              </a:rPr>
              <a:t>www.abc.net.au</a:t>
            </a:r>
            <a:r>
              <a:rPr lang="en-AU" sz="1600" dirty="0" smtClean="0"/>
              <a:t> to its associated IP address)</a:t>
            </a:r>
          </a:p>
          <a:p>
            <a:pPr marL="704850" lvl="1" indent="-342900">
              <a:buFont typeface="Arial" panose="020B0604020202020204" pitchFamily="34" charset="0"/>
              <a:buChar char="•"/>
            </a:pPr>
            <a:r>
              <a:rPr lang="en-AU" sz="1600" dirty="0" smtClean="0"/>
              <a:t>There are two types of IP addresses, Private &amp; Public)</a:t>
            </a:r>
          </a:p>
          <a:p>
            <a:pPr marL="704850" lvl="1" indent="-342900">
              <a:buFont typeface="Arial" panose="020B0604020202020204" pitchFamily="34" charset="0"/>
              <a:buChar char="•"/>
            </a:pPr>
            <a:r>
              <a:rPr lang="en-AU" sz="1600" dirty="0" smtClean="0"/>
              <a:t>Network Address Translation is used to allow private addresses to get Internet access</a:t>
            </a:r>
          </a:p>
          <a:p>
            <a:pPr marL="704850" lvl="1" indent="-342900">
              <a:buFont typeface="Arial" panose="020B0604020202020204" pitchFamily="34" charset="0"/>
              <a:buChar char="•"/>
            </a:pPr>
            <a:r>
              <a:rPr lang="en-AU" sz="1600" dirty="0" smtClean="0"/>
              <a:t>Routers are only concerned with sending IP packets one step towards their destination.</a:t>
            </a:r>
          </a:p>
          <a:p>
            <a:pPr marL="1058863" lvl="2" indent="-342900">
              <a:buFont typeface="Arial" panose="020B0604020202020204" pitchFamily="34" charset="0"/>
              <a:buChar char="•"/>
            </a:pPr>
            <a:endParaRPr lang="en-AU" sz="1200" dirty="0" smtClean="0"/>
          </a:p>
          <a:p>
            <a:endParaRPr lang="en-AU" sz="2200" dirty="0" smtClean="0"/>
          </a:p>
          <a:p>
            <a:pPr marL="704850" lvl="1" indent="-342900">
              <a:buFont typeface="Arial" panose="020B0604020202020204" pitchFamily="34" charset="0"/>
              <a:buChar char="•"/>
            </a:pPr>
            <a:endParaRPr lang="en-AU" sz="1600" dirty="0" smtClean="0"/>
          </a:p>
        </p:txBody>
      </p:sp>
    </p:spTree>
    <p:extLst>
      <p:ext uri="{BB962C8B-B14F-4D97-AF65-F5344CB8AC3E}">
        <p14:creationId xmlns:p14="http://schemas.microsoft.com/office/powerpoint/2010/main" val="991491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20</a:t>
            </a:fld>
            <a:endParaRPr lang="en-US" dirty="0"/>
          </a:p>
        </p:txBody>
      </p:sp>
      <p:sp>
        <p:nvSpPr>
          <p:cNvPr id="4" name="Title 3"/>
          <p:cNvSpPr>
            <a:spLocks noGrp="1"/>
          </p:cNvSpPr>
          <p:nvPr>
            <p:ph type="title"/>
          </p:nvPr>
        </p:nvSpPr>
        <p:spPr>
          <a:xfrm>
            <a:off x="261257" y="205979"/>
            <a:ext cx="8593494" cy="746521"/>
          </a:xfrm>
        </p:spPr>
        <p:txBody>
          <a:bodyPr>
            <a:normAutofit fontScale="90000"/>
          </a:bodyPr>
          <a:lstStyle/>
          <a:p>
            <a:r>
              <a:rPr lang="en-AU" dirty="0" smtClean="0"/>
              <a:t>4. TCP connection establishment &amp; Termination</a:t>
            </a:r>
            <a:endParaRPr lang="en-AU" dirty="0"/>
          </a:p>
        </p:txBody>
      </p:sp>
      <p:sp>
        <p:nvSpPr>
          <p:cNvPr id="5" name="Text Placeholder 4"/>
          <p:cNvSpPr>
            <a:spLocks noGrp="1"/>
          </p:cNvSpPr>
          <p:nvPr>
            <p:ph type="body" sz="quarter" idx="13"/>
          </p:nvPr>
        </p:nvSpPr>
        <p:spPr>
          <a:xfrm>
            <a:off x="261257" y="1123950"/>
            <a:ext cx="8668139" cy="3479800"/>
          </a:xfrm>
        </p:spPr>
        <p:txBody>
          <a:bodyPr>
            <a:normAutofit/>
          </a:bodyPr>
          <a:lstStyle/>
          <a:p>
            <a:r>
              <a:rPr lang="en-AU" sz="2200" dirty="0" smtClean="0"/>
              <a:t>TCP connections can last the duration of a session between a user application and a server daemon or connections can be setup and terminated regularly throughout a session.</a:t>
            </a:r>
          </a:p>
          <a:p>
            <a:r>
              <a:rPr lang="en-AU" sz="2200" dirty="0" smtClean="0"/>
              <a:t>TCP connections are setup using a 3-way handshake.</a:t>
            </a:r>
          </a:p>
          <a:p>
            <a:r>
              <a:rPr lang="en-AU" sz="2200" dirty="0" smtClean="0"/>
              <a:t>The three way handshake does the following:</a:t>
            </a:r>
          </a:p>
          <a:p>
            <a:pPr marL="704850" lvl="1" indent="-342900">
              <a:buFont typeface="Arial" panose="020B0604020202020204" pitchFamily="34" charset="0"/>
              <a:buChar char="•"/>
            </a:pPr>
            <a:r>
              <a:rPr lang="en-AU" sz="1800" dirty="0" smtClean="0"/>
              <a:t>Facilitates the two ends of a connection to establish communication settings for the upcoming data transfers.</a:t>
            </a:r>
          </a:p>
          <a:p>
            <a:pPr marL="704850" lvl="1" indent="-342900">
              <a:buFont typeface="Arial" panose="020B0604020202020204" pitchFamily="34" charset="0"/>
              <a:buChar char="•"/>
            </a:pPr>
            <a:r>
              <a:rPr lang="en-AU" sz="1800" dirty="0" smtClean="0"/>
              <a:t>Establishes an initial sequence number (ISN) between the client and server.</a:t>
            </a:r>
          </a:p>
          <a:p>
            <a:pPr marL="704850" lvl="1" indent="-342900">
              <a:buFont typeface="Arial" panose="020B0604020202020204" pitchFamily="34" charset="0"/>
              <a:buChar char="•"/>
            </a:pPr>
            <a:r>
              <a:rPr lang="en-AU" sz="1800" dirty="0" smtClean="0"/>
              <a:t>Establishes a different ISN for communications in the opposite direction.</a:t>
            </a:r>
          </a:p>
        </p:txBody>
      </p:sp>
    </p:spTree>
    <p:extLst>
      <p:ext uri="{BB962C8B-B14F-4D97-AF65-F5344CB8AC3E}">
        <p14:creationId xmlns:p14="http://schemas.microsoft.com/office/powerpoint/2010/main" val="3782486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21</a:t>
            </a:fld>
            <a:endParaRPr lang="en-US" dirty="0"/>
          </a:p>
        </p:txBody>
      </p:sp>
      <p:sp>
        <p:nvSpPr>
          <p:cNvPr id="4" name="Title 3"/>
          <p:cNvSpPr>
            <a:spLocks noGrp="1"/>
          </p:cNvSpPr>
          <p:nvPr>
            <p:ph type="title"/>
          </p:nvPr>
        </p:nvSpPr>
        <p:spPr>
          <a:xfrm>
            <a:off x="457200" y="205979"/>
            <a:ext cx="8229600" cy="549801"/>
          </a:xfrm>
        </p:spPr>
        <p:txBody>
          <a:bodyPr>
            <a:normAutofit fontScale="90000"/>
          </a:bodyPr>
          <a:lstStyle/>
          <a:p>
            <a:r>
              <a:rPr lang="en-AU" dirty="0" smtClean="0"/>
              <a:t>3 way handshake</a:t>
            </a:r>
            <a:endParaRPr lang="en-AU" dirty="0"/>
          </a:p>
        </p:txBody>
      </p:sp>
      <p:sp>
        <p:nvSpPr>
          <p:cNvPr id="5" name="Text Placeholder 4"/>
          <p:cNvSpPr>
            <a:spLocks noGrp="1"/>
          </p:cNvSpPr>
          <p:nvPr>
            <p:ph type="body" sz="quarter" idx="13"/>
          </p:nvPr>
        </p:nvSpPr>
        <p:spPr>
          <a:xfrm>
            <a:off x="205273" y="979714"/>
            <a:ext cx="8845421" cy="3624036"/>
          </a:xfrm>
        </p:spPr>
        <p:txBody>
          <a:bodyPr>
            <a:normAutofit lnSpcReduction="10000"/>
          </a:bodyPr>
          <a:lstStyle/>
          <a:p>
            <a:r>
              <a:rPr lang="en-AU" sz="1800" u="sng" dirty="0" smtClean="0"/>
              <a:t>Step 1</a:t>
            </a:r>
            <a:r>
              <a:rPr lang="en-AU" sz="1800" dirty="0" smtClean="0"/>
              <a:t>:   The client initiates a connection.</a:t>
            </a:r>
          </a:p>
          <a:p>
            <a:pPr marL="177800"/>
            <a:r>
              <a:rPr lang="en-AU" sz="1800" dirty="0" smtClean="0"/>
              <a:t>It sends an Initial Sequence Number (ISN) to the destination.</a:t>
            </a:r>
            <a:br>
              <a:rPr lang="en-AU" sz="1800" dirty="0" smtClean="0"/>
            </a:br>
            <a:r>
              <a:rPr lang="en-AU" sz="1800" dirty="0" smtClean="0"/>
              <a:t>Sets the </a:t>
            </a:r>
            <a:r>
              <a:rPr lang="en-AU" sz="1800" dirty="0" smtClean="0">
                <a:solidFill>
                  <a:srgbClr val="FF0000"/>
                </a:solidFill>
              </a:rPr>
              <a:t>SYN</a:t>
            </a:r>
            <a:r>
              <a:rPr lang="en-AU" sz="1800" dirty="0" smtClean="0"/>
              <a:t> flag to indicate the TCP segment is initiating a connection.</a:t>
            </a:r>
          </a:p>
          <a:p>
            <a:r>
              <a:rPr lang="en-AU" sz="1800" u="sng" dirty="0" smtClean="0"/>
              <a:t>Step 2</a:t>
            </a:r>
            <a:r>
              <a:rPr lang="en-AU" sz="1800" dirty="0" smtClean="0"/>
              <a:t>:    The server responds.</a:t>
            </a:r>
          </a:p>
          <a:p>
            <a:pPr marL="177800"/>
            <a:r>
              <a:rPr lang="en-AU" sz="1800" dirty="0" smtClean="0"/>
              <a:t>The server acknowledges the client request. ( </a:t>
            </a:r>
            <a:r>
              <a:rPr lang="en-AU" sz="1800" dirty="0" err="1" smtClean="0"/>
              <a:t>Ack</a:t>
            </a:r>
            <a:r>
              <a:rPr lang="en-AU" sz="1800" dirty="0" smtClean="0"/>
              <a:t> # = client’s ISN + 1)</a:t>
            </a:r>
            <a:br>
              <a:rPr lang="en-AU" sz="1800" dirty="0" smtClean="0"/>
            </a:br>
            <a:r>
              <a:rPr lang="en-AU" sz="1800" dirty="0" smtClean="0"/>
              <a:t>The server sends its ISN (different to above) to the client.</a:t>
            </a:r>
            <a:br>
              <a:rPr lang="en-AU" sz="1800" dirty="0" smtClean="0"/>
            </a:br>
            <a:r>
              <a:rPr lang="en-AU" sz="1800" dirty="0" smtClean="0"/>
              <a:t>The </a:t>
            </a:r>
            <a:r>
              <a:rPr lang="en-AU" sz="1800" dirty="0" smtClean="0">
                <a:solidFill>
                  <a:srgbClr val="FF0000"/>
                </a:solidFill>
              </a:rPr>
              <a:t>SYN</a:t>
            </a:r>
            <a:r>
              <a:rPr lang="en-AU" sz="1800" dirty="0" smtClean="0"/>
              <a:t> and the </a:t>
            </a:r>
            <a:r>
              <a:rPr lang="en-AU" sz="1800" dirty="0" smtClean="0">
                <a:solidFill>
                  <a:srgbClr val="FF0000"/>
                </a:solidFill>
              </a:rPr>
              <a:t>ACK</a:t>
            </a:r>
            <a:r>
              <a:rPr lang="en-AU" sz="1800" dirty="0" smtClean="0"/>
              <a:t> flags are set.</a:t>
            </a:r>
          </a:p>
          <a:p>
            <a:r>
              <a:rPr lang="en-AU" sz="1800" u="sng" dirty="0"/>
              <a:t>Step </a:t>
            </a:r>
            <a:r>
              <a:rPr lang="en-AU" sz="1800" u="sng" dirty="0" smtClean="0"/>
              <a:t>3</a:t>
            </a:r>
            <a:r>
              <a:rPr lang="en-AU" sz="1800" dirty="0" smtClean="0"/>
              <a:t>:    </a:t>
            </a:r>
            <a:r>
              <a:rPr lang="en-AU" sz="1800" dirty="0"/>
              <a:t>The </a:t>
            </a:r>
            <a:r>
              <a:rPr lang="en-AU" sz="1800" dirty="0" smtClean="0"/>
              <a:t>client acknowledges the server’s response  (</a:t>
            </a:r>
            <a:r>
              <a:rPr lang="en-AU" sz="1800" dirty="0" err="1" smtClean="0"/>
              <a:t>Ack</a:t>
            </a:r>
            <a:r>
              <a:rPr lang="en-AU" sz="1800" dirty="0" smtClean="0"/>
              <a:t> # = server’s ISN +1)</a:t>
            </a:r>
            <a:endParaRPr lang="en-AU" sz="1800" dirty="0"/>
          </a:p>
          <a:p>
            <a:pPr marL="177800"/>
            <a:r>
              <a:rPr lang="en-AU" sz="1800" dirty="0" smtClean="0"/>
              <a:t>The </a:t>
            </a:r>
            <a:r>
              <a:rPr lang="en-AU" sz="1800" dirty="0" smtClean="0">
                <a:solidFill>
                  <a:srgbClr val="FF0000"/>
                </a:solidFill>
              </a:rPr>
              <a:t>ACK</a:t>
            </a:r>
            <a:r>
              <a:rPr lang="en-AU" sz="1800" dirty="0" smtClean="0"/>
              <a:t> flag is set.</a:t>
            </a:r>
          </a:p>
          <a:p>
            <a:r>
              <a:rPr lang="en-AU" sz="2000" dirty="0" smtClean="0">
                <a:solidFill>
                  <a:srgbClr val="00B050"/>
                </a:solidFill>
              </a:rPr>
              <a:t>Reliable data transfers can now proceed between the client and the server.</a:t>
            </a:r>
            <a:endParaRPr lang="en-AU" sz="2000" dirty="0">
              <a:solidFill>
                <a:srgbClr val="00B050"/>
              </a:solidFill>
            </a:endParaRPr>
          </a:p>
          <a:p>
            <a:pPr marL="177800"/>
            <a:endParaRPr lang="en-AU" sz="1800" dirty="0" smtClean="0"/>
          </a:p>
          <a:p>
            <a:pPr marL="177800"/>
            <a:endParaRPr lang="en-AU" sz="1800" dirty="0"/>
          </a:p>
          <a:p>
            <a:pPr marL="177800"/>
            <a:endParaRPr lang="en-AU" sz="1800" dirty="0" smtClean="0"/>
          </a:p>
          <a:p>
            <a:endParaRPr lang="en-AU" dirty="0"/>
          </a:p>
        </p:txBody>
      </p:sp>
    </p:spTree>
    <p:extLst>
      <p:ext uri="{BB962C8B-B14F-4D97-AF65-F5344CB8AC3E}">
        <p14:creationId xmlns:p14="http://schemas.microsoft.com/office/powerpoint/2010/main" val="4231387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22</a:t>
            </a:fld>
            <a:endParaRPr lang="en-US" dirty="0"/>
          </a:p>
        </p:txBody>
      </p:sp>
      <p:sp>
        <p:nvSpPr>
          <p:cNvPr id="4" name="Title 3"/>
          <p:cNvSpPr>
            <a:spLocks noGrp="1"/>
          </p:cNvSpPr>
          <p:nvPr>
            <p:ph type="title"/>
          </p:nvPr>
        </p:nvSpPr>
        <p:spPr/>
        <p:txBody>
          <a:bodyPr/>
          <a:lstStyle/>
          <a:p>
            <a:r>
              <a:rPr lang="en-AU" dirty="0" smtClean="0"/>
              <a:t>How acknowledgements work!!</a:t>
            </a:r>
            <a:endParaRPr lang="en-AU" dirty="0"/>
          </a:p>
        </p:txBody>
      </p:sp>
      <p:sp>
        <p:nvSpPr>
          <p:cNvPr id="5" name="Text Placeholder 4"/>
          <p:cNvSpPr>
            <a:spLocks noGrp="1"/>
          </p:cNvSpPr>
          <p:nvPr>
            <p:ph type="body" sz="quarter" idx="13"/>
          </p:nvPr>
        </p:nvSpPr>
        <p:spPr/>
        <p:txBody>
          <a:bodyPr>
            <a:normAutofit lnSpcReduction="10000"/>
          </a:bodyPr>
          <a:lstStyle/>
          <a:p>
            <a:r>
              <a:rPr lang="en-AU" sz="2000" dirty="0" smtClean="0"/>
              <a:t>The sequence number and acknowledgement number fields in TCP headers are 32 bit fields. Hence they tend to be quite large numbers.</a:t>
            </a:r>
          </a:p>
          <a:p>
            <a:r>
              <a:rPr lang="en-AU" sz="2000" dirty="0" smtClean="0"/>
              <a:t>Wireshark displays Sequence numbers &amp; Acknowledgement numbers relative to the initial sequence numbers setup during the 3-way handshake. This means the initial sequence number displays as </a:t>
            </a:r>
            <a:r>
              <a:rPr lang="en-AU" sz="2000" dirty="0" err="1" smtClean="0"/>
              <a:t>seq</a:t>
            </a:r>
            <a:r>
              <a:rPr lang="en-AU" sz="2000" dirty="0" smtClean="0"/>
              <a:t>=0 and subsequent sequence numbers are relative to zero. This makes readability of </a:t>
            </a:r>
            <a:r>
              <a:rPr lang="en-AU" sz="2000" dirty="0" err="1" smtClean="0"/>
              <a:t>seq</a:t>
            </a:r>
            <a:r>
              <a:rPr lang="en-AU" sz="2000" dirty="0" smtClean="0"/>
              <a:t> # &amp; </a:t>
            </a:r>
            <a:r>
              <a:rPr lang="en-AU" sz="2000" dirty="0" err="1" smtClean="0"/>
              <a:t>ack</a:t>
            </a:r>
            <a:r>
              <a:rPr lang="en-AU" sz="2000" dirty="0" smtClean="0"/>
              <a:t> # easier to comprehend in Wireshark.</a:t>
            </a:r>
          </a:p>
          <a:p>
            <a:r>
              <a:rPr lang="en-AU" sz="2000" dirty="0" smtClean="0"/>
              <a:t>Acknowledgement numbers sent from a receiver ( </a:t>
            </a:r>
            <a:r>
              <a:rPr lang="en-AU" sz="2000" dirty="0" err="1" smtClean="0"/>
              <a:t>Eg</a:t>
            </a:r>
            <a:r>
              <a:rPr lang="en-AU" sz="2000" dirty="0" smtClean="0"/>
              <a:t> </a:t>
            </a:r>
            <a:r>
              <a:rPr lang="en-AU" sz="2000" dirty="0" err="1" smtClean="0"/>
              <a:t>Ack</a:t>
            </a:r>
            <a:r>
              <a:rPr lang="en-AU" sz="2000" dirty="0" smtClean="0"/>
              <a:t>=55) indicate that all data bytes (54 of them) prior to the acknowledgement number have been successfully received and the next byte it expects to receive is byte number 55.</a:t>
            </a:r>
          </a:p>
          <a:p>
            <a:endParaRPr lang="en-AU" sz="2000" dirty="0" smtClean="0"/>
          </a:p>
          <a:p>
            <a:endParaRPr lang="en-AU" sz="2200" dirty="0"/>
          </a:p>
        </p:txBody>
      </p:sp>
    </p:spTree>
    <p:extLst>
      <p:ext uri="{BB962C8B-B14F-4D97-AF65-F5344CB8AC3E}">
        <p14:creationId xmlns:p14="http://schemas.microsoft.com/office/powerpoint/2010/main" val="3835842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23</a:t>
            </a:fld>
            <a:endParaRPr lang="en-US" dirty="0"/>
          </a:p>
        </p:txBody>
      </p:sp>
      <p:sp>
        <p:nvSpPr>
          <p:cNvPr id="4" name="Title 3"/>
          <p:cNvSpPr>
            <a:spLocks noGrp="1"/>
          </p:cNvSpPr>
          <p:nvPr>
            <p:ph type="title"/>
          </p:nvPr>
        </p:nvSpPr>
        <p:spPr>
          <a:xfrm>
            <a:off x="457200" y="205979"/>
            <a:ext cx="8229600" cy="651271"/>
          </a:xfrm>
        </p:spPr>
        <p:txBody>
          <a:bodyPr>
            <a:normAutofit/>
          </a:bodyPr>
          <a:lstStyle/>
          <a:p>
            <a:r>
              <a:rPr lang="en-AU" sz="2800" dirty="0" smtClean="0"/>
              <a:t>A Typical exchange between client &amp; server</a:t>
            </a:r>
            <a:endParaRPr lang="en-AU" sz="2800" dirty="0"/>
          </a:p>
        </p:txBody>
      </p:sp>
      <p:sp>
        <p:nvSpPr>
          <p:cNvPr id="5" name="Text Placeholder 4"/>
          <p:cNvSpPr>
            <a:spLocks noGrp="1"/>
          </p:cNvSpPr>
          <p:nvPr>
            <p:ph type="body" sz="quarter" idx="13"/>
          </p:nvPr>
        </p:nvSpPr>
        <p:spPr>
          <a:xfrm>
            <a:off x="283029" y="1123950"/>
            <a:ext cx="8403771" cy="3479800"/>
          </a:xfrm>
        </p:spPr>
        <p:txBody>
          <a:bodyPr>
            <a:normAutofit fontScale="92500" lnSpcReduction="10000"/>
          </a:bodyPr>
          <a:lstStyle/>
          <a:p>
            <a:r>
              <a:rPr lang="en-AU" sz="2200" dirty="0" smtClean="0"/>
              <a:t>Client sends its Initial Sequence Number to the server (</a:t>
            </a:r>
            <a:r>
              <a:rPr lang="en-AU" sz="2200" dirty="0" err="1" smtClean="0"/>
              <a:t>Seq</a:t>
            </a:r>
            <a:r>
              <a:rPr lang="en-AU" sz="2200" dirty="0" smtClean="0"/>
              <a:t> = 0)</a:t>
            </a:r>
          </a:p>
          <a:p>
            <a:r>
              <a:rPr lang="en-AU" sz="2200" dirty="0" smtClean="0"/>
              <a:t>The Server Acknowledges the setup request  (</a:t>
            </a:r>
            <a:r>
              <a:rPr lang="en-AU" sz="2200" dirty="0" err="1" smtClean="0"/>
              <a:t>Ack</a:t>
            </a:r>
            <a:r>
              <a:rPr lang="en-AU" sz="2200" dirty="0" smtClean="0"/>
              <a:t> = 1)</a:t>
            </a:r>
          </a:p>
          <a:p>
            <a:pPr marL="271463"/>
            <a:r>
              <a:rPr lang="en-AU" sz="2200" dirty="0"/>
              <a:t>S</a:t>
            </a:r>
            <a:r>
              <a:rPr lang="en-AU" sz="2200" dirty="0" smtClean="0"/>
              <a:t>erver’s is indicating the next byte it expects is Byte # 1.</a:t>
            </a:r>
          </a:p>
          <a:p>
            <a:r>
              <a:rPr lang="en-AU" sz="2200" dirty="0" smtClean="0"/>
              <a:t>Client sends 54 bytes to the server.</a:t>
            </a:r>
          </a:p>
          <a:p>
            <a:pPr marL="271463"/>
            <a:r>
              <a:rPr lang="en-AU" sz="2200" dirty="0" smtClean="0"/>
              <a:t>Server responds with </a:t>
            </a:r>
            <a:r>
              <a:rPr lang="en-AU" sz="2200" dirty="0" err="1" smtClean="0"/>
              <a:t>Ack</a:t>
            </a:r>
            <a:r>
              <a:rPr lang="en-AU" sz="2200" dirty="0" smtClean="0"/>
              <a:t> = 55. Indicating the server has received the first 54 bytes and the next byte it expects to receive is byte # 55.</a:t>
            </a:r>
            <a:endParaRPr lang="en-AU" sz="2200" dirty="0"/>
          </a:p>
          <a:p>
            <a:r>
              <a:rPr lang="en-AU" sz="2200" dirty="0" smtClean="0"/>
              <a:t>This type of exchange occurs in both directions using the two sequence numbers setup during the 3-way handshake.</a:t>
            </a:r>
            <a:br>
              <a:rPr lang="en-AU" sz="2200" dirty="0" smtClean="0"/>
            </a:br>
            <a:endParaRPr lang="en-AU" sz="2200" dirty="0"/>
          </a:p>
        </p:txBody>
      </p:sp>
    </p:spTree>
    <p:extLst>
      <p:ext uri="{BB962C8B-B14F-4D97-AF65-F5344CB8AC3E}">
        <p14:creationId xmlns:p14="http://schemas.microsoft.com/office/powerpoint/2010/main" val="10694434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24</a:t>
            </a:fld>
            <a:endParaRPr lang="en-US" dirty="0"/>
          </a:p>
        </p:txBody>
      </p:sp>
      <p:sp>
        <p:nvSpPr>
          <p:cNvPr id="4" name="Title 3"/>
          <p:cNvSpPr>
            <a:spLocks noGrp="1"/>
          </p:cNvSpPr>
          <p:nvPr>
            <p:ph type="title"/>
          </p:nvPr>
        </p:nvSpPr>
        <p:spPr/>
        <p:txBody>
          <a:bodyPr/>
          <a:lstStyle/>
          <a:p>
            <a:r>
              <a:rPr lang="en-AU" dirty="0" smtClean="0"/>
              <a:t>A simple HTTP get interaction</a:t>
            </a:r>
            <a:endParaRPr lang="en-AU" dirty="0"/>
          </a:p>
        </p:txBody>
      </p:sp>
      <p:sp>
        <p:nvSpPr>
          <p:cNvPr id="5" name="Text Placeholder 4"/>
          <p:cNvSpPr>
            <a:spLocks noGrp="1"/>
          </p:cNvSpPr>
          <p:nvPr>
            <p:ph type="body" sz="quarter" idx="13"/>
          </p:nvPr>
        </p:nvSpPr>
        <p:spPr>
          <a:xfrm>
            <a:off x="328612" y="952500"/>
            <a:ext cx="8229600" cy="3479800"/>
          </a:xfrm>
        </p:spPr>
        <p:txBody>
          <a:bodyPr>
            <a:normAutofit/>
          </a:bodyPr>
          <a:lstStyle/>
          <a:p>
            <a:pPr>
              <a:spcBef>
                <a:spcPts val="0"/>
              </a:spcBef>
            </a:pPr>
            <a:r>
              <a:rPr lang="en-AU" sz="2000" dirty="0" smtClean="0"/>
              <a:t>Segments 1-3  3-way handshake.</a:t>
            </a:r>
          </a:p>
          <a:p>
            <a:pPr>
              <a:spcBef>
                <a:spcPts val="0"/>
              </a:spcBef>
            </a:pPr>
            <a:r>
              <a:rPr lang="en-AU" sz="2000" dirty="0" smtClean="0"/>
              <a:t>Segments 4-6  Exchange of data.</a:t>
            </a:r>
          </a:p>
          <a:p>
            <a:pPr>
              <a:spcBef>
                <a:spcPts val="0"/>
              </a:spcBef>
            </a:pPr>
            <a:r>
              <a:rPr lang="en-AU" sz="2000" dirty="0" smtClean="0"/>
              <a:t>Segments 7-10 Termination of the connections in both directions.</a:t>
            </a: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1000125" y="2137171"/>
            <a:ext cx="6829425" cy="2818607"/>
          </a:xfrm>
          <a:prstGeom prst="rect">
            <a:avLst/>
          </a:prstGeom>
          <a:noFill/>
          <a:ln>
            <a:solidFill>
              <a:schemeClr val="accent1"/>
            </a:solidFill>
          </a:ln>
        </p:spPr>
      </p:pic>
      <p:sp>
        <p:nvSpPr>
          <p:cNvPr id="7" name="Oval Callout 6"/>
          <p:cNvSpPr/>
          <p:nvPr/>
        </p:nvSpPr>
        <p:spPr>
          <a:xfrm>
            <a:off x="200024" y="706835"/>
            <a:ext cx="2647950" cy="1669652"/>
          </a:xfrm>
          <a:prstGeom prst="wedgeEllipseCallout">
            <a:avLst>
              <a:gd name="adj1" fmla="val 120335"/>
              <a:gd name="adj2" fmla="val 79911"/>
            </a:avLst>
          </a:prstGeom>
          <a:solidFill>
            <a:srgbClr val="FFFF9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tx1">
                    <a:lumMod val="50000"/>
                  </a:schemeClr>
                </a:solidFill>
              </a:rPr>
              <a:t>3-way handshake.</a:t>
            </a:r>
          </a:p>
          <a:p>
            <a:pPr algn="ctr"/>
            <a:r>
              <a:rPr lang="en-AU" dirty="0" smtClean="0">
                <a:solidFill>
                  <a:schemeClr val="tx1">
                    <a:lumMod val="50000"/>
                  </a:schemeClr>
                </a:solidFill>
              </a:rPr>
              <a:t>SYN</a:t>
            </a:r>
          </a:p>
          <a:p>
            <a:pPr algn="ctr"/>
            <a:r>
              <a:rPr lang="en-AU" dirty="0" smtClean="0">
                <a:solidFill>
                  <a:schemeClr val="tx1">
                    <a:lumMod val="50000"/>
                  </a:schemeClr>
                </a:solidFill>
              </a:rPr>
              <a:t>SYN, ACK</a:t>
            </a:r>
          </a:p>
          <a:p>
            <a:pPr algn="ctr"/>
            <a:r>
              <a:rPr lang="en-AU" dirty="0" smtClean="0">
                <a:solidFill>
                  <a:schemeClr val="tx1">
                    <a:lumMod val="50000"/>
                  </a:schemeClr>
                </a:solidFill>
              </a:rPr>
              <a:t>ACK</a:t>
            </a:r>
            <a:endParaRPr lang="en-AU" dirty="0">
              <a:solidFill>
                <a:schemeClr val="tx1">
                  <a:lumMod val="50000"/>
                </a:schemeClr>
              </a:solidFill>
            </a:endParaRPr>
          </a:p>
        </p:txBody>
      </p:sp>
      <p:sp>
        <p:nvSpPr>
          <p:cNvPr id="8" name="Oval Callout 7"/>
          <p:cNvSpPr/>
          <p:nvPr/>
        </p:nvSpPr>
        <p:spPr>
          <a:xfrm>
            <a:off x="3733800" y="314325"/>
            <a:ext cx="4010025" cy="2200671"/>
          </a:xfrm>
          <a:prstGeom prst="wedgeEllipseCallout">
            <a:avLst>
              <a:gd name="adj1" fmla="val -38825"/>
              <a:gd name="adj2" fmla="val 89298"/>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t>Browser sends a HTTP Get to the server requesting a HTLM page.</a:t>
            </a:r>
          </a:p>
          <a:p>
            <a:pPr algn="ctr"/>
            <a:r>
              <a:rPr lang="en-AU" dirty="0" smtClean="0"/>
              <a:t>Server </a:t>
            </a:r>
            <a:r>
              <a:rPr lang="en-AU" dirty="0" err="1" smtClean="0"/>
              <a:t>ack</a:t>
            </a:r>
            <a:r>
              <a:rPr lang="en-AU" dirty="0" smtClean="0"/>
              <a:t> in next segment.</a:t>
            </a:r>
            <a:endParaRPr lang="en-AU" dirty="0"/>
          </a:p>
        </p:txBody>
      </p:sp>
      <p:sp>
        <p:nvSpPr>
          <p:cNvPr id="9" name="Oval Callout 8"/>
          <p:cNvSpPr/>
          <p:nvPr/>
        </p:nvSpPr>
        <p:spPr>
          <a:xfrm>
            <a:off x="1228725" y="758825"/>
            <a:ext cx="3371850" cy="1933575"/>
          </a:xfrm>
          <a:prstGeom prst="wedgeEllipseCallout">
            <a:avLst>
              <a:gd name="adj1" fmla="val 20975"/>
              <a:gd name="adj2" fmla="val 105357"/>
            </a:avLst>
          </a:prstGeom>
          <a:solidFill>
            <a:schemeClr val="accent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tx1">
                    <a:lumMod val="50000"/>
                  </a:schemeClr>
                </a:solidFill>
              </a:rPr>
              <a:t>HTML Page is sent by the server to the Browser (client).</a:t>
            </a:r>
            <a:endParaRPr lang="en-AU" dirty="0">
              <a:solidFill>
                <a:schemeClr val="tx1">
                  <a:lumMod val="50000"/>
                </a:schemeClr>
              </a:solidFill>
            </a:endParaRPr>
          </a:p>
        </p:txBody>
      </p:sp>
      <p:sp>
        <p:nvSpPr>
          <p:cNvPr id="10" name="Rounded Rectangular Callout 9"/>
          <p:cNvSpPr/>
          <p:nvPr/>
        </p:nvSpPr>
        <p:spPr>
          <a:xfrm>
            <a:off x="3267076" y="114301"/>
            <a:ext cx="4476750" cy="2476500"/>
          </a:xfrm>
          <a:prstGeom prst="wedgeRoundRectCallout">
            <a:avLst>
              <a:gd name="adj1" fmla="val -28303"/>
              <a:gd name="adj2" fmla="val 106543"/>
              <a:gd name="adj3" fmla="val 16667"/>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tx1">
                    <a:lumMod val="50000"/>
                  </a:schemeClr>
                </a:solidFill>
              </a:rPr>
              <a:t>Segments 7 – 10:</a:t>
            </a:r>
          </a:p>
          <a:p>
            <a:pPr algn="ctr"/>
            <a:endParaRPr lang="en-AU" dirty="0" smtClean="0">
              <a:solidFill>
                <a:schemeClr val="tx1">
                  <a:lumMod val="50000"/>
                </a:schemeClr>
              </a:solidFill>
            </a:endParaRPr>
          </a:p>
          <a:p>
            <a:pPr algn="ctr"/>
            <a:r>
              <a:rPr lang="en-AU" dirty="0" smtClean="0">
                <a:solidFill>
                  <a:schemeClr val="tx1">
                    <a:lumMod val="50000"/>
                  </a:schemeClr>
                </a:solidFill>
              </a:rPr>
              <a:t>Server closes its connection with the client (FIN). Client sends its Ack.</a:t>
            </a:r>
          </a:p>
          <a:p>
            <a:pPr algn="ctr"/>
            <a:endParaRPr lang="en-AU" dirty="0">
              <a:solidFill>
                <a:schemeClr val="tx1">
                  <a:lumMod val="50000"/>
                </a:schemeClr>
              </a:solidFill>
            </a:endParaRPr>
          </a:p>
          <a:p>
            <a:pPr algn="ctr"/>
            <a:r>
              <a:rPr lang="en-AU" dirty="0" smtClean="0">
                <a:solidFill>
                  <a:schemeClr val="tx1">
                    <a:lumMod val="50000"/>
                  </a:schemeClr>
                </a:solidFill>
              </a:rPr>
              <a:t>Client closes its connection with the server (FIN). Server sends its Ack.</a:t>
            </a:r>
          </a:p>
          <a:p>
            <a:pPr algn="ctr"/>
            <a:endParaRPr lang="en-AU" dirty="0">
              <a:solidFill>
                <a:schemeClr val="tx1">
                  <a:lumMod val="50000"/>
                </a:schemeClr>
              </a:solidFill>
            </a:endParaRPr>
          </a:p>
        </p:txBody>
      </p:sp>
    </p:spTree>
    <p:extLst>
      <p:ext uri="{BB962C8B-B14F-4D97-AF65-F5344CB8AC3E}">
        <p14:creationId xmlns:p14="http://schemas.microsoft.com/office/powerpoint/2010/main" val="11535524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25</a:t>
            </a:fld>
            <a:endParaRPr lang="en-US" dirty="0"/>
          </a:p>
        </p:txBody>
      </p:sp>
      <p:sp>
        <p:nvSpPr>
          <p:cNvPr id="4" name="Title 3"/>
          <p:cNvSpPr>
            <a:spLocks noGrp="1"/>
          </p:cNvSpPr>
          <p:nvPr>
            <p:ph type="title"/>
          </p:nvPr>
        </p:nvSpPr>
        <p:spPr/>
        <p:txBody>
          <a:bodyPr/>
          <a:lstStyle/>
          <a:p>
            <a:r>
              <a:rPr lang="en-AU" dirty="0" smtClean="0"/>
              <a:t>5 – TCP Flow control</a:t>
            </a:r>
            <a:endParaRPr lang="en-AU" dirty="0"/>
          </a:p>
        </p:txBody>
      </p:sp>
      <p:sp>
        <p:nvSpPr>
          <p:cNvPr id="5" name="Text Placeholder 4"/>
          <p:cNvSpPr>
            <a:spLocks noGrp="1"/>
          </p:cNvSpPr>
          <p:nvPr>
            <p:ph type="body" sz="quarter" idx="13"/>
          </p:nvPr>
        </p:nvSpPr>
        <p:spPr>
          <a:xfrm>
            <a:off x="190499" y="1123950"/>
            <a:ext cx="8822872" cy="3479800"/>
          </a:xfrm>
        </p:spPr>
        <p:txBody>
          <a:bodyPr>
            <a:normAutofit/>
          </a:bodyPr>
          <a:lstStyle/>
          <a:p>
            <a:r>
              <a:rPr lang="en-AU" sz="2100" dirty="0" smtClean="0"/>
              <a:t>Flow control is required by slow receivers to throttle the flow of data from fast senders.</a:t>
            </a:r>
          </a:p>
          <a:p>
            <a:r>
              <a:rPr lang="en-AU" sz="2100" dirty="0" smtClean="0"/>
              <a:t>The </a:t>
            </a:r>
            <a:r>
              <a:rPr lang="en-AU" sz="2100" dirty="0"/>
              <a:t>Window Size field of the TCP header implements flow control</a:t>
            </a:r>
            <a:r>
              <a:rPr lang="en-AU" sz="2100" dirty="0" smtClean="0"/>
              <a:t>.</a:t>
            </a:r>
          </a:p>
          <a:p>
            <a:r>
              <a:rPr lang="en-AU" sz="2100" dirty="0" smtClean="0"/>
              <a:t>The value here specifies the maximum number of outstanding Bytes a sender can send </a:t>
            </a:r>
            <a:r>
              <a:rPr lang="en-AU" sz="2100" dirty="0" smtClean="0"/>
              <a:t>without </a:t>
            </a:r>
            <a:r>
              <a:rPr lang="en-AU" sz="2100" dirty="0" smtClean="0"/>
              <a:t>receiving a corresponding acknowledgement.</a:t>
            </a:r>
          </a:p>
          <a:p>
            <a:r>
              <a:rPr lang="en-AU" sz="2100" dirty="0" smtClean="0"/>
              <a:t>A Receiver can slow or stop a sender from sending data by delaying acknowledgements.</a:t>
            </a:r>
          </a:p>
          <a:p>
            <a:r>
              <a:rPr lang="en-AU" sz="2100" dirty="0" smtClean="0"/>
              <a:t>This mechanism is called sliding windows flow control.</a:t>
            </a:r>
            <a:endParaRPr lang="en-AU" sz="2100" dirty="0"/>
          </a:p>
        </p:txBody>
      </p:sp>
    </p:spTree>
    <p:extLst>
      <p:ext uri="{BB962C8B-B14F-4D97-AF65-F5344CB8AC3E}">
        <p14:creationId xmlns:p14="http://schemas.microsoft.com/office/powerpoint/2010/main" val="12946508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26</a:t>
            </a:fld>
            <a:endParaRPr lang="en-US" dirty="0"/>
          </a:p>
        </p:txBody>
      </p:sp>
      <p:sp>
        <p:nvSpPr>
          <p:cNvPr id="4" name="Title 3"/>
          <p:cNvSpPr>
            <a:spLocks noGrp="1"/>
          </p:cNvSpPr>
          <p:nvPr>
            <p:ph type="title"/>
          </p:nvPr>
        </p:nvSpPr>
        <p:spPr/>
        <p:txBody>
          <a:bodyPr/>
          <a:lstStyle/>
          <a:p>
            <a:r>
              <a:rPr lang="en-AU" dirty="0" smtClean="0"/>
              <a:t>Tool Talk</a:t>
            </a:r>
            <a:endParaRPr lang="en-AU" dirty="0"/>
          </a:p>
        </p:txBody>
      </p:sp>
      <p:sp>
        <p:nvSpPr>
          <p:cNvPr id="5" name="Text Placeholder 4"/>
          <p:cNvSpPr>
            <a:spLocks noGrp="1"/>
          </p:cNvSpPr>
          <p:nvPr>
            <p:ph type="body" sz="quarter" idx="13"/>
          </p:nvPr>
        </p:nvSpPr>
        <p:spPr>
          <a:xfrm>
            <a:off x="457200" y="1123950"/>
            <a:ext cx="8398042" cy="3479800"/>
          </a:xfrm>
        </p:spPr>
        <p:txBody>
          <a:bodyPr>
            <a:normAutofit lnSpcReduction="10000"/>
          </a:bodyPr>
          <a:lstStyle/>
          <a:p>
            <a:r>
              <a:rPr lang="en-AU" u="sng" dirty="0" smtClean="0"/>
              <a:t>Linux command line</a:t>
            </a:r>
            <a:r>
              <a:rPr lang="en-AU" dirty="0" smtClean="0"/>
              <a:t>:</a:t>
            </a:r>
          </a:p>
          <a:p>
            <a:pPr marL="704850" lvl="1" indent="-342900">
              <a:buFont typeface="Arial" panose="020B0604020202020204" pitchFamily="34" charset="0"/>
              <a:buChar char="•"/>
            </a:pPr>
            <a:r>
              <a:rPr lang="en-AU" dirty="0" err="1" smtClean="0"/>
              <a:t>cp</a:t>
            </a:r>
            <a:r>
              <a:rPr lang="en-AU" dirty="0" smtClean="0"/>
              <a:t>     (copy)</a:t>
            </a:r>
          </a:p>
          <a:p>
            <a:pPr marL="704850" lvl="1" indent="-342900">
              <a:buFont typeface="Arial" panose="020B0604020202020204" pitchFamily="34" charset="0"/>
              <a:buChar char="•"/>
            </a:pPr>
            <a:r>
              <a:rPr lang="en-AU" dirty="0" smtClean="0"/>
              <a:t>mv    (move)</a:t>
            </a:r>
          </a:p>
          <a:p>
            <a:pPr marL="704850" lvl="1" indent="-342900">
              <a:buFont typeface="Arial" panose="020B0604020202020204" pitchFamily="34" charset="0"/>
              <a:buChar char="•"/>
            </a:pPr>
            <a:r>
              <a:rPr lang="en-AU" b="1" dirty="0" smtClean="0"/>
              <a:t>.  ..  ~   *   ?     notations in copy and move commands</a:t>
            </a:r>
            <a:endParaRPr lang="en-AU" dirty="0" smtClean="0"/>
          </a:p>
          <a:p>
            <a:r>
              <a:rPr lang="en-AU" u="sng" dirty="0" smtClean="0"/>
              <a:t>Wireshark</a:t>
            </a:r>
            <a:r>
              <a:rPr lang="en-AU" dirty="0" smtClean="0"/>
              <a:t>:</a:t>
            </a:r>
          </a:p>
          <a:p>
            <a:pPr marL="704850" lvl="1" indent="-342900">
              <a:buFont typeface="Arial" panose="020B0604020202020204" pitchFamily="34" charset="0"/>
              <a:buChar char="•"/>
            </a:pPr>
            <a:r>
              <a:rPr lang="en-AU" dirty="0" smtClean="0"/>
              <a:t>HTTP traffic</a:t>
            </a:r>
          </a:p>
          <a:p>
            <a:pPr marL="704850" lvl="1" indent="-342900">
              <a:buFont typeface="Arial" panose="020B0604020202020204" pitchFamily="34" charset="0"/>
              <a:buChar char="•"/>
            </a:pPr>
            <a:r>
              <a:rPr lang="en-AU" dirty="0" smtClean="0"/>
              <a:t>3 way handshakes</a:t>
            </a:r>
          </a:p>
          <a:p>
            <a:pPr marL="704850" lvl="1" indent="-342900">
              <a:buFont typeface="Arial" panose="020B0604020202020204" pitchFamily="34" charset="0"/>
              <a:buChar char="•"/>
            </a:pPr>
            <a:r>
              <a:rPr lang="en-AU" dirty="0" smtClean="0"/>
              <a:t>Capture filters</a:t>
            </a:r>
            <a:endParaRPr lang="en-AU" dirty="0"/>
          </a:p>
          <a:p>
            <a:pPr marL="704850" lvl="1" indent="-342900">
              <a:buFont typeface="Arial" panose="020B0604020202020204" pitchFamily="34" charset="0"/>
              <a:buChar char="•"/>
            </a:pPr>
            <a:r>
              <a:rPr lang="en-AU" dirty="0" smtClean="0"/>
              <a:t>	</a:t>
            </a:r>
            <a:r>
              <a:rPr lang="en-AU" sz="2600" dirty="0" smtClean="0">
                <a:solidFill>
                  <a:srgbClr val="FF0000"/>
                </a:solidFill>
              </a:rPr>
              <a:t>-------  Demonstration  -------</a:t>
            </a:r>
            <a:endParaRPr lang="en-AU" sz="2600" dirty="0" smtClean="0"/>
          </a:p>
          <a:p>
            <a:endParaRPr lang="en-AU" dirty="0"/>
          </a:p>
          <a:p>
            <a:endParaRPr lang="en-AU" dirty="0"/>
          </a:p>
        </p:txBody>
      </p:sp>
    </p:spTree>
    <p:extLst>
      <p:ext uri="{BB962C8B-B14F-4D97-AF65-F5344CB8AC3E}">
        <p14:creationId xmlns:p14="http://schemas.microsoft.com/office/powerpoint/2010/main" val="3602669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27</a:t>
            </a:fld>
            <a:endParaRPr lang="en-US" dirty="0"/>
          </a:p>
        </p:txBody>
      </p:sp>
      <p:sp>
        <p:nvSpPr>
          <p:cNvPr id="4" name="Title 3"/>
          <p:cNvSpPr>
            <a:spLocks noGrp="1"/>
          </p:cNvSpPr>
          <p:nvPr>
            <p:ph type="title"/>
          </p:nvPr>
        </p:nvSpPr>
        <p:spPr/>
        <p:txBody>
          <a:bodyPr/>
          <a:lstStyle/>
          <a:p>
            <a:r>
              <a:rPr lang="en-AU" dirty="0" smtClean="0"/>
              <a:t>Next Week</a:t>
            </a:r>
            <a:endParaRPr lang="en-AU" dirty="0"/>
          </a:p>
        </p:txBody>
      </p:sp>
      <p:sp>
        <p:nvSpPr>
          <p:cNvPr id="5" name="Text Placeholder 4"/>
          <p:cNvSpPr>
            <a:spLocks noGrp="1"/>
          </p:cNvSpPr>
          <p:nvPr>
            <p:ph type="body" sz="quarter" idx="13"/>
          </p:nvPr>
        </p:nvSpPr>
        <p:spPr>
          <a:xfrm>
            <a:off x="376990" y="1195137"/>
            <a:ext cx="8229600" cy="2927683"/>
          </a:xfrm>
        </p:spPr>
        <p:txBody>
          <a:bodyPr/>
          <a:lstStyle/>
          <a:p>
            <a:r>
              <a:rPr lang="en-AU" dirty="0" smtClean="0"/>
              <a:t>The Physical layer:</a:t>
            </a:r>
          </a:p>
          <a:p>
            <a:pPr lvl="1"/>
            <a:r>
              <a:rPr lang="en-AU" dirty="0" smtClean="0"/>
              <a:t>Physical media</a:t>
            </a:r>
          </a:p>
          <a:p>
            <a:pPr lvl="1"/>
            <a:r>
              <a:rPr lang="en-AU" dirty="0" smtClean="0"/>
              <a:t>Topologies (Physical and Logical)</a:t>
            </a:r>
          </a:p>
          <a:p>
            <a:pPr lvl="1"/>
            <a:r>
              <a:rPr lang="en-AU" dirty="0" smtClean="0"/>
              <a:t>Encoding</a:t>
            </a:r>
          </a:p>
          <a:p>
            <a:pPr lvl="1"/>
            <a:endParaRPr lang="en-AU" dirty="0" smtClean="0"/>
          </a:p>
          <a:p>
            <a:pPr marL="704850" lvl="1" indent="-342900">
              <a:buFont typeface="Arial" panose="020B0604020202020204" pitchFamily="34" charset="0"/>
              <a:buChar char="•"/>
            </a:pPr>
            <a:endParaRPr lang="en-AU" dirty="0" smtClean="0"/>
          </a:p>
          <a:p>
            <a:pPr marL="704850" lvl="1" indent="-342900">
              <a:buFont typeface="Arial" panose="020B0604020202020204" pitchFamily="34" charset="0"/>
              <a:buChar char="•"/>
            </a:pPr>
            <a:endParaRPr lang="en-AU" dirty="0" smtClean="0"/>
          </a:p>
        </p:txBody>
      </p:sp>
    </p:spTree>
    <p:extLst>
      <p:ext uri="{BB962C8B-B14F-4D97-AF65-F5344CB8AC3E}">
        <p14:creationId xmlns:p14="http://schemas.microsoft.com/office/powerpoint/2010/main" val="1462697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881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3</a:t>
            </a:fld>
            <a:endParaRPr lang="en-US" dirty="0"/>
          </a:p>
        </p:txBody>
      </p:sp>
      <p:sp>
        <p:nvSpPr>
          <p:cNvPr id="4" name="Title 3"/>
          <p:cNvSpPr>
            <a:spLocks noGrp="1"/>
          </p:cNvSpPr>
          <p:nvPr>
            <p:ph type="title"/>
          </p:nvPr>
        </p:nvSpPr>
        <p:spPr>
          <a:xfrm>
            <a:off x="163285" y="205979"/>
            <a:ext cx="8719457" cy="651271"/>
          </a:xfrm>
        </p:spPr>
        <p:txBody>
          <a:bodyPr>
            <a:normAutofit/>
          </a:bodyPr>
          <a:lstStyle/>
          <a:p>
            <a:r>
              <a:rPr lang="en-AU" sz="3000" dirty="0" smtClean="0"/>
              <a:t>Review of what we know to date</a:t>
            </a:r>
            <a:endParaRPr lang="en-AU" sz="3000" dirty="0"/>
          </a:p>
        </p:txBody>
      </p:sp>
      <p:sp>
        <p:nvSpPr>
          <p:cNvPr id="5" name="Text Placeholder 4"/>
          <p:cNvSpPr>
            <a:spLocks noGrp="1"/>
          </p:cNvSpPr>
          <p:nvPr>
            <p:ph type="body" sz="quarter" idx="13"/>
          </p:nvPr>
        </p:nvSpPr>
        <p:spPr>
          <a:xfrm>
            <a:off x="218365" y="1037230"/>
            <a:ext cx="8871044" cy="3566520"/>
          </a:xfrm>
        </p:spPr>
        <p:txBody>
          <a:bodyPr>
            <a:normAutofit lnSpcReduction="10000"/>
          </a:bodyPr>
          <a:lstStyle/>
          <a:p>
            <a:r>
              <a:rPr lang="en-AU" sz="2200" u="sng" dirty="0" smtClean="0">
                <a:solidFill>
                  <a:srgbClr val="01487D"/>
                </a:solidFill>
              </a:rPr>
              <a:t>Data Link Layer</a:t>
            </a:r>
          </a:p>
          <a:p>
            <a:pPr marL="177800"/>
            <a:r>
              <a:rPr lang="en-AU" sz="1800" dirty="0" smtClean="0">
                <a:solidFill>
                  <a:srgbClr val="01487D"/>
                </a:solidFill>
              </a:rPr>
              <a:t>It delivers network packets to the MAC address of a device on the local network.</a:t>
            </a:r>
          </a:p>
          <a:p>
            <a:pPr marL="177800"/>
            <a:r>
              <a:rPr lang="en-AU" sz="1800" dirty="0" smtClean="0">
                <a:solidFill>
                  <a:srgbClr val="01487D"/>
                </a:solidFill>
              </a:rPr>
              <a:t>Two choices are:</a:t>
            </a:r>
          </a:p>
          <a:p>
            <a:pPr marL="882650" lvl="1" indent="-342900">
              <a:buFont typeface="+mj-lt"/>
              <a:buAutoNum type="arabicPeriod"/>
            </a:pPr>
            <a:r>
              <a:rPr lang="en-AU" sz="1400" dirty="0" smtClean="0">
                <a:solidFill>
                  <a:srgbClr val="01487D"/>
                </a:solidFill>
              </a:rPr>
              <a:t>Deliver to intended destination. </a:t>
            </a:r>
            <a:br>
              <a:rPr lang="en-AU" sz="1400" dirty="0" smtClean="0">
                <a:solidFill>
                  <a:srgbClr val="01487D"/>
                </a:solidFill>
              </a:rPr>
            </a:br>
            <a:r>
              <a:rPr lang="en-AU" sz="1400" dirty="0" smtClean="0">
                <a:solidFill>
                  <a:srgbClr val="01487D"/>
                </a:solidFill>
              </a:rPr>
              <a:t>(This is a local delivery)</a:t>
            </a:r>
            <a:br>
              <a:rPr lang="en-AU" sz="1400" dirty="0" smtClean="0">
                <a:solidFill>
                  <a:srgbClr val="01487D"/>
                </a:solidFill>
              </a:rPr>
            </a:br>
            <a:r>
              <a:rPr lang="en-AU" sz="1400" dirty="0" smtClean="0">
                <a:solidFill>
                  <a:srgbClr val="01487D"/>
                </a:solidFill>
              </a:rPr>
              <a:t>This occurs when the source &amp; destination network addresses are the same.</a:t>
            </a:r>
          </a:p>
          <a:p>
            <a:pPr marL="882650" lvl="1" indent="-342900">
              <a:buFont typeface="+mj-lt"/>
              <a:buAutoNum type="arabicPeriod"/>
            </a:pPr>
            <a:r>
              <a:rPr lang="en-AU" sz="1400" dirty="0" smtClean="0">
                <a:solidFill>
                  <a:srgbClr val="01487D"/>
                </a:solidFill>
              </a:rPr>
              <a:t>Send the packet to the local router.</a:t>
            </a:r>
            <a:br>
              <a:rPr lang="en-AU" sz="1400" dirty="0" smtClean="0">
                <a:solidFill>
                  <a:srgbClr val="01487D"/>
                </a:solidFill>
              </a:rPr>
            </a:br>
            <a:r>
              <a:rPr lang="en-AU" sz="1400" dirty="0" smtClean="0">
                <a:solidFill>
                  <a:srgbClr val="01487D"/>
                </a:solidFill>
              </a:rPr>
              <a:t>(This is a remote delivery)</a:t>
            </a:r>
            <a:br>
              <a:rPr lang="en-AU" sz="1400" dirty="0" smtClean="0">
                <a:solidFill>
                  <a:srgbClr val="01487D"/>
                </a:solidFill>
              </a:rPr>
            </a:br>
            <a:r>
              <a:rPr lang="en-AU" sz="1400" dirty="0" smtClean="0">
                <a:solidFill>
                  <a:srgbClr val="01487D"/>
                </a:solidFill>
              </a:rPr>
              <a:t>This occurs when the source &amp; destination network addresses are different.</a:t>
            </a:r>
          </a:p>
          <a:p>
            <a:pPr marL="882650" lvl="1" indent="-342900">
              <a:buFont typeface="+mj-lt"/>
              <a:buAutoNum type="arabicPeriod"/>
            </a:pPr>
            <a:endParaRPr lang="en-AU" sz="1400" dirty="0">
              <a:solidFill>
                <a:srgbClr val="01487D"/>
              </a:solidFill>
            </a:endParaRPr>
          </a:p>
          <a:p>
            <a:pPr marL="177800"/>
            <a:r>
              <a:rPr lang="en-AU" sz="1800" dirty="0" smtClean="0">
                <a:solidFill>
                  <a:srgbClr val="01487D"/>
                </a:solidFill>
              </a:rPr>
              <a:t>It is the role of routers to work together to deliver packets to a remote host computer.</a:t>
            </a:r>
            <a:r>
              <a:rPr lang="en-AU" sz="1800" dirty="0" smtClean="0">
                <a:solidFill>
                  <a:schemeClr val="tx1">
                    <a:lumMod val="50000"/>
                  </a:schemeClr>
                </a:solidFill>
              </a:rPr>
              <a:t/>
            </a:r>
            <a:br>
              <a:rPr lang="en-AU" sz="1800" dirty="0" smtClean="0">
                <a:solidFill>
                  <a:schemeClr val="tx1">
                    <a:lumMod val="50000"/>
                  </a:schemeClr>
                </a:solidFill>
              </a:rPr>
            </a:br>
            <a:endParaRPr lang="en-AU" sz="1800" dirty="0">
              <a:solidFill>
                <a:schemeClr val="tx1">
                  <a:lumMod val="50000"/>
                </a:schemeClr>
              </a:solidFill>
            </a:endParaRPr>
          </a:p>
        </p:txBody>
      </p:sp>
    </p:spTree>
    <p:extLst>
      <p:ext uri="{BB962C8B-B14F-4D97-AF65-F5344CB8AC3E}">
        <p14:creationId xmlns:p14="http://schemas.microsoft.com/office/powerpoint/2010/main" val="4163305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4</a:t>
            </a:fld>
            <a:endParaRPr lang="en-US" dirty="0"/>
          </a:p>
        </p:txBody>
      </p:sp>
      <p:sp>
        <p:nvSpPr>
          <p:cNvPr id="4" name="Title 3"/>
          <p:cNvSpPr>
            <a:spLocks noGrp="1"/>
          </p:cNvSpPr>
          <p:nvPr>
            <p:ph type="title"/>
          </p:nvPr>
        </p:nvSpPr>
        <p:spPr>
          <a:xfrm>
            <a:off x="457200" y="205979"/>
            <a:ext cx="8229600" cy="651271"/>
          </a:xfrm>
        </p:spPr>
        <p:txBody>
          <a:bodyPr/>
          <a:lstStyle/>
          <a:p>
            <a:r>
              <a:rPr lang="en-AU" dirty="0"/>
              <a:t>Review of what we </a:t>
            </a:r>
            <a:r>
              <a:rPr lang="en-AU" dirty="0" smtClean="0"/>
              <a:t>know </a:t>
            </a:r>
            <a:r>
              <a:rPr lang="en-AU" sz="2000" dirty="0" smtClean="0"/>
              <a:t>(continued)</a:t>
            </a:r>
            <a:endParaRPr lang="en-AU" sz="2000" dirty="0"/>
          </a:p>
        </p:txBody>
      </p:sp>
      <p:sp>
        <p:nvSpPr>
          <p:cNvPr id="5" name="Text Placeholder 4"/>
          <p:cNvSpPr>
            <a:spLocks noGrp="1"/>
          </p:cNvSpPr>
          <p:nvPr>
            <p:ph type="body" sz="quarter" idx="13"/>
          </p:nvPr>
        </p:nvSpPr>
        <p:spPr>
          <a:xfrm>
            <a:off x="354843" y="1123950"/>
            <a:ext cx="8645856" cy="3479800"/>
          </a:xfrm>
        </p:spPr>
        <p:txBody>
          <a:bodyPr>
            <a:normAutofit fontScale="92500" lnSpcReduction="20000"/>
          </a:bodyPr>
          <a:lstStyle/>
          <a:p>
            <a:r>
              <a:rPr lang="en-AU" sz="2200" u="sng" dirty="0" smtClean="0"/>
              <a:t>Network Layer</a:t>
            </a:r>
          </a:p>
          <a:p>
            <a:pPr marL="177800"/>
            <a:r>
              <a:rPr lang="en-AU" sz="1600" dirty="0" smtClean="0"/>
              <a:t>The IP address of any host identifies its location on the Internet.</a:t>
            </a:r>
          </a:p>
          <a:p>
            <a:pPr marL="177800"/>
            <a:r>
              <a:rPr lang="en-AU" sz="1600" dirty="0" smtClean="0"/>
              <a:t>Individual routers are only concerned with sending a packet one hop towards its destination.</a:t>
            </a:r>
          </a:p>
          <a:p>
            <a:pPr marL="177800"/>
            <a:r>
              <a:rPr lang="en-AU" sz="1600" dirty="0" smtClean="0"/>
              <a:t>Routers use routing protocols </a:t>
            </a:r>
            <a:r>
              <a:rPr lang="en-AU" sz="1600" dirty="0"/>
              <a:t>(RIP, OSPF, </a:t>
            </a:r>
            <a:r>
              <a:rPr lang="en-AU" sz="1600" dirty="0" smtClean="0"/>
              <a:t>BGP) to maintain their routing tables. </a:t>
            </a:r>
          </a:p>
          <a:p>
            <a:pPr marL="177800"/>
            <a:r>
              <a:rPr lang="en-AU" sz="1600" dirty="0" smtClean="0"/>
              <a:t>Routing tables specify the </a:t>
            </a:r>
            <a:r>
              <a:rPr lang="en-AU" sz="1600" b="1" dirty="0" smtClean="0"/>
              <a:t>Interface </a:t>
            </a:r>
            <a:r>
              <a:rPr lang="en-AU" sz="1600" dirty="0" smtClean="0"/>
              <a:t>&amp; </a:t>
            </a:r>
            <a:r>
              <a:rPr lang="en-AU" sz="1600" b="1" dirty="0" smtClean="0"/>
              <a:t>next hop</a:t>
            </a:r>
            <a:r>
              <a:rPr lang="en-AU" sz="1600" dirty="0" smtClean="0"/>
              <a:t> for each destination network.</a:t>
            </a:r>
          </a:p>
          <a:p>
            <a:pPr marL="177800"/>
            <a:r>
              <a:rPr lang="en-AU" sz="1600" dirty="0" smtClean="0"/>
              <a:t>The IP address contains the network ID of each IP packet.</a:t>
            </a:r>
          </a:p>
          <a:p>
            <a:pPr marL="177800"/>
            <a:r>
              <a:rPr lang="en-AU" sz="1600" dirty="0" smtClean="0"/>
              <a:t>The subnet mask is used to compute the network ID.</a:t>
            </a:r>
          </a:p>
          <a:p>
            <a:pPr marL="177800"/>
            <a:r>
              <a:rPr lang="en-AU" sz="1600" dirty="0" smtClean="0">
                <a:solidFill>
                  <a:srgbClr val="FF0000"/>
                </a:solidFill>
              </a:rPr>
              <a:t>The next part of the puzzle:</a:t>
            </a:r>
          </a:p>
          <a:p>
            <a:pPr marL="177800"/>
            <a:r>
              <a:rPr lang="en-AU" sz="1600" dirty="0">
                <a:solidFill>
                  <a:srgbClr val="FF0000"/>
                </a:solidFill>
              </a:rPr>
              <a:t> </a:t>
            </a:r>
            <a:r>
              <a:rPr lang="en-AU" sz="1600" dirty="0" smtClean="0">
                <a:solidFill>
                  <a:srgbClr val="FF0000"/>
                </a:solidFill>
              </a:rPr>
              <a:t>   	How does network traffic identify the correct destination application on the destination host?</a:t>
            </a:r>
          </a:p>
          <a:p>
            <a:pPr marL="177800"/>
            <a:r>
              <a:rPr lang="en-AU" sz="1600" dirty="0">
                <a:solidFill>
                  <a:srgbClr val="FF0000"/>
                </a:solidFill>
              </a:rPr>
              <a:t>	</a:t>
            </a:r>
            <a:r>
              <a:rPr lang="en-AU" sz="1600" dirty="0" smtClean="0">
                <a:solidFill>
                  <a:srgbClr val="FF0000"/>
                </a:solidFill>
              </a:rPr>
              <a:t>How do we ensure the network traffic has arrived without errors?</a:t>
            </a:r>
          </a:p>
          <a:p>
            <a:pPr marL="177800"/>
            <a:endParaRPr lang="en-AU" sz="1800" dirty="0" smtClean="0"/>
          </a:p>
          <a:p>
            <a:pPr marL="177800"/>
            <a:endParaRPr lang="en-AU" sz="1800" dirty="0"/>
          </a:p>
        </p:txBody>
      </p:sp>
    </p:spTree>
    <p:extLst>
      <p:ext uri="{BB962C8B-B14F-4D97-AF65-F5344CB8AC3E}">
        <p14:creationId xmlns:p14="http://schemas.microsoft.com/office/powerpoint/2010/main" val="8855932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5</a:t>
            </a:fld>
            <a:endParaRPr lang="en-US" dirty="0"/>
          </a:p>
        </p:txBody>
      </p:sp>
      <p:sp>
        <p:nvSpPr>
          <p:cNvPr id="4" name="Title 3"/>
          <p:cNvSpPr>
            <a:spLocks noGrp="1"/>
          </p:cNvSpPr>
          <p:nvPr>
            <p:ph type="title"/>
          </p:nvPr>
        </p:nvSpPr>
        <p:spPr/>
        <p:txBody>
          <a:bodyPr/>
          <a:lstStyle/>
          <a:p>
            <a:r>
              <a:rPr lang="en-AU" dirty="0" smtClean="0"/>
              <a:t>Networking’s levels of addressing</a:t>
            </a:r>
            <a:endParaRPr lang="en-AU" dirty="0"/>
          </a:p>
        </p:txBody>
      </p:sp>
      <p:sp>
        <p:nvSpPr>
          <p:cNvPr id="5" name="Text Placeholder 4"/>
          <p:cNvSpPr>
            <a:spLocks noGrp="1"/>
          </p:cNvSpPr>
          <p:nvPr>
            <p:ph type="body" sz="quarter" idx="13"/>
          </p:nvPr>
        </p:nvSpPr>
        <p:spPr>
          <a:xfrm>
            <a:off x="293913" y="1123950"/>
            <a:ext cx="8850087" cy="3479800"/>
          </a:xfrm>
        </p:spPr>
        <p:txBody>
          <a:bodyPr>
            <a:normAutofit lnSpcReduction="10000"/>
          </a:bodyPr>
          <a:lstStyle/>
          <a:p>
            <a:r>
              <a:rPr lang="en-AU" dirty="0" smtClean="0"/>
              <a:t>Different layers of the Internet model address different networking entities as described below. </a:t>
            </a:r>
          </a:p>
          <a:p>
            <a:r>
              <a:rPr lang="en-AU" sz="2000" dirty="0" smtClean="0"/>
              <a:t>Data Link Layer:		Addresses local devices via their MAC address.</a:t>
            </a:r>
          </a:p>
          <a:p>
            <a:r>
              <a:rPr lang="en-AU" sz="2000" dirty="0" smtClean="0"/>
              <a:t>Network Layer:			Address local and remote hosts by their IP address.</a:t>
            </a:r>
            <a:br>
              <a:rPr lang="en-AU" sz="2000" dirty="0" smtClean="0"/>
            </a:br>
            <a:r>
              <a:rPr lang="en-AU" sz="1800" dirty="0" smtClean="0"/>
              <a:t>						Upper bits of the IP address, address the IP network.</a:t>
            </a:r>
            <a:br>
              <a:rPr lang="en-AU" sz="1800" dirty="0" smtClean="0"/>
            </a:br>
            <a:r>
              <a:rPr lang="en-AU" sz="1800" dirty="0" smtClean="0"/>
              <a:t>						Lower order bits address the individual host.</a:t>
            </a:r>
            <a:endParaRPr lang="en-AU" sz="2000" dirty="0" smtClean="0"/>
          </a:p>
          <a:p>
            <a:r>
              <a:rPr lang="en-AU" sz="2000" dirty="0" smtClean="0"/>
              <a:t>Transport Layer:		Ports address individual application sessions.</a:t>
            </a:r>
            <a:br>
              <a:rPr lang="en-AU" sz="2000" dirty="0" smtClean="0"/>
            </a:br>
            <a:r>
              <a:rPr lang="en-AU" sz="2000" dirty="0" smtClean="0"/>
              <a:t>						</a:t>
            </a:r>
            <a:r>
              <a:rPr lang="en-AU" sz="1800" dirty="0" smtClean="0"/>
              <a:t>Well known ports are used for server applications.</a:t>
            </a:r>
            <a:br>
              <a:rPr lang="en-AU" sz="1800" dirty="0" smtClean="0"/>
            </a:br>
            <a:r>
              <a:rPr lang="en-AU" sz="1800" dirty="0" smtClean="0"/>
              <a:t>						Other ports are used for client sessions.</a:t>
            </a:r>
          </a:p>
          <a:p>
            <a:r>
              <a:rPr lang="en-AU" sz="2000" dirty="0"/>
              <a:t>	</a:t>
            </a:r>
            <a:r>
              <a:rPr lang="en-AU" sz="2000" dirty="0" smtClean="0"/>
              <a:t>					</a:t>
            </a:r>
            <a:endParaRPr lang="en-AU" sz="2000" dirty="0"/>
          </a:p>
        </p:txBody>
      </p:sp>
    </p:spTree>
    <p:extLst>
      <p:ext uri="{BB962C8B-B14F-4D97-AF65-F5344CB8AC3E}">
        <p14:creationId xmlns:p14="http://schemas.microsoft.com/office/powerpoint/2010/main" val="23811702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6</a:t>
            </a:fld>
            <a:endParaRPr lang="en-US" dirty="0"/>
          </a:p>
        </p:txBody>
      </p:sp>
      <p:sp>
        <p:nvSpPr>
          <p:cNvPr id="4" name="Title 3"/>
          <p:cNvSpPr>
            <a:spLocks noGrp="1"/>
          </p:cNvSpPr>
          <p:nvPr>
            <p:ph type="title"/>
          </p:nvPr>
        </p:nvSpPr>
        <p:spPr/>
        <p:txBody>
          <a:bodyPr/>
          <a:lstStyle/>
          <a:p>
            <a:r>
              <a:rPr lang="en-AU" dirty="0" smtClean="0"/>
              <a:t>Protocol Data Units at each layer</a:t>
            </a:r>
            <a:endParaRPr lang="en-AU" dirty="0"/>
          </a:p>
        </p:txBody>
      </p:sp>
      <p:sp>
        <p:nvSpPr>
          <p:cNvPr id="5" name="Text Placeholder 4"/>
          <p:cNvSpPr>
            <a:spLocks noGrp="1"/>
          </p:cNvSpPr>
          <p:nvPr>
            <p:ph type="body" sz="quarter" idx="13"/>
          </p:nvPr>
        </p:nvSpPr>
        <p:spPr>
          <a:xfrm>
            <a:off x="457200" y="1123950"/>
            <a:ext cx="8534400" cy="3479800"/>
          </a:xfrm>
        </p:spPr>
        <p:txBody>
          <a:bodyPr/>
          <a:lstStyle/>
          <a:p>
            <a:r>
              <a:rPr lang="en-AU" dirty="0" smtClean="0"/>
              <a:t>When discussing networking, the data units that are generated at the different layers of the TCP/IP model are given specific names as follows:</a:t>
            </a:r>
          </a:p>
          <a:p>
            <a:r>
              <a:rPr lang="en-AU" sz="2000" dirty="0" smtClean="0"/>
              <a:t>Transport Layer:		TCP Segment (Segment, Packet)</a:t>
            </a:r>
          </a:p>
          <a:p>
            <a:r>
              <a:rPr lang="en-AU" sz="2000" dirty="0"/>
              <a:t>	</a:t>
            </a:r>
            <a:r>
              <a:rPr lang="en-AU" sz="2000" dirty="0" smtClean="0"/>
              <a:t>					UDP Datagram</a:t>
            </a:r>
          </a:p>
          <a:p>
            <a:r>
              <a:rPr lang="en-AU" sz="2000" dirty="0" smtClean="0"/>
              <a:t>Network Layer:			IP Datagram</a:t>
            </a:r>
          </a:p>
          <a:p>
            <a:r>
              <a:rPr lang="en-AU" sz="2000" dirty="0" smtClean="0"/>
              <a:t>Data Link Layer:		Frame  (</a:t>
            </a:r>
            <a:r>
              <a:rPr lang="en-AU" sz="2000" dirty="0" err="1" smtClean="0"/>
              <a:t>Eg</a:t>
            </a:r>
            <a:r>
              <a:rPr lang="en-AU" sz="2000" dirty="0" smtClean="0"/>
              <a:t>.  Ethernet frame)</a:t>
            </a:r>
          </a:p>
          <a:p>
            <a:r>
              <a:rPr lang="en-AU" sz="2000" dirty="0" smtClean="0"/>
              <a:t>Physical Layer:			Bits (Binary Digit)	</a:t>
            </a:r>
            <a:endParaRPr lang="en-AU" sz="2000" dirty="0"/>
          </a:p>
        </p:txBody>
      </p:sp>
    </p:spTree>
    <p:extLst>
      <p:ext uri="{BB962C8B-B14F-4D97-AF65-F5344CB8AC3E}">
        <p14:creationId xmlns:p14="http://schemas.microsoft.com/office/powerpoint/2010/main" val="1643411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7</a:t>
            </a:fld>
            <a:endParaRPr lang="en-US" dirty="0"/>
          </a:p>
        </p:txBody>
      </p:sp>
      <p:sp>
        <p:nvSpPr>
          <p:cNvPr id="4" name="Title 3"/>
          <p:cNvSpPr>
            <a:spLocks noGrp="1"/>
          </p:cNvSpPr>
          <p:nvPr>
            <p:ph type="title"/>
          </p:nvPr>
        </p:nvSpPr>
        <p:spPr>
          <a:xfrm>
            <a:off x="457200" y="122830"/>
            <a:ext cx="8229600" cy="614150"/>
          </a:xfrm>
        </p:spPr>
        <p:txBody>
          <a:bodyPr>
            <a:normAutofit/>
          </a:bodyPr>
          <a:lstStyle/>
          <a:p>
            <a:r>
              <a:rPr lang="en-AU" dirty="0" smtClean="0"/>
              <a:t>Why do we need the Transport Layer?</a:t>
            </a:r>
            <a:endParaRPr lang="en-AU" dirty="0"/>
          </a:p>
        </p:txBody>
      </p:sp>
      <p:sp>
        <p:nvSpPr>
          <p:cNvPr id="5" name="Text Placeholder 4"/>
          <p:cNvSpPr>
            <a:spLocks noGrp="1"/>
          </p:cNvSpPr>
          <p:nvPr>
            <p:ph type="body" sz="quarter" idx="13"/>
          </p:nvPr>
        </p:nvSpPr>
        <p:spPr>
          <a:xfrm>
            <a:off x="457200" y="1204036"/>
            <a:ext cx="8229600" cy="3666414"/>
          </a:xfrm>
        </p:spPr>
        <p:txBody>
          <a:bodyPr>
            <a:normAutofit lnSpcReduction="10000"/>
          </a:bodyPr>
          <a:lstStyle/>
          <a:p>
            <a:r>
              <a:rPr lang="en-AU" sz="2000" dirty="0" smtClean="0"/>
              <a:t>Computers run multiple user applications concurrently:</a:t>
            </a:r>
          </a:p>
          <a:p>
            <a:pPr marL="704850" lvl="1" indent="-342900">
              <a:buFont typeface="Arial" panose="020B0604020202020204" pitchFamily="34" charset="0"/>
              <a:buChar char="•"/>
            </a:pPr>
            <a:r>
              <a:rPr lang="en-AU" sz="1600" dirty="0" smtClean="0"/>
              <a:t>Browser</a:t>
            </a:r>
          </a:p>
          <a:p>
            <a:pPr marL="704850" lvl="1" indent="-342900">
              <a:buFont typeface="Arial" panose="020B0604020202020204" pitchFamily="34" charset="0"/>
              <a:buChar char="•"/>
            </a:pPr>
            <a:r>
              <a:rPr lang="en-AU" sz="1600" dirty="0" smtClean="0"/>
              <a:t>Email</a:t>
            </a:r>
          </a:p>
          <a:p>
            <a:pPr marL="704850" lvl="1" indent="-342900">
              <a:buFont typeface="Arial" panose="020B0604020202020204" pitchFamily="34" charset="0"/>
              <a:buChar char="•"/>
            </a:pPr>
            <a:r>
              <a:rPr lang="en-AU" sz="1600" dirty="0" smtClean="0"/>
              <a:t>Streaming Video etc.</a:t>
            </a:r>
            <a:br>
              <a:rPr lang="en-AU" sz="1600" dirty="0" smtClean="0"/>
            </a:br>
            <a:endParaRPr lang="en-AU" sz="1600" dirty="0" smtClean="0"/>
          </a:p>
          <a:p>
            <a:r>
              <a:rPr lang="en-AU" sz="1800" dirty="0"/>
              <a:t>Part of the Transport Layers role is to ensure </a:t>
            </a:r>
            <a:r>
              <a:rPr lang="en-AU" sz="1800" dirty="0" smtClean="0"/>
              <a:t>that:</a:t>
            </a:r>
          </a:p>
          <a:p>
            <a:pPr marL="285750" indent="-285750">
              <a:buFont typeface="Arial" panose="020B0604020202020204" pitchFamily="34" charset="0"/>
              <a:buChar char="•"/>
            </a:pPr>
            <a:r>
              <a:rPr lang="en-AU" sz="1800" dirty="0"/>
              <a:t>E</a:t>
            </a:r>
            <a:r>
              <a:rPr lang="en-AU" sz="1800" dirty="0" smtClean="0"/>
              <a:t>ach </a:t>
            </a:r>
            <a:r>
              <a:rPr lang="en-AU" sz="1800" dirty="0"/>
              <a:t>application has access to the </a:t>
            </a:r>
            <a:r>
              <a:rPr lang="en-AU" sz="1800" dirty="0" smtClean="0"/>
              <a:t>network. (This is called multiplexing)</a:t>
            </a:r>
          </a:p>
          <a:p>
            <a:pPr marL="285750" indent="-285750">
              <a:buFont typeface="Arial" panose="020B0604020202020204" pitchFamily="34" charset="0"/>
              <a:buChar char="•"/>
            </a:pPr>
            <a:r>
              <a:rPr lang="en-AU" sz="1800" dirty="0"/>
              <a:t>E</a:t>
            </a:r>
            <a:r>
              <a:rPr lang="en-AU" sz="1800" dirty="0" smtClean="0"/>
              <a:t>ach </a:t>
            </a:r>
            <a:r>
              <a:rPr lang="en-AU" sz="1800" dirty="0"/>
              <a:t>application can be distinguished </a:t>
            </a:r>
            <a:r>
              <a:rPr lang="en-AU" sz="1800" dirty="0" smtClean="0"/>
              <a:t>from </a:t>
            </a:r>
            <a:r>
              <a:rPr lang="en-AU" sz="1800" dirty="0"/>
              <a:t>other </a:t>
            </a:r>
            <a:r>
              <a:rPr lang="en-AU" sz="1800" dirty="0" smtClean="0"/>
              <a:t>applications </a:t>
            </a:r>
            <a:r>
              <a:rPr lang="en-AU" sz="1800" dirty="0"/>
              <a:t>that are running on the computer</a:t>
            </a:r>
            <a:r>
              <a:rPr lang="en-AU" sz="1800" dirty="0" smtClean="0"/>
              <a:t>.</a:t>
            </a:r>
          </a:p>
          <a:p>
            <a:r>
              <a:rPr lang="en-AU" sz="1800" dirty="0"/>
              <a:t>It may also be a requirement of an application that data arrives without errors, </a:t>
            </a:r>
            <a:r>
              <a:rPr lang="en-AU" sz="1800" dirty="0" smtClean="0"/>
              <a:t>but </a:t>
            </a:r>
            <a:r>
              <a:rPr lang="en-AU" sz="1800" dirty="0"/>
              <a:t>this is not always the case.</a:t>
            </a:r>
          </a:p>
          <a:p>
            <a:endParaRPr lang="en-AU" sz="1800" dirty="0"/>
          </a:p>
        </p:txBody>
      </p:sp>
    </p:spTree>
    <p:extLst>
      <p:ext uri="{BB962C8B-B14F-4D97-AF65-F5344CB8AC3E}">
        <p14:creationId xmlns:p14="http://schemas.microsoft.com/office/powerpoint/2010/main" val="412577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8</a:t>
            </a:fld>
            <a:endParaRPr lang="en-US" dirty="0"/>
          </a:p>
        </p:txBody>
      </p:sp>
      <p:sp>
        <p:nvSpPr>
          <p:cNvPr id="4" name="Title 3"/>
          <p:cNvSpPr>
            <a:spLocks noGrp="1"/>
          </p:cNvSpPr>
          <p:nvPr>
            <p:ph type="title"/>
          </p:nvPr>
        </p:nvSpPr>
        <p:spPr>
          <a:xfrm>
            <a:off x="368490" y="197893"/>
            <a:ext cx="8229600" cy="590834"/>
          </a:xfrm>
        </p:spPr>
        <p:txBody>
          <a:bodyPr>
            <a:normAutofit fontScale="90000"/>
          </a:bodyPr>
          <a:lstStyle/>
          <a:p>
            <a:r>
              <a:rPr lang="en-AU" dirty="0"/>
              <a:t/>
            </a:r>
            <a:br>
              <a:rPr lang="en-AU" dirty="0"/>
            </a:br>
            <a:r>
              <a:rPr lang="en-AU" dirty="0"/>
              <a:t>Transport Layer topics we will cover are:</a:t>
            </a:r>
          </a:p>
        </p:txBody>
      </p:sp>
      <p:sp>
        <p:nvSpPr>
          <p:cNvPr id="5" name="Text Placeholder 4"/>
          <p:cNvSpPr>
            <a:spLocks noGrp="1"/>
          </p:cNvSpPr>
          <p:nvPr>
            <p:ph type="body" sz="quarter" idx="13"/>
          </p:nvPr>
        </p:nvSpPr>
        <p:spPr/>
        <p:txBody>
          <a:bodyPr>
            <a:normAutofit lnSpcReduction="10000"/>
          </a:bodyPr>
          <a:lstStyle/>
          <a:p>
            <a:pPr marL="457200" lvl="0" indent="-457200">
              <a:buFont typeface="+mj-lt"/>
              <a:buAutoNum type="arabicPeriod"/>
            </a:pPr>
            <a:r>
              <a:rPr lang="en-AU" dirty="0"/>
              <a:t>Segmentation/Reassembly</a:t>
            </a:r>
          </a:p>
          <a:p>
            <a:pPr marL="457200" lvl="0" indent="-457200">
              <a:buFont typeface="+mj-lt"/>
              <a:buAutoNum type="arabicPeriod"/>
            </a:pPr>
            <a:r>
              <a:rPr lang="en-AU" dirty="0"/>
              <a:t>Individual identification of </a:t>
            </a:r>
            <a:r>
              <a:rPr lang="en-AU" dirty="0" smtClean="0"/>
              <a:t>applications</a:t>
            </a:r>
            <a:br>
              <a:rPr lang="en-AU" dirty="0" smtClean="0"/>
            </a:br>
            <a:r>
              <a:rPr lang="en-AU" dirty="0" smtClean="0"/>
              <a:t>(Port numbers)</a:t>
            </a:r>
          </a:p>
          <a:p>
            <a:pPr marL="457200" lvl="0" indent="-457200">
              <a:buFont typeface="+mj-lt"/>
              <a:buAutoNum type="arabicPeriod"/>
            </a:pPr>
            <a:r>
              <a:rPr lang="en-AU" dirty="0" smtClean="0"/>
              <a:t>Transport Layer Services:</a:t>
            </a:r>
            <a:br>
              <a:rPr lang="en-AU" dirty="0" smtClean="0"/>
            </a:br>
            <a:r>
              <a:rPr lang="en-AU" dirty="0" smtClean="0"/>
              <a:t>	- UDP (unreliable service)</a:t>
            </a:r>
            <a:br>
              <a:rPr lang="en-AU" dirty="0" smtClean="0"/>
            </a:br>
            <a:r>
              <a:rPr lang="en-AU" dirty="0" smtClean="0"/>
              <a:t>	- TCP (reliable transport service)</a:t>
            </a:r>
          </a:p>
          <a:p>
            <a:pPr marL="457200" lvl="0" indent="-457200">
              <a:buFont typeface="+mj-lt"/>
              <a:buAutoNum type="arabicPeriod"/>
            </a:pPr>
            <a:r>
              <a:rPr lang="en-AU" dirty="0" smtClean="0"/>
              <a:t>TCP connections (establishment and termination)</a:t>
            </a:r>
            <a:endParaRPr lang="en-AU" dirty="0"/>
          </a:p>
          <a:p>
            <a:pPr marL="457200" lvl="0" indent="-457200">
              <a:buFont typeface="+mj-lt"/>
              <a:buAutoNum type="arabicPeriod"/>
            </a:pPr>
            <a:r>
              <a:rPr lang="en-AU" dirty="0"/>
              <a:t>Flow </a:t>
            </a:r>
            <a:r>
              <a:rPr lang="en-AU" dirty="0" smtClean="0"/>
              <a:t>control</a:t>
            </a:r>
            <a:endParaRPr lang="en-AU" dirty="0"/>
          </a:p>
        </p:txBody>
      </p:sp>
    </p:spTree>
    <p:extLst>
      <p:ext uri="{BB962C8B-B14F-4D97-AF65-F5344CB8AC3E}">
        <p14:creationId xmlns:p14="http://schemas.microsoft.com/office/powerpoint/2010/main" val="2569391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9</a:t>
            </a:fld>
            <a:endParaRPr lang="en-US" dirty="0"/>
          </a:p>
        </p:txBody>
      </p:sp>
      <p:sp>
        <p:nvSpPr>
          <p:cNvPr id="4" name="Title 3"/>
          <p:cNvSpPr>
            <a:spLocks noGrp="1"/>
          </p:cNvSpPr>
          <p:nvPr>
            <p:ph type="title"/>
          </p:nvPr>
        </p:nvSpPr>
        <p:spPr>
          <a:xfrm>
            <a:off x="457200" y="205979"/>
            <a:ext cx="8229600" cy="578767"/>
          </a:xfrm>
        </p:spPr>
        <p:txBody>
          <a:bodyPr>
            <a:normAutofit fontScale="90000"/>
          </a:bodyPr>
          <a:lstStyle/>
          <a:p>
            <a:r>
              <a:rPr lang="en-AU" dirty="0" smtClean="0"/>
              <a:t>1.  Segmentation </a:t>
            </a:r>
            <a:r>
              <a:rPr lang="en-AU" dirty="0"/>
              <a:t>and </a:t>
            </a:r>
            <a:r>
              <a:rPr lang="en-AU" dirty="0" smtClean="0"/>
              <a:t>Reassembly</a:t>
            </a:r>
            <a:endParaRPr lang="en-AU" dirty="0"/>
          </a:p>
        </p:txBody>
      </p:sp>
      <p:sp>
        <p:nvSpPr>
          <p:cNvPr id="5" name="Text Placeholder 4"/>
          <p:cNvSpPr>
            <a:spLocks noGrp="1"/>
          </p:cNvSpPr>
          <p:nvPr>
            <p:ph type="body" sz="quarter" idx="13"/>
          </p:nvPr>
        </p:nvSpPr>
        <p:spPr/>
        <p:txBody>
          <a:bodyPr>
            <a:normAutofit fontScale="92500" lnSpcReduction="10000"/>
          </a:bodyPr>
          <a:lstStyle/>
          <a:p>
            <a:r>
              <a:rPr lang="en-AU" sz="1900" dirty="0" smtClean="0"/>
              <a:t>Applications often send large streams of data for delivery.</a:t>
            </a:r>
            <a:br>
              <a:rPr lang="en-AU" sz="1900" dirty="0" smtClean="0"/>
            </a:br>
            <a:r>
              <a:rPr lang="en-AU" sz="1900" dirty="0" smtClean="0"/>
              <a:t>(Example – web page images, file transfers etc.)</a:t>
            </a:r>
          </a:p>
          <a:p>
            <a:r>
              <a:rPr lang="en-AU" sz="1900" dirty="0" smtClean="0"/>
              <a:t>The Transport Layer breaks up large chunks of data into manageable sized segments so the Network layer (routers) are able to handle them and so multiple applications can each get access to the network (this is called multiplexing).</a:t>
            </a:r>
          </a:p>
          <a:p>
            <a:r>
              <a:rPr lang="en-AU" sz="1900" dirty="0" smtClean="0"/>
              <a:t>At the destination, the segmented data must be reassembled by the transport layer back into the format sent by the sending application. </a:t>
            </a:r>
          </a:p>
          <a:p>
            <a:r>
              <a:rPr lang="en-AU" sz="1900" dirty="0" smtClean="0"/>
              <a:t>This is called reassembly. </a:t>
            </a:r>
          </a:p>
          <a:p>
            <a:r>
              <a:rPr lang="en-AU" sz="1900" dirty="0" smtClean="0"/>
              <a:t>Reassembly may also involve reordering in cases where packets were delivered out of order.</a:t>
            </a:r>
          </a:p>
          <a:p>
            <a:endParaRPr lang="en-AU" dirty="0"/>
          </a:p>
        </p:txBody>
      </p:sp>
    </p:spTree>
    <p:extLst>
      <p:ext uri="{BB962C8B-B14F-4D97-AF65-F5344CB8AC3E}">
        <p14:creationId xmlns:p14="http://schemas.microsoft.com/office/powerpoint/2010/main" val="26375559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theme/theme1.xml><?xml version="1.0" encoding="utf-8"?>
<a:theme xmlns:a="http://schemas.openxmlformats.org/drawingml/2006/main" name="FedU SEIT">
  <a:themeElements>
    <a:clrScheme name=" Federation University Theme">
      <a:dk1>
        <a:srgbClr val="003A6D"/>
      </a:dk1>
      <a:lt1>
        <a:sysClr val="window" lastClr="FFFFFF"/>
      </a:lt1>
      <a:dk2>
        <a:srgbClr val="004A8D"/>
      </a:dk2>
      <a:lt2>
        <a:srgbClr val="F0E9E4"/>
      </a:lt2>
      <a:accent1>
        <a:srgbClr val="777877"/>
      </a:accent1>
      <a:accent2>
        <a:srgbClr val="008791"/>
      </a:accent2>
      <a:accent3>
        <a:srgbClr val="66B042"/>
      </a:accent3>
      <a:accent4>
        <a:srgbClr val="421455"/>
      </a:accent4>
      <a:accent5>
        <a:srgbClr val="C0004D"/>
      </a:accent5>
      <a:accent6>
        <a:srgbClr val="EEA420"/>
      </a:accent6>
      <a:hlink>
        <a:srgbClr val="777877"/>
      </a:hlink>
      <a:folHlink>
        <a:srgbClr val="A5A6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odified FedUni_16to9_1280x720_Template_FoST.potx" id="{97CE61FF-1C43-4496-9A94-D02C72A1B75B}" vid="{311663D0-0710-4C10-8317-D05EBB696E6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Modified FedUni_16to9_1280x720_Template_FoST</Template>
  <TotalTime>4757</TotalTime>
  <Words>2027</Words>
  <Application>Microsoft Office PowerPoint</Application>
  <PresentationFormat>On-screen Show (16:9)</PresentationFormat>
  <Paragraphs>292</Paragraphs>
  <Slides>28</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Lucida Grande</vt:lpstr>
      <vt:lpstr>FedU SEIT</vt:lpstr>
      <vt:lpstr>ITECH1102 Networking and Security</vt:lpstr>
      <vt:lpstr>Last week</vt:lpstr>
      <vt:lpstr>Review of what we know to date</vt:lpstr>
      <vt:lpstr>Review of what we know (continued)</vt:lpstr>
      <vt:lpstr>Networking’s levels of addressing</vt:lpstr>
      <vt:lpstr>Protocol Data Units at each layer</vt:lpstr>
      <vt:lpstr>Why do we need the Transport Layer?</vt:lpstr>
      <vt:lpstr> Transport Layer topics we will cover are:</vt:lpstr>
      <vt:lpstr>1.  Segmentation and Reassembly</vt:lpstr>
      <vt:lpstr>2.  Identification of Applications (Sockets)</vt:lpstr>
      <vt:lpstr>IP addresses, Ports and Sockets</vt:lpstr>
      <vt:lpstr>Server Port numbers</vt:lpstr>
      <vt:lpstr>User application Port numbers</vt:lpstr>
      <vt:lpstr>3.  Transport layer services with UDP</vt:lpstr>
      <vt:lpstr>Stateless protocols</vt:lpstr>
      <vt:lpstr>3.  Transport Layer services with TCP (Transmission Control Protocol)</vt:lpstr>
      <vt:lpstr>Benefits of TCP</vt:lpstr>
      <vt:lpstr>TCP Timers – (detecting lost segments)</vt:lpstr>
      <vt:lpstr>TCP Flags</vt:lpstr>
      <vt:lpstr>4. TCP connection establishment &amp; Termination</vt:lpstr>
      <vt:lpstr>3 way handshake</vt:lpstr>
      <vt:lpstr>How acknowledgements work!!</vt:lpstr>
      <vt:lpstr>A Typical exchange between client &amp; server</vt:lpstr>
      <vt:lpstr>A simple HTTP get interaction</vt:lpstr>
      <vt:lpstr>5 – TCP Flow control</vt:lpstr>
      <vt:lpstr>Tool Talk</vt:lpstr>
      <vt:lpstr>Next Week</vt:lpstr>
      <vt:lpstr>PowerPoint Presentation</vt:lpstr>
    </vt:vector>
  </TitlesOfParts>
  <Company>Federation University Australia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Glenn Stevens</dc:creator>
  <cp:lastModifiedBy>Glenn Stevens</cp:lastModifiedBy>
  <cp:revision>444</cp:revision>
  <cp:lastPrinted>2017-03-31T06:40:53Z</cp:lastPrinted>
  <dcterms:created xsi:type="dcterms:W3CDTF">2016-11-28T00:18:46Z</dcterms:created>
  <dcterms:modified xsi:type="dcterms:W3CDTF">2017-04-03T06:18:40Z</dcterms:modified>
</cp:coreProperties>
</file>