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0" r:id="rId1"/>
  </p:sldMasterIdLst>
  <p:notesMasterIdLst>
    <p:notesMasterId r:id="rId33"/>
  </p:notesMasterIdLst>
  <p:handoutMasterIdLst>
    <p:handoutMasterId r:id="rId34"/>
  </p:handoutMasterIdLst>
  <p:sldIdLst>
    <p:sldId id="258" r:id="rId2"/>
    <p:sldId id="277" r:id="rId3"/>
    <p:sldId id="325" r:id="rId4"/>
    <p:sldId id="326" r:id="rId5"/>
    <p:sldId id="333" r:id="rId6"/>
    <p:sldId id="290" r:id="rId7"/>
    <p:sldId id="329" r:id="rId8"/>
    <p:sldId id="330" r:id="rId9"/>
    <p:sldId id="328" r:id="rId10"/>
    <p:sldId id="334" r:id="rId11"/>
    <p:sldId id="336" r:id="rId12"/>
    <p:sldId id="343" r:id="rId13"/>
    <p:sldId id="344" r:id="rId14"/>
    <p:sldId id="337" r:id="rId15"/>
    <p:sldId id="338" r:id="rId16"/>
    <p:sldId id="339" r:id="rId17"/>
    <p:sldId id="346" r:id="rId18"/>
    <p:sldId id="354" r:id="rId19"/>
    <p:sldId id="340" r:id="rId20"/>
    <p:sldId id="341" r:id="rId21"/>
    <p:sldId id="347" r:id="rId22"/>
    <p:sldId id="348" r:id="rId23"/>
    <p:sldId id="356" r:id="rId24"/>
    <p:sldId id="357" r:id="rId25"/>
    <p:sldId id="349" r:id="rId26"/>
    <p:sldId id="342" r:id="rId27"/>
    <p:sldId id="351" r:id="rId28"/>
    <p:sldId id="320" r:id="rId29"/>
    <p:sldId id="355" r:id="rId30"/>
    <p:sldId id="318" r:id="rId31"/>
    <p:sldId id="260" r:id="rId32"/>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6AB5"/>
    <a:srgbClr val="01487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3382" autoAdjust="0"/>
    <p:restoredTop sz="94434" autoAdjust="0"/>
  </p:normalViewPr>
  <p:slideViewPr>
    <p:cSldViewPr snapToGrid="0" snapToObjects="1">
      <p:cViewPr varScale="1">
        <p:scale>
          <a:sx n="115" d="100"/>
          <a:sy n="115" d="100"/>
        </p:scale>
        <p:origin x="108" y="45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showGuides="1">
      <p:cViewPr varScale="1">
        <p:scale>
          <a:sx n="77" d="100"/>
          <a:sy n="77" d="100"/>
        </p:scale>
        <p:origin x="234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3.xml"/><Relationship Id="rId5" Type="http://schemas.openxmlformats.org/officeDocument/2006/relationships/image" Target="../media/image4.png"/><Relationship Id="rId4" Type="http://schemas.openxmlformats.org/officeDocument/2006/relationships/image" Target="../media/image3.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AB43721-2BB9-E449-8855-DB1EDB7A7F90}" type="datetime1">
              <a:rPr lang="en-US" smtClean="0">
                <a:latin typeface="Arial" panose="020B0604020202020204" pitchFamily="34" charset="0"/>
                <a:cs typeface="Arial" panose="020B0604020202020204" pitchFamily="34" charset="0"/>
              </a:rPr>
              <a:pPr/>
              <a:t>12/21/2017</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475284" y="9212374"/>
            <a:ext cx="2470375" cy="303024"/>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043796" y="9212374"/>
            <a:ext cx="670432" cy="303024"/>
          </a:xfrm>
          <a:prstGeom prst="rect">
            <a:avLst/>
          </a:prstGeom>
        </p:spPr>
        <p:txBody>
          <a:bodyPr vert="horz" lIns="91440" tIns="45720" rIns="91440" bIns="45720" rtlCol="0" anchor="b"/>
          <a:lstStyle>
            <a:lvl1pPr algn="r">
              <a:defRPr sz="1200"/>
            </a:lvl1pPr>
          </a:lstStyle>
          <a:p>
            <a:fld id="{E319E37F-65DF-2F40-B86C-0D95321FD04A}" type="slidenum">
              <a:rPr lang="en-US" smtClean="0">
                <a:latin typeface="Arial" panose="020B0604020202020204" pitchFamily="34" charset="0"/>
                <a:cs typeface="Arial" panose="020B0604020202020204" pitchFamily="34" charset="0"/>
              </a:rPr>
              <a:pPr/>
              <a:t>‹#›</a:t>
            </a:fld>
            <a:endParaRPr lang="en-US">
              <a:latin typeface="Arial" panose="020B0604020202020204" pitchFamily="34" charset="0"/>
              <a:cs typeface="Arial" panose="020B0604020202020204" pitchFamily="34" charset="0"/>
            </a:endParaRPr>
          </a:p>
        </p:txBody>
      </p:sp>
      <p:grpSp>
        <p:nvGrpSpPr>
          <p:cNvPr id="48" name="Group 47"/>
          <p:cNvGrpSpPr/>
          <p:nvPr/>
        </p:nvGrpSpPr>
        <p:grpSpPr>
          <a:xfrm>
            <a:off x="4561363" y="9293673"/>
            <a:ext cx="1775101" cy="333733"/>
            <a:chOff x="7137966" y="4621306"/>
            <a:chExt cx="1790854" cy="307421"/>
          </a:xfrm>
          <a:effectLst/>
        </p:grpSpPr>
        <p:sp>
          <p:nvSpPr>
            <p:cNvPr id="49"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5"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8"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796065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2.xml"/><Relationship Id="rId5" Type="http://schemas.openxmlformats.org/officeDocument/2006/relationships/image" Target="../media/image4.png"/><Relationship Id="rId4" Type="http://schemas.openxmlformats.org/officeDocument/2006/relationships/image" Target="../media/image3.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66996" y="142066"/>
            <a:ext cx="1253031" cy="392478"/>
          </a:xfrm>
          <a:prstGeom prst="rect">
            <a:avLst/>
          </a:prstGeom>
        </p:spPr>
        <p:txBody>
          <a:bodyPr vert="horz" lIns="91440" tIns="45720" rIns="91440" bIns="45720" rtlCol="0"/>
          <a:lstStyle>
            <a:lvl1pPr algn="r">
              <a:defRPr sz="1200"/>
            </a:lvl1pPr>
          </a:lstStyle>
          <a:p>
            <a:fld id="{3816B40F-1D48-214C-B3ED-13D83F74CBD9}" type="datetime1">
              <a:rPr lang="en-US" smtClean="0"/>
              <a:pPr/>
              <a:t>12/21/2017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77649" y="4715152"/>
            <a:ext cx="6042378" cy="4369563"/>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377649" y="9428583"/>
            <a:ext cx="2529324" cy="2481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095354" y="9428583"/>
            <a:ext cx="606968" cy="248166"/>
          </a:xfrm>
          <a:prstGeom prst="rect">
            <a:avLst/>
          </a:prstGeom>
        </p:spPr>
        <p:txBody>
          <a:bodyPr vert="horz" lIns="91440" tIns="45720" rIns="91440" bIns="45720" rtlCol="0" anchor="b"/>
          <a:lstStyle>
            <a:lvl1pPr algn="r">
              <a:defRPr sz="1200"/>
            </a:lvl1pPr>
          </a:lstStyle>
          <a:p>
            <a:fld id="{8387A0A4-37F0-1340-86CA-F84E6CE4BF24}" type="slidenum">
              <a:rPr lang="en-US" smtClean="0"/>
              <a:pPr/>
              <a:t>‹#›</a:t>
            </a:fld>
            <a:endParaRPr lang="en-US"/>
          </a:p>
        </p:txBody>
      </p:sp>
      <p:grpSp>
        <p:nvGrpSpPr>
          <p:cNvPr id="50" name="Group 49"/>
          <p:cNvGrpSpPr/>
          <p:nvPr/>
        </p:nvGrpSpPr>
        <p:grpSpPr>
          <a:xfrm>
            <a:off x="4650933" y="9343017"/>
            <a:ext cx="1775101" cy="333733"/>
            <a:chOff x="7137966" y="4621306"/>
            <a:chExt cx="1790854" cy="307421"/>
          </a:xfrm>
          <a:effectLst/>
        </p:grpSpPr>
        <p:sp>
          <p:nvSpPr>
            <p:cNvPr id="5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7"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90"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5474835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177800"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2pPr>
    <a:lvl3pPr marL="534988"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3pPr>
    <a:lvl4pPr marL="8921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4pPr>
    <a:lvl5pPr marL="12604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1</a:t>
            </a:fld>
            <a:endParaRPr lang="en-US"/>
          </a:p>
        </p:txBody>
      </p:sp>
    </p:spTree>
    <p:extLst>
      <p:ext uri="{BB962C8B-B14F-4D97-AF65-F5344CB8AC3E}">
        <p14:creationId xmlns:p14="http://schemas.microsoft.com/office/powerpoint/2010/main" val="191488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2</a:t>
            </a:fld>
            <a:endParaRPr lang="en-US"/>
          </a:p>
        </p:txBody>
      </p:sp>
    </p:spTree>
    <p:extLst>
      <p:ext uri="{BB962C8B-B14F-4D97-AF65-F5344CB8AC3E}">
        <p14:creationId xmlns:p14="http://schemas.microsoft.com/office/powerpoint/2010/main" val="2765927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Data Link is only responsible for communication between two machines that are connected to the same network. This network could be your home </a:t>
            </a:r>
            <a:r>
              <a:rPr lang="en-AU" dirty="0" err="1" smtClean="0"/>
              <a:t>WiFi</a:t>
            </a:r>
            <a:r>
              <a:rPr lang="en-AU" dirty="0" smtClean="0"/>
              <a:t> network, it could be a section of the university network (for instance all computers in labs 1 &amp; 2), or it could be two machines that are connected at each end of a long fibre optic or satellite link.</a:t>
            </a:r>
          </a:p>
          <a:p>
            <a:endParaRPr lang="en-AU" dirty="0"/>
          </a:p>
          <a:p>
            <a:r>
              <a:rPr lang="en-AU" dirty="0" smtClean="0"/>
              <a:t>Hence the idea of local when discussing networks at the data link has more to do with the connection to a single network than it does to distance. Two computers connected at each end of a 1 metre cable are considered local as is two routers connected at each end of </a:t>
            </a:r>
            <a:r>
              <a:rPr lang="en-AU" smtClean="0"/>
              <a:t>a geostationary </a:t>
            </a:r>
            <a:r>
              <a:rPr lang="en-AU" dirty="0" smtClean="0"/>
              <a:t>satellite link.</a:t>
            </a:r>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7</a:t>
            </a:fld>
            <a:endParaRPr lang="en-US"/>
          </a:p>
        </p:txBody>
      </p:sp>
    </p:spTree>
    <p:extLst>
      <p:ext uri="{BB962C8B-B14F-4D97-AF65-F5344CB8AC3E}">
        <p14:creationId xmlns:p14="http://schemas.microsoft.com/office/powerpoint/2010/main" val="2237117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300" dirty="0" smtClean="0"/>
              <a:t>The diagram in this slide shows a PC sending a request to a remote web server.</a:t>
            </a:r>
          </a:p>
          <a:p>
            <a:endParaRPr lang="en-AU" sz="1300" dirty="0" smtClean="0"/>
          </a:p>
          <a:p>
            <a:r>
              <a:rPr lang="en-AU" sz="1300" dirty="0" smtClean="0"/>
              <a:t>The Data Link Layer on the local PC packages the request (for instance into an Ethernet Frame) and sends it to the Local Router (This is the first hop of the journey to the remote web server)</a:t>
            </a:r>
          </a:p>
          <a:p>
            <a:endParaRPr lang="en-AU" sz="1300" dirty="0" smtClean="0"/>
          </a:p>
          <a:p>
            <a:r>
              <a:rPr lang="en-AU" sz="1300" dirty="0" smtClean="0"/>
              <a:t>The Local Router now has the PC’s request and so is responsible for sending it to the next hop of the journey. It is worthwhile noting that this next step of the data transfer could be using a totally different technology to the first (for instance it could be National Broadband Fibre (NBN)).</a:t>
            </a:r>
          </a:p>
          <a:p>
            <a:endParaRPr lang="en-AU" sz="1300" dirty="0" smtClean="0"/>
          </a:p>
          <a:p>
            <a:r>
              <a:rPr lang="en-AU" sz="1300" dirty="0" smtClean="0"/>
              <a:t>The hop to hop process continues until the request arrives at its destination.</a:t>
            </a:r>
            <a:endParaRPr lang="en-AU" sz="1300" dirty="0"/>
          </a:p>
          <a:p>
            <a:endParaRPr lang="en-AU" sz="1300" dirty="0" smtClean="0"/>
          </a:p>
          <a:p>
            <a:endParaRPr lang="en-AU" sz="1300" dirty="0"/>
          </a:p>
          <a:p>
            <a:endParaRPr lang="en-AU" sz="1300" dirty="0" smtClean="0"/>
          </a:p>
          <a:p>
            <a:endParaRPr lang="en-AU" sz="1300" dirty="0"/>
          </a:p>
          <a:p>
            <a:r>
              <a:rPr lang="en-AU" sz="1300" dirty="0" smtClean="0"/>
              <a:t>Note – NBN is Australia’s fibre optic Internet infrastructure.    </a:t>
            </a:r>
            <a:endParaRPr lang="en-AU" sz="1300"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28</a:t>
            </a:fld>
            <a:endParaRPr lang="en-US"/>
          </a:p>
        </p:txBody>
      </p:sp>
    </p:spTree>
    <p:extLst>
      <p:ext uri="{BB962C8B-B14F-4D97-AF65-F5344CB8AC3E}">
        <p14:creationId xmlns:p14="http://schemas.microsoft.com/office/powerpoint/2010/main" val="787885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30</a:t>
            </a:fld>
            <a:endParaRPr lang="en-US"/>
          </a:p>
        </p:txBody>
      </p:sp>
    </p:spTree>
    <p:extLst>
      <p:ext uri="{BB962C8B-B14F-4D97-AF65-F5344CB8AC3E}">
        <p14:creationId xmlns:p14="http://schemas.microsoft.com/office/powerpoint/2010/main" val="1107600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31</a:t>
            </a:fld>
            <a:endParaRPr lang="en-US"/>
          </a:p>
        </p:txBody>
      </p:sp>
    </p:spTree>
    <p:extLst>
      <p:ext uri="{BB962C8B-B14F-4D97-AF65-F5344CB8AC3E}">
        <p14:creationId xmlns:p14="http://schemas.microsoft.com/office/powerpoint/2010/main" val="33857016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wmf"/><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8" name="Rectangle 48"/>
          <p:cNvSpPr>
            <a:spLocks noChangeArrowheads="1"/>
          </p:cNvSpPr>
          <p:nvPr userDrawn="1"/>
        </p:nvSpPr>
        <p:spPr bwMode="auto">
          <a:xfrm>
            <a:off x="0" y="1037547"/>
            <a:ext cx="9144000" cy="3379212"/>
          </a:xfrm>
          <a:prstGeom prst="rect">
            <a:avLst/>
          </a:prstGeom>
          <a:solidFill>
            <a:srgbClr val="02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 name="Rectangle 3"/>
          <p:cNvSpPr/>
          <p:nvPr userDrawn="1"/>
        </p:nvSpPr>
        <p:spPr>
          <a:xfrm>
            <a:off x="0" y="4136346"/>
            <a:ext cx="9144000" cy="252000"/>
          </a:xfrm>
          <a:prstGeom prst="rect">
            <a:avLst/>
          </a:prstGeom>
          <a:gradFill>
            <a:gsLst>
              <a:gs pos="0">
                <a:srgbClr val="01487D"/>
              </a:gs>
              <a:gs pos="100000">
                <a:srgbClr val="026AB5"/>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lstStyle>
            <a:lvl1pPr>
              <a:defRPr>
                <a:solidFill>
                  <a:schemeClr val="bg1"/>
                </a:solidFill>
              </a:defRPr>
            </a:lvl1pPr>
          </a:lstStyle>
          <a:p>
            <a:r>
              <a:rPr lang="en-US" smtClean="0"/>
              <a:t>Click to edit Master title style</a:t>
            </a:r>
            <a:endParaRPr lang="en-US" dirty="0"/>
          </a:p>
        </p:txBody>
      </p:sp>
      <p:sp>
        <p:nvSpPr>
          <p:cNvPr id="3" name="Subtitle 2"/>
          <p:cNvSpPr>
            <a:spLocks noGrp="1"/>
          </p:cNvSpPr>
          <p:nvPr userDrawn="1">
            <p:ph type="subTitle" idx="1" hasCustomPrompt="1"/>
          </p:nvPr>
        </p:nvSpPr>
        <p:spPr>
          <a:xfrm>
            <a:off x="423741" y="2660651"/>
            <a:ext cx="6662859" cy="572339"/>
          </a:xfrm>
        </p:spPr>
        <p:txBody>
          <a:bodyPr/>
          <a:lstStyle>
            <a:lvl1pPr marL="0" indent="0" algn="l">
              <a:buNone/>
              <a:defRPr>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pic>
        <p:nvPicPr>
          <p:cNvPr id="5" name="Picture 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57028" y="336224"/>
            <a:ext cx="4279022" cy="43159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yright Notice">
    <p:spTree>
      <p:nvGrpSpPr>
        <p:cNvPr id="1" name=""/>
        <p:cNvGrpSpPr/>
        <p:nvPr/>
      </p:nvGrpSpPr>
      <p:grpSpPr>
        <a:xfrm>
          <a:off x="0" y="0"/>
          <a:ext cx="0" cy="0"/>
          <a:chOff x="0" y="0"/>
          <a:chExt cx="0" cy="0"/>
        </a:xfrm>
      </p:grpSpPr>
      <p:sp>
        <p:nvSpPr>
          <p:cNvPr id="6" name="TextBox 5"/>
          <p:cNvSpPr txBox="1"/>
          <p:nvPr userDrawn="1"/>
        </p:nvSpPr>
        <p:spPr>
          <a:xfrm>
            <a:off x="457199" y="2162015"/>
            <a:ext cx="4667693" cy="2200602"/>
          </a:xfrm>
          <a:prstGeom prst="rect">
            <a:avLst/>
          </a:prstGeom>
          <a:noFill/>
        </p:spPr>
        <p:txBody>
          <a:bodyPr wrap="square" rtlCol="0">
            <a:spAutoFit/>
          </a:bodyPr>
          <a:lstStyle/>
          <a:p>
            <a:pPr>
              <a:spcBef>
                <a:spcPts val="600"/>
              </a:spcBef>
              <a:spcAft>
                <a:spcPts val="600"/>
              </a:spcAft>
            </a:pPr>
            <a:r>
              <a:rPr lang="en-AU" sz="900" dirty="0" smtClean="0">
                <a:solidFill>
                  <a:schemeClr val="accent1"/>
                </a:solidFill>
              </a:rPr>
              <a:t>Commonwealth of Australia</a:t>
            </a:r>
            <a:br>
              <a:rPr lang="en-AU" sz="900" dirty="0" smtClean="0">
                <a:solidFill>
                  <a:schemeClr val="accent1"/>
                </a:solidFill>
              </a:rPr>
            </a:br>
            <a:r>
              <a:rPr lang="en-AU" sz="900" i="1" dirty="0" smtClean="0">
                <a:solidFill>
                  <a:schemeClr val="accent1"/>
                </a:solidFill>
              </a:rPr>
              <a:t>Copyright Act 1968</a:t>
            </a:r>
          </a:p>
          <a:p>
            <a:pPr>
              <a:spcBef>
                <a:spcPts val="0"/>
              </a:spcBef>
              <a:spcAft>
                <a:spcPts val="600"/>
              </a:spcAft>
            </a:pPr>
            <a:r>
              <a:rPr lang="en-AU" sz="1000" b="1" dirty="0" smtClean="0">
                <a:solidFill>
                  <a:schemeClr val="accent1"/>
                </a:solidFill>
              </a:rPr>
              <a:t>Notice for paragraph 135ZXA (a) of the Copyright Act 1968</a:t>
            </a:r>
          </a:p>
          <a:p>
            <a:pPr>
              <a:spcBef>
                <a:spcPts val="600"/>
              </a:spcBef>
              <a:spcAft>
                <a:spcPts val="600"/>
              </a:spcAft>
            </a:pPr>
            <a:r>
              <a:rPr lang="en-AU" sz="1000" b="1" dirty="0" smtClean="0">
                <a:solidFill>
                  <a:schemeClr val="accent1"/>
                </a:solidFill>
              </a:rPr>
              <a:t>Warning</a:t>
            </a:r>
          </a:p>
          <a:p>
            <a:pPr>
              <a:spcBef>
                <a:spcPts val="600"/>
              </a:spcBef>
              <a:spcAft>
                <a:spcPts val="600"/>
              </a:spcAft>
            </a:pPr>
            <a:r>
              <a:rPr lang="en-AU" sz="900" dirty="0" smtClean="0">
                <a:solidFill>
                  <a:schemeClr val="accent1"/>
                </a:solidFill>
              </a:rPr>
              <a:t>This material has been reproduced and communicated to you by or on behalf of Federation University Australia under Part VB of the </a:t>
            </a:r>
            <a:r>
              <a:rPr lang="en-AU" sz="900" i="1" dirty="0" smtClean="0">
                <a:solidFill>
                  <a:schemeClr val="accent1"/>
                </a:solidFill>
              </a:rPr>
              <a:t>Copyright Act 1968 </a:t>
            </a:r>
            <a:r>
              <a:rPr lang="en-AU" sz="900" dirty="0" smtClean="0">
                <a:solidFill>
                  <a:schemeClr val="accent1"/>
                </a:solidFill>
              </a:rPr>
              <a:t>(the </a:t>
            </a:r>
            <a:r>
              <a:rPr lang="en-AU" sz="900" b="1" i="1" dirty="0" smtClean="0">
                <a:solidFill>
                  <a:schemeClr val="accent1"/>
                </a:solidFill>
              </a:rPr>
              <a:t>Act</a:t>
            </a:r>
            <a:r>
              <a:rPr lang="en-AU" sz="900" dirty="0" smtClean="0">
                <a:solidFill>
                  <a:schemeClr val="accent1"/>
                </a:solidFill>
              </a:rPr>
              <a:t>).</a:t>
            </a:r>
          </a:p>
          <a:p>
            <a:pPr>
              <a:spcBef>
                <a:spcPts val="600"/>
              </a:spcBef>
              <a:spcAft>
                <a:spcPts val="600"/>
              </a:spcAft>
            </a:pPr>
            <a:r>
              <a:rPr lang="en-AU" sz="900" dirty="0" smtClean="0">
                <a:solidFill>
                  <a:schemeClr val="accent1"/>
                </a:solidFill>
              </a:rPr>
              <a:t>The material in this communication may be subject to copyright under the Act.</a:t>
            </a:r>
            <a:br>
              <a:rPr lang="en-AU" sz="900" dirty="0" smtClean="0">
                <a:solidFill>
                  <a:schemeClr val="accent1"/>
                </a:solidFill>
              </a:rPr>
            </a:br>
            <a:r>
              <a:rPr lang="en-AU" sz="900" dirty="0" smtClean="0">
                <a:solidFill>
                  <a:schemeClr val="accent1"/>
                </a:solidFill>
              </a:rPr>
              <a:t>Any further reproduction or communication of this material by you may be the subject of copyright protection under the Act.</a:t>
            </a:r>
          </a:p>
          <a:p>
            <a:pPr>
              <a:spcBef>
                <a:spcPts val="600"/>
              </a:spcBef>
              <a:spcAft>
                <a:spcPts val="600"/>
              </a:spcAft>
            </a:pPr>
            <a:r>
              <a:rPr lang="en-AU" sz="900" dirty="0" smtClean="0">
                <a:solidFill>
                  <a:schemeClr val="accent1"/>
                </a:solidFill>
              </a:rPr>
              <a:t>Do not remove this notice.</a:t>
            </a:r>
            <a:endParaRPr lang="en-GB" sz="900" dirty="0">
              <a:solidFill>
                <a:schemeClr val="accent1"/>
              </a:solidFill>
            </a:endParaRPr>
          </a:p>
        </p:txBody>
      </p:sp>
      <p:sp>
        <p:nvSpPr>
          <p:cNvPr id="2" name="Rectangle 1"/>
          <p:cNvSpPr/>
          <p:nvPr userDrawn="1"/>
        </p:nvSpPr>
        <p:spPr>
          <a:xfrm>
            <a:off x="0" y="4501117"/>
            <a:ext cx="9144000" cy="64238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551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ITECH1102 Networking &amp; Security</a:t>
            </a:r>
            <a:endParaRPr lang="en-US" dirty="0"/>
          </a:p>
        </p:txBody>
      </p:sp>
      <p:sp>
        <p:nvSpPr>
          <p:cNvPr id="6" name="Slide Number Placeholder 5"/>
          <p:cNvSpPr>
            <a:spLocks noGrp="1"/>
          </p:cNvSpPr>
          <p:nvPr>
            <p:ph type="sldNum" sz="quarter" idx="12"/>
          </p:nvPr>
        </p:nvSpPr>
        <p:spPr/>
        <p:txBody>
          <a:bodyPr/>
          <a:lstStyle>
            <a:lvl1pPr>
              <a:defRPr/>
            </a:lvl1pPr>
          </a:lstStyle>
          <a:p>
            <a:fld id="{E1BBD513-0B5A-45B4-8972-392D1E468738}" type="slidenum">
              <a:rPr lang="en-US" smtClean="0"/>
              <a:pPr/>
              <a:t>‹#›</a:t>
            </a:fld>
            <a:endParaRPr lang="en-US" dirty="0"/>
          </a:p>
        </p:txBody>
      </p:sp>
      <p:sp>
        <p:nvSpPr>
          <p:cNvPr id="4" name="Title 3"/>
          <p:cNvSpPr>
            <a:spLocks noGrp="1"/>
          </p:cNvSpPr>
          <p:nvPr>
            <p:ph type="title"/>
          </p:nvPr>
        </p:nvSpPr>
        <p:spPr/>
        <p:txBody>
          <a:bodyPr>
            <a:normAutofit/>
          </a:bodyPr>
          <a:lstStyle>
            <a:lvl1pPr>
              <a:defRPr sz="3200"/>
            </a:lvl1pPr>
          </a:lstStyle>
          <a:p>
            <a:r>
              <a:rPr lang="en-US" smtClean="0"/>
              <a:t>Click to edit Master title style</a:t>
            </a:r>
            <a:endParaRPr lang="en-AU" dirty="0"/>
          </a:p>
        </p:txBody>
      </p:sp>
      <p:sp>
        <p:nvSpPr>
          <p:cNvPr id="9" name="Text Placeholder 8"/>
          <p:cNvSpPr>
            <a:spLocks noGrp="1"/>
          </p:cNvSpPr>
          <p:nvPr>
            <p:ph type="body" sz="quarter" idx="13"/>
          </p:nvPr>
        </p:nvSpPr>
        <p:spPr>
          <a:xfrm>
            <a:off x="457200" y="1123950"/>
            <a:ext cx="8229600" cy="3479800"/>
          </a:xfrm>
        </p:spPr>
        <p:txBody>
          <a:bodyPr/>
          <a:lstStyle>
            <a:lvl1pPr>
              <a:defRPr sz="2400"/>
            </a:lvl1pPr>
            <a:lvl2pPr marL="361950" indent="0">
              <a:buNone/>
              <a:defRPr sz="2000"/>
            </a:lvl2pPr>
            <a:lvl3pPr marL="715963" indent="0">
              <a:buNone/>
              <a:defRPr sz="1800"/>
            </a:lvl3pPr>
            <a:lvl4pPr marL="900113" indent="0">
              <a:buNone/>
              <a:defRPr sz="1600"/>
            </a:lvl4pPr>
            <a:lvl5pPr marL="1077913" indent="0">
              <a:buNone/>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chorCtr="0">
            <a:normAutofit/>
          </a:bodyPr>
          <a:lstStyle>
            <a:lvl1pPr>
              <a:defRPr sz="3200"/>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715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stitial Tit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ITECH1102 Networking &amp; Security</a:t>
            </a:r>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
        <p:nvSpPr>
          <p:cNvPr id="8" name="Title 1"/>
          <p:cNvSpPr>
            <a:spLocks noGrp="1"/>
          </p:cNvSpPr>
          <p:nvPr>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23741" y="2660651"/>
            <a:ext cx="6662859" cy="572339"/>
          </a:xfrm>
        </p:spPr>
        <p:txBody>
          <a:bodyPr/>
          <a:lstStyle>
            <a:lvl1pPr marL="0" indent="0" algn="l">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normAutofit/>
          </a:bodyPr>
          <a:lstStyle>
            <a:lvl1pPr algn="l">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3575050" y="204788"/>
            <a:ext cx="3606800" cy="4389835"/>
          </a:xfrm>
        </p:spPr>
        <p:txBody>
          <a:bodyPr/>
          <a:lstStyle>
            <a:lvl1pPr>
              <a:defRPr sz="24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6645349" cy="546100"/>
          </a:xfrm>
        </p:spPr>
        <p:txBody>
          <a:bodyPr anchor="b">
            <a:noAutofit/>
          </a:bodyPr>
          <a:lstStyle>
            <a:lvl1pPr algn="l">
              <a:defRPr sz="2400" b="1">
                <a:solidFill>
                  <a:srgbClr val="026AB5"/>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57200" y="459581"/>
            <a:ext cx="6645349" cy="3086100"/>
          </a:xfr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4146550"/>
            <a:ext cx="6645349" cy="482600"/>
          </a:xfrm>
        </p:spPr>
        <p:txBody>
          <a:bodyPr/>
          <a:lstStyle>
            <a:lvl1pPr marL="0" indent="0">
              <a:buNone/>
              <a:defRPr sz="1400">
                <a:solidFill>
                  <a:srgbClr val="01487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End Slide">
    <p:spTree>
      <p:nvGrpSpPr>
        <p:cNvPr id="1" name=""/>
        <p:cNvGrpSpPr/>
        <p:nvPr/>
      </p:nvGrpSpPr>
      <p:grpSpPr>
        <a:xfrm>
          <a:off x="0" y="0"/>
          <a:ext cx="0" cy="0"/>
          <a:chOff x="0" y="0"/>
          <a:chExt cx="0" cy="0"/>
        </a:xfrm>
      </p:grpSpPr>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23741" y="2660651"/>
            <a:ext cx="6662859" cy="572339"/>
          </a:xfrm>
        </p:spPr>
        <p:txBody>
          <a:bodyPr/>
          <a:lstStyle>
            <a:lvl1pPr marL="0" indent="0" algn="l">
              <a:buNone/>
              <a:defRPr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spTree>
    <p:extLst>
      <p:ext uri="{BB962C8B-B14F-4D97-AF65-F5344CB8AC3E}">
        <p14:creationId xmlns:p14="http://schemas.microsoft.com/office/powerpoint/2010/main" val="3171764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86"/>
                                        </p:tgtEl>
                                        <p:attrNameLst>
                                          <p:attrName>style.visibility</p:attrName>
                                        </p:attrNameLst>
                                      </p:cBhvr>
                                      <p:to>
                                        <p:strVal val="visible"/>
                                      </p:to>
                                    </p:set>
                                    <p:anim calcmode="lin" valueType="num">
                                      <p:cBhvr additive="base">
                                        <p:cTn id="7" dur="250" fill="hold"/>
                                        <p:tgtEl>
                                          <p:spTgt spid="2086"/>
                                        </p:tgtEl>
                                        <p:attrNameLst>
                                          <p:attrName>ppt_x</p:attrName>
                                        </p:attrNameLst>
                                      </p:cBhvr>
                                      <p:tavLst>
                                        <p:tav tm="0">
                                          <p:val>
                                            <p:strVal val="1+#ppt_w/2"/>
                                          </p:val>
                                        </p:tav>
                                        <p:tav tm="100000">
                                          <p:val>
                                            <p:strVal val="#ppt_x"/>
                                          </p:val>
                                        </p:tav>
                                      </p:tavLst>
                                    </p:anim>
                                    <p:anim calcmode="lin" valueType="num">
                                      <p:cBhvr additive="base">
                                        <p:cTn id="8" dur="250" fill="hold"/>
                                        <p:tgtEl>
                                          <p:spTgt spid="20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746521"/>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123950"/>
            <a:ext cx="6629400" cy="34706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7200" y="4870450"/>
            <a:ext cx="5562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smtClean="0"/>
              <a:t>ITECH1102 Networking &amp; Security</a:t>
            </a:r>
            <a:endParaRPr lang="en-US" dirty="0"/>
          </a:p>
        </p:txBody>
      </p:sp>
      <p:sp>
        <p:nvSpPr>
          <p:cNvPr id="6" name="Slide Number Placeholder 5"/>
          <p:cNvSpPr>
            <a:spLocks noGrp="1"/>
          </p:cNvSpPr>
          <p:nvPr>
            <p:ph type="sldNum" sz="quarter" idx="4"/>
          </p:nvPr>
        </p:nvSpPr>
        <p:spPr>
          <a:xfrm>
            <a:off x="6129338" y="4870450"/>
            <a:ext cx="957262"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BB7C7623-4061-4BF5-BB0D-807A48D84254}" type="slidenum">
              <a:rPr lang="en-US" smtClean="0"/>
              <a:pPr/>
              <a:t>‹#›</a:t>
            </a:fld>
            <a:endParaRPr lang="en-US" dirty="0"/>
          </a:p>
        </p:txBody>
      </p:sp>
      <p:grpSp>
        <p:nvGrpSpPr>
          <p:cNvPr id="11" name="Group 4"/>
          <p:cNvGrpSpPr>
            <a:grpSpLocks/>
          </p:cNvGrpSpPr>
          <p:nvPr userDrawn="1"/>
        </p:nvGrpSpPr>
        <p:grpSpPr bwMode="auto">
          <a:xfrm>
            <a:off x="-6350" y="4703605"/>
            <a:ext cx="9162000" cy="69596"/>
            <a:chOff x="0" y="1596"/>
            <a:chExt cx="5760" cy="48"/>
          </a:xfrm>
        </p:grpSpPr>
        <p:sp>
          <p:nvSpPr>
            <p:cNvPr id="12" name="AutoShape 3"/>
            <p:cNvSpPr>
              <a:spLocks noChangeAspect="1" noChangeArrowheads="1" noTextEdit="1"/>
            </p:cNvSpPr>
            <p:nvPr userDrawn="1"/>
          </p:nvSpPr>
          <p:spPr bwMode="auto">
            <a:xfrm>
              <a:off x="0" y="1596"/>
              <a:ext cx="576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Rectangle 5"/>
            <p:cNvSpPr>
              <a:spLocks noChangeArrowheads="1"/>
            </p:cNvSpPr>
            <p:nvPr userDrawn="1"/>
          </p:nvSpPr>
          <p:spPr bwMode="auto">
            <a:xfrm>
              <a:off x="4" y="1600"/>
              <a:ext cx="26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Rectangle 6"/>
            <p:cNvSpPr>
              <a:spLocks noChangeArrowheads="1"/>
            </p:cNvSpPr>
            <p:nvPr userDrawn="1"/>
          </p:nvSpPr>
          <p:spPr bwMode="auto">
            <a:xfrm>
              <a:off x="270" y="1600"/>
              <a:ext cx="302"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Rectangle 7"/>
            <p:cNvSpPr>
              <a:spLocks noChangeArrowheads="1"/>
            </p:cNvSpPr>
            <p:nvPr userDrawn="1"/>
          </p:nvSpPr>
          <p:spPr bwMode="auto">
            <a:xfrm>
              <a:off x="572" y="1600"/>
              <a:ext cx="65"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Rectangle 8"/>
            <p:cNvSpPr>
              <a:spLocks noChangeArrowheads="1"/>
            </p:cNvSpPr>
            <p:nvPr userDrawn="1"/>
          </p:nvSpPr>
          <p:spPr bwMode="auto">
            <a:xfrm>
              <a:off x="637" y="1600"/>
              <a:ext cx="215" cy="40"/>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Rectangle 9"/>
            <p:cNvSpPr>
              <a:spLocks noChangeArrowheads="1"/>
            </p:cNvSpPr>
            <p:nvPr userDrawn="1"/>
          </p:nvSpPr>
          <p:spPr bwMode="auto">
            <a:xfrm>
              <a:off x="852" y="1600"/>
              <a:ext cx="108" cy="40"/>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Rectangle 10"/>
            <p:cNvSpPr>
              <a:spLocks noChangeArrowheads="1"/>
            </p:cNvSpPr>
            <p:nvPr userDrawn="1"/>
          </p:nvSpPr>
          <p:spPr bwMode="auto">
            <a:xfrm>
              <a:off x="960" y="1600"/>
              <a:ext cx="65" cy="40"/>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Rectangle 11"/>
            <p:cNvSpPr>
              <a:spLocks noChangeArrowheads="1"/>
            </p:cNvSpPr>
            <p:nvPr userDrawn="1"/>
          </p:nvSpPr>
          <p:spPr bwMode="auto">
            <a:xfrm>
              <a:off x="1025" y="1600"/>
              <a:ext cx="345" cy="40"/>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Rectangle 12"/>
            <p:cNvSpPr>
              <a:spLocks noChangeArrowheads="1"/>
            </p:cNvSpPr>
            <p:nvPr userDrawn="1"/>
          </p:nvSpPr>
          <p:spPr bwMode="auto">
            <a:xfrm>
              <a:off x="1370" y="1600"/>
              <a:ext cx="36" cy="40"/>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Rectangle 13"/>
            <p:cNvSpPr>
              <a:spLocks noChangeArrowheads="1"/>
            </p:cNvSpPr>
            <p:nvPr userDrawn="1"/>
          </p:nvSpPr>
          <p:spPr bwMode="auto">
            <a:xfrm>
              <a:off x="1406" y="1600"/>
              <a:ext cx="151" cy="40"/>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Rectangle 14"/>
            <p:cNvSpPr>
              <a:spLocks noChangeArrowheads="1"/>
            </p:cNvSpPr>
            <p:nvPr userDrawn="1"/>
          </p:nvSpPr>
          <p:spPr bwMode="auto">
            <a:xfrm>
              <a:off x="1557" y="1600"/>
              <a:ext cx="22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Rectangle 15"/>
            <p:cNvSpPr>
              <a:spLocks noChangeArrowheads="1"/>
            </p:cNvSpPr>
            <p:nvPr userDrawn="1"/>
          </p:nvSpPr>
          <p:spPr bwMode="auto">
            <a:xfrm>
              <a:off x="1780" y="1600"/>
              <a:ext cx="654"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16"/>
            <p:cNvSpPr>
              <a:spLocks noChangeArrowheads="1"/>
            </p:cNvSpPr>
            <p:nvPr userDrawn="1"/>
          </p:nvSpPr>
          <p:spPr bwMode="auto">
            <a:xfrm>
              <a:off x="2434" y="1600"/>
              <a:ext cx="143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Rectangle 17"/>
            <p:cNvSpPr>
              <a:spLocks noChangeArrowheads="1"/>
            </p:cNvSpPr>
            <p:nvPr userDrawn="1"/>
          </p:nvSpPr>
          <p:spPr bwMode="auto">
            <a:xfrm>
              <a:off x="3865" y="1600"/>
              <a:ext cx="68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Rectangle 18"/>
            <p:cNvSpPr>
              <a:spLocks noChangeArrowheads="1"/>
            </p:cNvSpPr>
            <p:nvPr userDrawn="1"/>
          </p:nvSpPr>
          <p:spPr bwMode="auto">
            <a:xfrm>
              <a:off x="4548" y="1600"/>
              <a:ext cx="209"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Rectangle 19"/>
            <p:cNvSpPr>
              <a:spLocks noChangeArrowheads="1"/>
            </p:cNvSpPr>
            <p:nvPr userDrawn="1"/>
          </p:nvSpPr>
          <p:spPr bwMode="auto">
            <a:xfrm>
              <a:off x="4757" y="1600"/>
              <a:ext cx="64"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Rectangle 20"/>
            <p:cNvSpPr>
              <a:spLocks noChangeArrowheads="1"/>
            </p:cNvSpPr>
            <p:nvPr userDrawn="1"/>
          </p:nvSpPr>
          <p:spPr bwMode="auto">
            <a:xfrm>
              <a:off x="4821" y="1600"/>
              <a:ext cx="137"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Rectangle 21"/>
            <p:cNvSpPr>
              <a:spLocks noChangeArrowheads="1"/>
            </p:cNvSpPr>
            <p:nvPr userDrawn="1"/>
          </p:nvSpPr>
          <p:spPr bwMode="auto">
            <a:xfrm>
              <a:off x="4958" y="1600"/>
              <a:ext cx="3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2"/>
            <p:cNvSpPr>
              <a:spLocks noChangeArrowheads="1"/>
            </p:cNvSpPr>
            <p:nvPr userDrawn="1"/>
          </p:nvSpPr>
          <p:spPr bwMode="auto">
            <a:xfrm>
              <a:off x="4994" y="1600"/>
              <a:ext cx="108"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Rectangle 23"/>
            <p:cNvSpPr>
              <a:spLocks noChangeArrowheads="1"/>
            </p:cNvSpPr>
            <p:nvPr userDrawn="1"/>
          </p:nvSpPr>
          <p:spPr bwMode="auto">
            <a:xfrm>
              <a:off x="5102" y="1600"/>
              <a:ext cx="38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Rectangle 24"/>
            <p:cNvSpPr>
              <a:spLocks noChangeArrowheads="1"/>
            </p:cNvSpPr>
            <p:nvPr userDrawn="1"/>
          </p:nvSpPr>
          <p:spPr bwMode="auto">
            <a:xfrm>
              <a:off x="5476" y="1600"/>
              <a:ext cx="280"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Tree>
  </p:cSld>
  <p:clrMap bg1="lt1" tx1="dk1" bg2="lt2" tx2="dk2" accent1="accent1" accent2="accent2" accent3="accent3" accent4="accent4" accent5="accent5" accent6="accent6" hlink="hlink" folHlink="folHlink"/>
  <p:sldLayoutIdLst>
    <p:sldLayoutId id="2147483691" r:id="rId1"/>
    <p:sldLayoutId id="2147483698" r:id="rId2"/>
    <p:sldLayoutId id="2147483692" r:id="rId3"/>
    <p:sldLayoutId id="2147483693" r:id="rId4"/>
    <p:sldLayoutId id="2147483695" r:id="rId5"/>
    <p:sldLayoutId id="2147483696" r:id="rId6"/>
    <p:sldLayoutId id="2147483697" r:id="rId7"/>
    <p:sldLayoutId id="2147483699" r:id="rId8"/>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dt="0"/>
  <p:txStyles>
    <p:titleStyle>
      <a:lvl1pPr algn="l" defTabSz="457200" rtl="0" eaLnBrk="1" latinLnBrk="0" hangingPunct="1">
        <a:spcBef>
          <a:spcPct val="0"/>
        </a:spcBef>
        <a:buNone/>
        <a:defRPr sz="3200" b="1" kern="1200">
          <a:solidFill>
            <a:srgbClr val="01487D"/>
          </a:solidFill>
          <a:latin typeface="+mj-lt"/>
          <a:ea typeface="+mj-ea"/>
          <a:cs typeface="+mj-cs"/>
        </a:defRPr>
      </a:lvl1pPr>
    </p:titleStyle>
    <p:bodyStyle>
      <a:lvl1pPr marL="0" indent="0" algn="l" defTabSz="457200" rtl="0" eaLnBrk="1" latinLnBrk="0" hangingPunct="1">
        <a:spcBef>
          <a:spcPts val="1200"/>
        </a:spcBef>
        <a:spcAft>
          <a:spcPts val="0"/>
        </a:spcAft>
        <a:buFont typeface="Arial"/>
        <a:buNone/>
        <a:defRPr sz="2400" kern="1200">
          <a:solidFill>
            <a:schemeClr val="tx2"/>
          </a:solidFill>
          <a:latin typeface="+mn-lt"/>
          <a:ea typeface="+mn-ea"/>
          <a:cs typeface="+mn-cs"/>
        </a:defRPr>
      </a:lvl1pPr>
      <a:lvl2pPr marL="361950" indent="0" algn="l" defTabSz="457200" rtl="0" eaLnBrk="1" latinLnBrk="0" hangingPunct="1">
        <a:spcBef>
          <a:spcPct val="20000"/>
        </a:spcBef>
        <a:buFont typeface="Arial"/>
        <a:buNone/>
        <a:defRPr sz="2000" kern="1200">
          <a:solidFill>
            <a:schemeClr val="accent1"/>
          </a:solidFill>
          <a:latin typeface="+mn-lt"/>
          <a:ea typeface="+mn-ea"/>
          <a:cs typeface="+mn-cs"/>
        </a:defRPr>
      </a:lvl2pPr>
      <a:lvl3pPr marL="715963" indent="0" algn="l" defTabSz="457200" rtl="0" eaLnBrk="1" latinLnBrk="0" hangingPunct="1">
        <a:spcBef>
          <a:spcPct val="20000"/>
        </a:spcBef>
        <a:buFont typeface="Arial"/>
        <a:buNone/>
        <a:defRPr sz="1800" kern="1200">
          <a:solidFill>
            <a:srgbClr val="777877"/>
          </a:solidFill>
          <a:latin typeface="+mn-lt"/>
          <a:ea typeface="+mn-ea"/>
          <a:cs typeface="+mn-cs"/>
        </a:defRPr>
      </a:lvl3pPr>
      <a:lvl4pPr marL="900113" indent="0" algn="l" defTabSz="457200" rtl="0" eaLnBrk="1" latinLnBrk="0" hangingPunct="1">
        <a:spcBef>
          <a:spcPct val="20000"/>
        </a:spcBef>
        <a:buClr>
          <a:schemeClr val="accent1"/>
        </a:buClr>
        <a:buFont typeface="Lucida Grande"/>
        <a:buNone/>
        <a:defRPr sz="1600" kern="1200">
          <a:solidFill>
            <a:srgbClr val="777877"/>
          </a:solidFill>
          <a:latin typeface="+mn-lt"/>
          <a:ea typeface="+mn-ea"/>
          <a:cs typeface="+mn-cs"/>
        </a:defRPr>
      </a:lvl4pPr>
      <a:lvl5pPr marL="1077913" indent="0" algn="l" defTabSz="457200" rtl="0" eaLnBrk="1" latinLnBrk="0" hangingPunct="1">
        <a:spcBef>
          <a:spcPct val="20000"/>
        </a:spcBef>
        <a:buFont typeface="Arial"/>
        <a:buNone/>
        <a:defRPr sz="16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3741" y="1117828"/>
            <a:ext cx="6919739" cy="1388767"/>
          </a:xfrm>
        </p:spPr>
        <p:txBody>
          <a:bodyPr/>
          <a:lstStyle/>
          <a:p>
            <a:r>
              <a:rPr lang="en-AU" dirty="0" smtClean="0"/>
              <a:t>ITECH1102 Networking and Security</a:t>
            </a:r>
            <a:endParaRPr lang="en-AU" dirty="0"/>
          </a:p>
        </p:txBody>
      </p:sp>
      <p:sp>
        <p:nvSpPr>
          <p:cNvPr id="3" name="Subtitle 2"/>
          <p:cNvSpPr>
            <a:spLocks noGrp="1"/>
          </p:cNvSpPr>
          <p:nvPr>
            <p:ph type="subTitle" idx="1"/>
          </p:nvPr>
        </p:nvSpPr>
        <p:spPr>
          <a:xfrm>
            <a:off x="423741" y="3028297"/>
            <a:ext cx="8087870" cy="714761"/>
          </a:xfrm>
        </p:spPr>
        <p:txBody>
          <a:bodyPr>
            <a:normAutofit fontScale="92500"/>
          </a:bodyPr>
          <a:lstStyle/>
          <a:p>
            <a:r>
              <a:rPr lang="en-AU" dirty="0" smtClean="0">
                <a:solidFill>
                  <a:schemeClr val="bg1"/>
                </a:solidFill>
              </a:rPr>
              <a:t>Topic 4 – The Data Link Layer (Layer 2) [Network Interface]</a:t>
            </a:r>
            <a:endParaRPr lang="en-AU" sz="1900" dirty="0" smtClean="0">
              <a:solidFill>
                <a:schemeClr val="bg1"/>
              </a:solidFill>
            </a:endParaRPr>
          </a:p>
        </p:txBody>
      </p:sp>
    </p:spTree>
    <p:extLst>
      <p:ext uri="{BB962C8B-B14F-4D97-AF65-F5344CB8AC3E}">
        <p14:creationId xmlns:p14="http://schemas.microsoft.com/office/powerpoint/2010/main" val="1539765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10</a:t>
            </a:fld>
            <a:endParaRPr lang="en-US" dirty="0"/>
          </a:p>
        </p:txBody>
      </p:sp>
      <p:sp>
        <p:nvSpPr>
          <p:cNvPr id="4" name="Title 3"/>
          <p:cNvSpPr>
            <a:spLocks noGrp="1"/>
          </p:cNvSpPr>
          <p:nvPr>
            <p:ph type="title"/>
          </p:nvPr>
        </p:nvSpPr>
        <p:spPr/>
        <p:txBody>
          <a:bodyPr>
            <a:normAutofit/>
          </a:bodyPr>
          <a:lstStyle/>
          <a:p>
            <a:r>
              <a:rPr lang="en-AU" sz="2800" dirty="0" smtClean="0"/>
              <a:t>The role of the Network Interface Card (NIC)</a:t>
            </a:r>
            <a:endParaRPr lang="en-AU" sz="2800" dirty="0"/>
          </a:p>
        </p:txBody>
      </p:sp>
      <p:sp>
        <p:nvSpPr>
          <p:cNvPr id="5" name="Text Placeholder 4"/>
          <p:cNvSpPr>
            <a:spLocks noGrp="1"/>
          </p:cNvSpPr>
          <p:nvPr>
            <p:ph type="body" sz="quarter" idx="13"/>
          </p:nvPr>
        </p:nvSpPr>
        <p:spPr>
          <a:xfrm>
            <a:off x="334370" y="1123950"/>
            <a:ext cx="8679976" cy="3479800"/>
          </a:xfrm>
        </p:spPr>
        <p:txBody>
          <a:bodyPr>
            <a:normAutofit fontScale="92500" lnSpcReduction="10000"/>
          </a:bodyPr>
          <a:lstStyle/>
          <a:p>
            <a:r>
              <a:rPr lang="en-AU" dirty="0" smtClean="0"/>
              <a:t>The Network Interface Card is the connection to the Network.</a:t>
            </a:r>
          </a:p>
          <a:p>
            <a:r>
              <a:rPr lang="en-AU" dirty="0" smtClean="0"/>
              <a:t>Notebooks and other devices often have multiple connections:</a:t>
            </a:r>
          </a:p>
          <a:p>
            <a:pPr marL="704850" lvl="1" indent="-342900">
              <a:buFont typeface="Arial" panose="020B0604020202020204" pitchFamily="34" charset="0"/>
              <a:buChar char="•"/>
            </a:pPr>
            <a:r>
              <a:rPr lang="en-AU" dirty="0" smtClean="0"/>
              <a:t>Ethernet connection (via blue Cat 5 or Cat 6 cable)</a:t>
            </a:r>
          </a:p>
          <a:p>
            <a:pPr marL="704850" lvl="1" indent="-342900">
              <a:buFont typeface="Arial" panose="020B0604020202020204" pitchFamily="34" charset="0"/>
              <a:buChar char="•"/>
            </a:pPr>
            <a:r>
              <a:rPr lang="en-AU" dirty="0" err="1" smtClean="0"/>
              <a:t>WiFi</a:t>
            </a:r>
            <a:r>
              <a:rPr lang="en-AU" dirty="0" smtClean="0"/>
              <a:t> connection</a:t>
            </a:r>
          </a:p>
          <a:p>
            <a:pPr marL="704850" lvl="1" indent="-342900">
              <a:buFont typeface="Arial" panose="020B0604020202020204" pitchFamily="34" charset="0"/>
              <a:buChar char="•"/>
            </a:pPr>
            <a:r>
              <a:rPr lang="en-AU" dirty="0" smtClean="0"/>
              <a:t>Bluetooth connection</a:t>
            </a:r>
            <a:endParaRPr lang="en-AU" dirty="0"/>
          </a:p>
          <a:p>
            <a:r>
              <a:rPr lang="en-AU" dirty="0" smtClean="0"/>
              <a:t>Network interfaces are also built into Printers, Network scanners Routers and other network devices.</a:t>
            </a:r>
          </a:p>
          <a:p>
            <a:r>
              <a:rPr lang="en-AU" dirty="0" smtClean="0"/>
              <a:t>Routers have one NIC connected to the local network and one or more connected to other networks.</a:t>
            </a:r>
          </a:p>
        </p:txBody>
      </p:sp>
    </p:spTree>
    <p:extLst>
      <p:ext uri="{BB962C8B-B14F-4D97-AF65-F5344CB8AC3E}">
        <p14:creationId xmlns:p14="http://schemas.microsoft.com/office/powerpoint/2010/main" val="1435646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11</a:t>
            </a:fld>
            <a:endParaRPr lang="en-US" dirty="0"/>
          </a:p>
        </p:txBody>
      </p:sp>
      <p:sp>
        <p:nvSpPr>
          <p:cNvPr id="4" name="Title 3"/>
          <p:cNvSpPr>
            <a:spLocks noGrp="1"/>
          </p:cNvSpPr>
          <p:nvPr>
            <p:ph type="title"/>
          </p:nvPr>
        </p:nvSpPr>
        <p:spPr>
          <a:xfrm>
            <a:off x="81887" y="205979"/>
            <a:ext cx="9007522" cy="651271"/>
          </a:xfrm>
        </p:spPr>
        <p:txBody>
          <a:bodyPr>
            <a:noAutofit/>
          </a:bodyPr>
          <a:lstStyle/>
          <a:p>
            <a:r>
              <a:rPr lang="en-AU" sz="2100" dirty="0" smtClean="0"/>
              <a:t>Network Cards have a unique MAC (Media Access Control) address.</a:t>
            </a:r>
            <a:endParaRPr lang="en-AU" sz="2100" dirty="0"/>
          </a:p>
        </p:txBody>
      </p:sp>
      <p:sp>
        <p:nvSpPr>
          <p:cNvPr id="5" name="Text Placeholder 4"/>
          <p:cNvSpPr>
            <a:spLocks noGrp="1"/>
          </p:cNvSpPr>
          <p:nvPr>
            <p:ph type="body" sz="quarter" idx="13"/>
          </p:nvPr>
        </p:nvSpPr>
        <p:spPr>
          <a:xfrm>
            <a:off x="286603" y="1123950"/>
            <a:ext cx="8693624" cy="3479800"/>
          </a:xfrm>
        </p:spPr>
        <p:txBody>
          <a:bodyPr>
            <a:normAutofit/>
          </a:bodyPr>
          <a:lstStyle/>
          <a:p>
            <a:r>
              <a:rPr lang="en-AU" sz="2200" dirty="0" smtClean="0"/>
              <a:t>All Network Interface cards have a unique 48 bit MAC address.</a:t>
            </a:r>
          </a:p>
          <a:p>
            <a:r>
              <a:rPr lang="en-AU" sz="2200" dirty="0" smtClean="0"/>
              <a:t>The MAC address is built into each interface by the manufacturer.</a:t>
            </a:r>
          </a:p>
          <a:p>
            <a:r>
              <a:rPr lang="en-AU" sz="2200" dirty="0" smtClean="0"/>
              <a:t>All Data Link data exchanges use the source and destination MAC addresses for any communication.</a:t>
            </a:r>
          </a:p>
          <a:p>
            <a:r>
              <a:rPr lang="en-AU" sz="2200" dirty="0" smtClean="0"/>
              <a:t>MAC addresses consist of two parts:</a:t>
            </a:r>
          </a:p>
          <a:p>
            <a:pPr marL="704850" lvl="1" indent="-342900">
              <a:buFont typeface="Arial" panose="020B0604020202020204" pitchFamily="34" charset="0"/>
              <a:buChar char="•"/>
            </a:pPr>
            <a:r>
              <a:rPr lang="en-AU" sz="1800" dirty="0" smtClean="0"/>
              <a:t>OUI (Organisation unique Identifier)  [ first 24 bits ]</a:t>
            </a:r>
          </a:p>
          <a:p>
            <a:pPr marL="704850" lvl="1" indent="-342900">
              <a:buFont typeface="Arial" panose="020B0604020202020204" pitchFamily="34" charset="0"/>
              <a:buChar char="•"/>
            </a:pPr>
            <a:r>
              <a:rPr lang="en-AU" sz="1800" dirty="0" smtClean="0"/>
              <a:t>Unique 24 bit number [ last 24 bits ]</a:t>
            </a:r>
          </a:p>
          <a:p>
            <a:r>
              <a:rPr lang="en-AU" sz="2200" dirty="0" smtClean="0"/>
              <a:t>Hence MAC address are globally unique!</a:t>
            </a:r>
            <a:endParaRPr lang="en-AU" sz="2200" dirty="0"/>
          </a:p>
        </p:txBody>
      </p:sp>
    </p:spTree>
    <p:extLst>
      <p:ext uri="{BB962C8B-B14F-4D97-AF65-F5344CB8AC3E}">
        <p14:creationId xmlns:p14="http://schemas.microsoft.com/office/powerpoint/2010/main" val="3361831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12</a:t>
            </a:fld>
            <a:endParaRPr lang="en-US" dirty="0"/>
          </a:p>
        </p:txBody>
      </p:sp>
      <p:sp>
        <p:nvSpPr>
          <p:cNvPr id="4" name="Title 3"/>
          <p:cNvSpPr>
            <a:spLocks noGrp="1"/>
          </p:cNvSpPr>
          <p:nvPr>
            <p:ph type="title"/>
          </p:nvPr>
        </p:nvSpPr>
        <p:spPr/>
        <p:txBody>
          <a:bodyPr>
            <a:normAutofit/>
          </a:bodyPr>
          <a:lstStyle/>
          <a:p>
            <a:r>
              <a:rPr lang="en-AU" sz="3000" dirty="0" smtClean="0"/>
              <a:t>How to determine your MAC address</a:t>
            </a:r>
            <a:endParaRPr lang="en-AU" sz="3000" dirty="0"/>
          </a:p>
        </p:txBody>
      </p:sp>
      <p:sp>
        <p:nvSpPr>
          <p:cNvPr id="5" name="Text Placeholder 4"/>
          <p:cNvSpPr>
            <a:spLocks noGrp="1"/>
          </p:cNvSpPr>
          <p:nvPr>
            <p:ph type="body" sz="quarter" idx="13"/>
          </p:nvPr>
        </p:nvSpPr>
        <p:spPr/>
        <p:txBody>
          <a:bodyPr>
            <a:normAutofit/>
          </a:bodyPr>
          <a:lstStyle/>
          <a:p>
            <a:r>
              <a:rPr lang="en-AU" sz="2000" dirty="0" smtClean="0"/>
              <a:t>On a Windows system running the command </a:t>
            </a:r>
            <a:r>
              <a:rPr lang="en-AU" sz="2000" dirty="0"/>
              <a:t> </a:t>
            </a:r>
            <a:r>
              <a:rPr lang="en-AU" sz="2000" dirty="0" smtClean="0"/>
              <a:t> </a:t>
            </a:r>
            <a:r>
              <a:rPr lang="en-AU" sz="2000" b="1" dirty="0" smtClean="0"/>
              <a:t>ipconfig /all   </a:t>
            </a:r>
            <a:r>
              <a:rPr lang="en-AU" sz="2000" dirty="0" smtClean="0"/>
              <a:t>will display network setting such as:</a:t>
            </a:r>
          </a:p>
          <a:p>
            <a:pPr marL="704850" lvl="1" indent="-342900">
              <a:buFont typeface="Arial" panose="020B0604020202020204" pitchFamily="34" charset="0"/>
              <a:buChar char="•"/>
            </a:pPr>
            <a:r>
              <a:rPr lang="en-AU" sz="1600" dirty="0" smtClean="0"/>
              <a:t>IPv4 address</a:t>
            </a:r>
          </a:p>
          <a:p>
            <a:pPr marL="704850" lvl="1" indent="-342900">
              <a:buFont typeface="Arial" panose="020B0604020202020204" pitchFamily="34" charset="0"/>
              <a:buChar char="•"/>
            </a:pPr>
            <a:r>
              <a:rPr lang="en-AU" sz="1600" dirty="0" smtClean="0"/>
              <a:t>IPv6 address</a:t>
            </a:r>
          </a:p>
          <a:p>
            <a:pPr marL="704850" lvl="1" indent="-342900">
              <a:buFont typeface="Arial" panose="020B0604020202020204" pitchFamily="34" charset="0"/>
              <a:buChar char="•"/>
            </a:pPr>
            <a:r>
              <a:rPr lang="en-AU" sz="1600" dirty="0" smtClean="0"/>
              <a:t>MAC address (Also called the </a:t>
            </a:r>
            <a:r>
              <a:rPr lang="en-AU" sz="1600" b="1" dirty="0" smtClean="0">
                <a:solidFill>
                  <a:schemeClr val="accent6">
                    <a:lumMod val="75000"/>
                  </a:schemeClr>
                </a:solidFill>
              </a:rPr>
              <a:t>Physical Address</a:t>
            </a:r>
            <a:r>
              <a:rPr lang="en-AU" sz="1600" dirty="0" smtClean="0"/>
              <a:t>)</a:t>
            </a:r>
            <a:endParaRPr lang="en-AU" sz="1600" dirty="0"/>
          </a:p>
        </p:txBody>
      </p:sp>
      <p:pic>
        <p:nvPicPr>
          <p:cNvPr id="7" name="Picture 6"/>
          <p:cNvPicPr>
            <a:picLocks noChangeAspect="1"/>
          </p:cNvPicPr>
          <p:nvPr/>
        </p:nvPicPr>
        <p:blipFill>
          <a:blip r:embed="rId2"/>
          <a:stretch>
            <a:fillRect/>
          </a:stretch>
        </p:blipFill>
        <p:spPr>
          <a:xfrm>
            <a:off x="1195387" y="2723515"/>
            <a:ext cx="6753225" cy="1933575"/>
          </a:xfrm>
          <a:prstGeom prst="rect">
            <a:avLst/>
          </a:prstGeom>
        </p:spPr>
      </p:pic>
    </p:spTree>
    <p:extLst>
      <p:ext uri="{BB962C8B-B14F-4D97-AF65-F5344CB8AC3E}">
        <p14:creationId xmlns:p14="http://schemas.microsoft.com/office/powerpoint/2010/main" val="247968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13</a:t>
            </a:fld>
            <a:endParaRPr lang="en-US" dirty="0"/>
          </a:p>
        </p:txBody>
      </p:sp>
      <p:sp>
        <p:nvSpPr>
          <p:cNvPr id="4" name="Title 3"/>
          <p:cNvSpPr>
            <a:spLocks noGrp="1"/>
          </p:cNvSpPr>
          <p:nvPr>
            <p:ph type="title"/>
          </p:nvPr>
        </p:nvSpPr>
        <p:spPr/>
        <p:txBody>
          <a:bodyPr>
            <a:normAutofit fontScale="90000"/>
          </a:bodyPr>
          <a:lstStyle/>
          <a:p>
            <a:r>
              <a:rPr lang="en-AU" sz="3000" dirty="0" smtClean="0"/>
              <a:t>Determining the MAC address on a Linux System</a:t>
            </a:r>
            <a:endParaRPr lang="en-AU" sz="3000" dirty="0"/>
          </a:p>
        </p:txBody>
      </p:sp>
      <p:sp>
        <p:nvSpPr>
          <p:cNvPr id="5" name="Text Placeholder 4"/>
          <p:cNvSpPr>
            <a:spLocks noGrp="1"/>
          </p:cNvSpPr>
          <p:nvPr>
            <p:ph type="body" sz="quarter" idx="13"/>
          </p:nvPr>
        </p:nvSpPr>
        <p:spPr/>
        <p:txBody>
          <a:bodyPr>
            <a:normAutofit/>
          </a:bodyPr>
          <a:lstStyle/>
          <a:p>
            <a:r>
              <a:rPr lang="en-AU" sz="2200" dirty="0" smtClean="0"/>
              <a:t>The Linux command to determine network settings is  </a:t>
            </a:r>
            <a:r>
              <a:rPr lang="en-AU" sz="2200" dirty="0" err="1" smtClean="0"/>
              <a:t>ifconfig</a:t>
            </a:r>
            <a:endParaRPr lang="en-AU" sz="2200" dirty="0" smtClean="0"/>
          </a:p>
          <a:p>
            <a:r>
              <a:rPr lang="en-AU" sz="2200" dirty="0" smtClean="0"/>
              <a:t>The output displays:</a:t>
            </a:r>
          </a:p>
          <a:p>
            <a:pPr marL="704850" lvl="1" indent="-342900">
              <a:buFont typeface="Arial" panose="020B0604020202020204" pitchFamily="34" charset="0"/>
              <a:buChar char="•"/>
            </a:pPr>
            <a:r>
              <a:rPr lang="en-AU" sz="1800" dirty="0" smtClean="0"/>
              <a:t>MAC address  (</a:t>
            </a:r>
            <a:r>
              <a:rPr lang="en-AU" sz="1800" dirty="0" err="1" smtClean="0"/>
              <a:t>HWaddr</a:t>
            </a:r>
            <a:r>
              <a:rPr lang="en-AU" sz="1800" dirty="0" smtClean="0"/>
              <a:t>)</a:t>
            </a:r>
          </a:p>
          <a:p>
            <a:pPr marL="704850" lvl="1" indent="-342900">
              <a:buFont typeface="Arial" panose="020B0604020202020204" pitchFamily="34" charset="0"/>
              <a:buChar char="•"/>
            </a:pPr>
            <a:r>
              <a:rPr lang="en-AU" sz="1800" dirty="0" smtClean="0"/>
              <a:t>IPv4 address (</a:t>
            </a:r>
            <a:r>
              <a:rPr lang="en-AU" sz="1800" dirty="0" err="1" smtClean="0"/>
              <a:t>inet</a:t>
            </a:r>
            <a:r>
              <a:rPr lang="en-AU" sz="1800" dirty="0" smtClean="0"/>
              <a:t> </a:t>
            </a:r>
            <a:r>
              <a:rPr lang="en-AU" sz="1800" dirty="0" err="1" smtClean="0"/>
              <a:t>addr</a:t>
            </a:r>
            <a:r>
              <a:rPr lang="en-AU" sz="1800" dirty="0" smtClean="0"/>
              <a:t>)</a:t>
            </a:r>
          </a:p>
          <a:p>
            <a:pPr marL="704850" lvl="1" indent="-342900">
              <a:buFont typeface="Arial" panose="020B0604020202020204" pitchFamily="34" charset="0"/>
              <a:buChar char="•"/>
            </a:pPr>
            <a:r>
              <a:rPr lang="en-AU" sz="1800" dirty="0" smtClean="0"/>
              <a:t>IPv6 address inet6 </a:t>
            </a:r>
            <a:r>
              <a:rPr lang="en-AU" sz="1800" dirty="0" err="1" smtClean="0"/>
              <a:t>addr</a:t>
            </a:r>
            <a:endParaRPr lang="en-AU" sz="1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3444" y="3010943"/>
            <a:ext cx="5450385" cy="1592807"/>
          </a:xfrm>
          <a:prstGeom prst="rect">
            <a:avLst/>
          </a:prstGeom>
        </p:spPr>
      </p:pic>
    </p:spTree>
    <p:extLst>
      <p:ext uri="{BB962C8B-B14F-4D97-AF65-F5344CB8AC3E}">
        <p14:creationId xmlns:p14="http://schemas.microsoft.com/office/powerpoint/2010/main" val="2421216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14</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3000" dirty="0" smtClean="0"/>
              <a:t>Network cards (NICs) are smart devices </a:t>
            </a:r>
            <a:endParaRPr lang="en-AU" sz="3000" dirty="0"/>
          </a:p>
        </p:txBody>
      </p:sp>
      <p:sp>
        <p:nvSpPr>
          <p:cNvPr id="5" name="Text Placeholder 4"/>
          <p:cNvSpPr>
            <a:spLocks noGrp="1"/>
          </p:cNvSpPr>
          <p:nvPr>
            <p:ph type="body" sz="quarter" idx="13"/>
          </p:nvPr>
        </p:nvSpPr>
        <p:spPr>
          <a:xfrm>
            <a:off x="236220" y="1123950"/>
            <a:ext cx="8750831" cy="3479800"/>
          </a:xfrm>
        </p:spPr>
        <p:txBody>
          <a:bodyPr>
            <a:normAutofit fontScale="92500" lnSpcReduction="20000"/>
          </a:bodyPr>
          <a:lstStyle/>
          <a:p>
            <a:r>
              <a:rPr lang="en-AU" sz="2200" u="sng" dirty="0" smtClean="0"/>
              <a:t>Network cards </a:t>
            </a:r>
            <a:r>
              <a:rPr lang="en-AU" sz="2200" u="sng" dirty="0"/>
              <a:t>f</a:t>
            </a:r>
            <a:r>
              <a:rPr lang="en-AU" sz="2200" u="sng" dirty="0" smtClean="0"/>
              <a:t>ilter traffic</a:t>
            </a:r>
          </a:p>
          <a:p>
            <a:pPr marL="182563"/>
            <a:r>
              <a:rPr lang="en-AU" sz="2200" dirty="0" smtClean="0"/>
              <a:t>Networks cards inspect every packet they see on the local network.</a:t>
            </a:r>
          </a:p>
          <a:p>
            <a:pPr marL="182563"/>
            <a:r>
              <a:rPr lang="en-AU" sz="2200" dirty="0" smtClean="0"/>
              <a:t>Packets that are for other machines are discarded.</a:t>
            </a:r>
          </a:p>
          <a:p>
            <a:pPr marL="182563"/>
            <a:r>
              <a:rPr lang="en-AU" sz="2200" dirty="0" smtClean="0"/>
              <a:t>Packets for the host device (PC, Router </a:t>
            </a:r>
            <a:r>
              <a:rPr lang="en-AU" sz="2200" dirty="0" err="1" smtClean="0"/>
              <a:t>etc</a:t>
            </a:r>
            <a:r>
              <a:rPr lang="en-AU" sz="2200" dirty="0" smtClean="0"/>
              <a:t>) are delivered to the host device.</a:t>
            </a:r>
            <a:br>
              <a:rPr lang="en-AU" sz="2200" dirty="0" smtClean="0"/>
            </a:br>
            <a:r>
              <a:rPr lang="en-AU" sz="2200" dirty="0" smtClean="0"/>
              <a:t>(</a:t>
            </a:r>
            <a:r>
              <a:rPr lang="en-AU" sz="1800" dirty="0" smtClean="0"/>
              <a:t>To do this the NIC Interrupts the host and passes the network packet to it.)</a:t>
            </a:r>
          </a:p>
          <a:p>
            <a:pPr marL="182563"/>
            <a:r>
              <a:rPr lang="en-AU" sz="2000" dirty="0" smtClean="0"/>
              <a:t>Benefits:</a:t>
            </a:r>
          </a:p>
          <a:p>
            <a:pPr marL="449263" indent="-266700"/>
            <a:r>
              <a:rPr lang="en-AU" sz="2000" dirty="0"/>
              <a:t>	</a:t>
            </a:r>
            <a:r>
              <a:rPr lang="en-AU" sz="2000" dirty="0" smtClean="0"/>
              <a:t>The host machine only deals with important network traffic, not packets that other devices must process.</a:t>
            </a:r>
            <a:r>
              <a:rPr lang="en-AU" sz="2000" dirty="0"/>
              <a:t> </a:t>
            </a:r>
            <a:r>
              <a:rPr lang="en-AU" sz="2000" dirty="0" smtClean="0"/>
              <a:t>Hence the filtering of traffic by the NIC reduces processing by the host machine and hence does not impede host performance.</a:t>
            </a:r>
          </a:p>
          <a:p>
            <a:pPr marL="449263" indent="-266700"/>
            <a:endParaRPr lang="en-AU" sz="2000" dirty="0"/>
          </a:p>
        </p:txBody>
      </p:sp>
    </p:spTree>
    <p:extLst>
      <p:ext uri="{BB962C8B-B14F-4D97-AF65-F5344CB8AC3E}">
        <p14:creationId xmlns:p14="http://schemas.microsoft.com/office/powerpoint/2010/main" val="4110556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15</a:t>
            </a:fld>
            <a:endParaRPr lang="en-US" dirty="0"/>
          </a:p>
        </p:txBody>
      </p:sp>
      <p:sp>
        <p:nvSpPr>
          <p:cNvPr id="4" name="Title 3"/>
          <p:cNvSpPr>
            <a:spLocks noGrp="1"/>
          </p:cNvSpPr>
          <p:nvPr>
            <p:ph type="title"/>
          </p:nvPr>
        </p:nvSpPr>
        <p:spPr/>
        <p:txBody>
          <a:bodyPr>
            <a:normAutofit/>
          </a:bodyPr>
          <a:lstStyle/>
          <a:p>
            <a:r>
              <a:rPr lang="en-AU" sz="3000" dirty="0" smtClean="0"/>
              <a:t>The NIC also checks for errors</a:t>
            </a:r>
            <a:endParaRPr lang="en-AU" sz="3000" dirty="0"/>
          </a:p>
        </p:txBody>
      </p:sp>
      <p:sp>
        <p:nvSpPr>
          <p:cNvPr id="5" name="Text Placeholder 4"/>
          <p:cNvSpPr>
            <a:spLocks noGrp="1"/>
          </p:cNvSpPr>
          <p:nvPr>
            <p:ph type="body" sz="quarter" idx="13"/>
          </p:nvPr>
        </p:nvSpPr>
        <p:spPr/>
        <p:txBody>
          <a:bodyPr>
            <a:normAutofit fontScale="92500" lnSpcReduction="10000"/>
          </a:bodyPr>
          <a:lstStyle/>
          <a:p>
            <a:r>
              <a:rPr lang="en-AU" sz="2200" u="sng" dirty="0" smtClean="0"/>
              <a:t>How the Cyclic Redundancy Check (CRC) works</a:t>
            </a:r>
          </a:p>
          <a:p>
            <a:pPr marL="182563"/>
            <a:r>
              <a:rPr lang="en-AU" sz="2000" dirty="0" smtClean="0"/>
              <a:t>Prior to sending a network packet a NIC performs a 32 bit CRC calculation that characterises the contents of the network packet.</a:t>
            </a:r>
          </a:p>
          <a:p>
            <a:pPr marL="182563"/>
            <a:r>
              <a:rPr lang="en-AU" sz="2000" dirty="0" smtClean="0"/>
              <a:t>The 32 bit CRC is appended to the end of the packet then sent to the destination.</a:t>
            </a:r>
          </a:p>
          <a:p>
            <a:pPr marL="182563"/>
            <a:r>
              <a:rPr lang="en-AU" sz="2000" dirty="0" smtClean="0"/>
              <a:t>When the packet arrives at the destination its NIC does the same CRC calculation on the received data.</a:t>
            </a:r>
          </a:p>
          <a:p>
            <a:pPr marL="182563"/>
            <a:r>
              <a:rPr lang="en-AU" sz="2000" dirty="0" smtClean="0"/>
              <a:t>If the two CRC values are different then the destination knows the packet is corrupt and so discards it.</a:t>
            </a:r>
          </a:p>
          <a:p>
            <a:pPr marL="182563"/>
            <a:r>
              <a:rPr lang="en-AU" sz="2000" dirty="0" smtClean="0"/>
              <a:t>This type of error checking is common in networking.</a:t>
            </a:r>
            <a:endParaRPr lang="en-AU" sz="2000" dirty="0"/>
          </a:p>
        </p:txBody>
      </p:sp>
    </p:spTree>
    <p:extLst>
      <p:ext uri="{BB962C8B-B14F-4D97-AF65-F5344CB8AC3E}">
        <p14:creationId xmlns:p14="http://schemas.microsoft.com/office/powerpoint/2010/main" val="3415440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16</a:t>
            </a:fld>
            <a:endParaRPr lang="en-US" dirty="0"/>
          </a:p>
        </p:txBody>
      </p:sp>
      <p:sp>
        <p:nvSpPr>
          <p:cNvPr id="4" name="Title 3"/>
          <p:cNvSpPr>
            <a:spLocks noGrp="1"/>
          </p:cNvSpPr>
          <p:nvPr>
            <p:ph type="title"/>
          </p:nvPr>
        </p:nvSpPr>
        <p:spPr/>
        <p:txBody>
          <a:bodyPr/>
          <a:lstStyle/>
          <a:p>
            <a:r>
              <a:rPr lang="en-AU" sz="3000" dirty="0" smtClean="0"/>
              <a:t>Ethernet Frame</a:t>
            </a:r>
            <a:r>
              <a:rPr lang="en-AU" dirty="0" smtClean="0"/>
              <a:t> Format</a:t>
            </a:r>
            <a:endParaRPr lang="en-AU" dirty="0"/>
          </a:p>
        </p:txBody>
      </p:sp>
      <p:sp>
        <p:nvSpPr>
          <p:cNvPr id="5" name="Text Placeholder 4"/>
          <p:cNvSpPr>
            <a:spLocks noGrp="1"/>
          </p:cNvSpPr>
          <p:nvPr>
            <p:ph type="body" sz="quarter" idx="13"/>
          </p:nvPr>
        </p:nvSpPr>
        <p:spPr/>
        <p:txBody>
          <a:bodyPr>
            <a:normAutofit fontScale="92500" lnSpcReduction="10000"/>
          </a:bodyPr>
          <a:lstStyle/>
          <a:p>
            <a:r>
              <a:rPr lang="en-AU" sz="2200" dirty="0" smtClean="0"/>
              <a:t>There is a strict format for Ethernet Frames.</a:t>
            </a:r>
          </a:p>
          <a:p>
            <a:r>
              <a:rPr lang="en-AU" sz="2200" dirty="0" smtClean="0"/>
              <a:t>A Ethernet </a:t>
            </a:r>
            <a:r>
              <a:rPr lang="en-AU" sz="2200" dirty="0"/>
              <a:t>f</a:t>
            </a:r>
            <a:r>
              <a:rPr lang="en-AU" sz="2200" dirty="0" smtClean="0"/>
              <a:t>rame contains the payload from all upper layers which consists of headers and the upper layer protocol data (</a:t>
            </a:r>
            <a:r>
              <a:rPr lang="en-AU" sz="2200" dirty="0" err="1" smtClean="0"/>
              <a:t>Eg</a:t>
            </a:r>
            <a:r>
              <a:rPr lang="en-AU" sz="2200" dirty="0" smtClean="0"/>
              <a:t>. HTTP).</a:t>
            </a:r>
          </a:p>
          <a:p>
            <a:r>
              <a:rPr lang="en-AU" sz="2200" dirty="0" smtClean="0"/>
              <a:t>Example:</a:t>
            </a:r>
          </a:p>
          <a:p>
            <a:r>
              <a:rPr lang="en-AU" sz="2200" dirty="0"/>
              <a:t>	</a:t>
            </a:r>
            <a:endParaRPr lang="en-AU" sz="2200" dirty="0" smtClean="0"/>
          </a:p>
          <a:p>
            <a:r>
              <a:rPr lang="en-AU" sz="2200" dirty="0" smtClean="0"/>
              <a:t>We will refer to this as DATA.</a:t>
            </a:r>
          </a:p>
          <a:p>
            <a:r>
              <a:rPr lang="en-AU" sz="2200" dirty="0" smtClean="0"/>
              <a:t>A 32 bit Frame Check Sequence is attached to the end of the frame.</a:t>
            </a:r>
            <a:endParaRPr lang="en-AU" sz="2200" dirty="0"/>
          </a:p>
          <a:p>
            <a:r>
              <a:rPr lang="en-AU" sz="2200" dirty="0" smtClean="0"/>
              <a:t>The Destination (first) and Source MAC addresses are also required to specify where the packet came from and its destination.</a:t>
            </a:r>
          </a:p>
          <a:p>
            <a:endParaRPr lang="en-AU" sz="2200" dirty="0" smtClean="0"/>
          </a:p>
          <a:p>
            <a:endParaRPr lang="en-AU" sz="2200" dirty="0"/>
          </a:p>
        </p:txBody>
      </p:sp>
      <p:pic>
        <p:nvPicPr>
          <p:cNvPr id="6" name="Picture 5"/>
          <p:cNvPicPr>
            <a:picLocks noChangeAspect="1"/>
          </p:cNvPicPr>
          <p:nvPr/>
        </p:nvPicPr>
        <p:blipFill>
          <a:blip r:embed="rId2"/>
          <a:stretch>
            <a:fillRect/>
          </a:stretch>
        </p:blipFill>
        <p:spPr>
          <a:xfrm>
            <a:off x="1560194" y="2552631"/>
            <a:ext cx="2326005" cy="495369"/>
          </a:xfrm>
          <a:prstGeom prst="rect">
            <a:avLst/>
          </a:prstGeom>
        </p:spPr>
      </p:pic>
    </p:spTree>
    <p:extLst>
      <p:ext uri="{BB962C8B-B14F-4D97-AF65-F5344CB8AC3E}">
        <p14:creationId xmlns:p14="http://schemas.microsoft.com/office/powerpoint/2010/main" val="2187932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17</a:t>
            </a:fld>
            <a:endParaRPr lang="en-US" dirty="0"/>
          </a:p>
        </p:txBody>
      </p:sp>
      <p:sp>
        <p:nvSpPr>
          <p:cNvPr id="4" name="Title 3"/>
          <p:cNvSpPr>
            <a:spLocks noGrp="1"/>
          </p:cNvSpPr>
          <p:nvPr>
            <p:ph type="title"/>
          </p:nvPr>
        </p:nvSpPr>
        <p:spPr/>
        <p:txBody>
          <a:bodyPr/>
          <a:lstStyle/>
          <a:p>
            <a:r>
              <a:rPr lang="en-AU" dirty="0" smtClean="0"/>
              <a:t>Format of Ethernet Frames</a:t>
            </a:r>
            <a:endParaRPr lang="en-AU" dirty="0"/>
          </a:p>
        </p:txBody>
      </p:sp>
      <p:sp>
        <p:nvSpPr>
          <p:cNvPr id="5" name="Text Placeholder 4"/>
          <p:cNvSpPr>
            <a:spLocks noGrp="1"/>
          </p:cNvSpPr>
          <p:nvPr>
            <p:ph type="body" sz="quarter" idx="13"/>
          </p:nvPr>
        </p:nvSpPr>
        <p:spPr>
          <a:xfrm>
            <a:off x="228600" y="1123950"/>
            <a:ext cx="8577470" cy="3479800"/>
          </a:xfrm>
        </p:spPr>
        <p:txBody>
          <a:bodyPr>
            <a:normAutofit/>
          </a:bodyPr>
          <a:lstStyle/>
          <a:p>
            <a:r>
              <a:rPr lang="en-AU" sz="2200" dirty="0" smtClean="0"/>
              <a:t>The Destination MAC address is at the front of an Ethernet frame so the destination NIC can drop unwanted frames quickly.</a:t>
            </a:r>
          </a:p>
          <a:p>
            <a:endParaRPr lang="en-AU" sz="2200" dirty="0"/>
          </a:p>
          <a:p>
            <a:endParaRPr lang="en-AU" sz="2200" dirty="0" smtClean="0"/>
          </a:p>
          <a:p>
            <a:endParaRPr lang="en-AU" sz="2200" dirty="0"/>
          </a:p>
          <a:p>
            <a:r>
              <a:rPr lang="en-AU" sz="2200" dirty="0" smtClean="0"/>
              <a:t>The DATA field is often the largest part of the frame, it contains the </a:t>
            </a:r>
            <a:r>
              <a:rPr lang="en-AU" sz="2200" dirty="0"/>
              <a:t>a</a:t>
            </a:r>
            <a:r>
              <a:rPr lang="en-AU" sz="2200" dirty="0" smtClean="0"/>
              <a:t>pplication payload (HTTP, FTP or other protocol information) plus any headers from upper layer protocols.</a:t>
            </a:r>
            <a:endParaRPr lang="en-AU" sz="2200" dirty="0"/>
          </a:p>
        </p:txBody>
      </p:sp>
      <p:pic>
        <p:nvPicPr>
          <p:cNvPr id="6" name="Picture 5"/>
          <p:cNvPicPr>
            <a:picLocks noChangeAspect="1"/>
          </p:cNvPicPr>
          <p:nvPr/>
        </p:nvPicPr>
        <p:blipFill>
          <a:blip r:embed="rId2"/>
          <a:stretch>
            <a:fillRect/>
          </a:stretch>
        </p:blipFill>
        <p:spPr>
          <a:xfrm>
            <a:off x="552450" y="2009982"/>
            <a:ext cx="6534150" cy="600075"/>
          </a:xfrm>
          <a:prstGeom prst="rect">
            <a:avLst/>
          </a:prstGeom>
        </p:spPr>
      </p:pic>
      <p:sp>
        <p:nvSpPr>
          <p:cNvPr id="7" name="Right Arrow 6"/>
          <p:cNvSpPr/>
          <p:nvPr/>
        </p:nvSpPr>
        <p:spPr>
          <a:xfrm rot="10800000">
            <a:off x="766639" y="2731976"/>
            <a:ext cx="4526280" cy="28956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8" name="Picture 7"/>
          <p:cNvPicPr>
            <a:picLocks noChangeAspect="1"/>
          </p:cNvPicPr>
          <p:nvPr/>
        </p:nvPicPr>
        <p:blipFill>
          <a:blip r:embed="rId3"/>
          <a:stretch>
            <a:fillRect/>
          </a:stretch>
        </p:blipFill>
        <p:spPr>
          <a:xfrm>
            <a:off x="1346545" y="2992963"/>
            <a:ext cx="2075610" cy="295275"/>
          </a:xfrm>
          <a:prstGeom prst="rect">
            <a:avLst/>
          </a:prstGeom>
        </p:spPr>
      </p:pic>
    </p:spTree>
    <p:extLst>
      <p:ext uri="{BB962C8B-B14F-4D97-AF65-F5344CB8AC3E}">
        <p14:creationId xmlns:p14="http://schemas.microsoft.com/office/powerpoint/2010/main" val="43274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18</a:t>
            </a:fld>
            <a:endParaRPr lang="en-US" dirty="0"/>
          </a:p>
        </p:txBody>
      </p:sp>
      <p:sp>
        <p:nvSpPr>
          <p:cNvPr id="4" name="Title 3"/>
          <p:cNvSpPr>
            <a:spLocks noGrp="1"/>
          </p:cNvSpPr>
          <p:nvPr>
            <p:ph type="title"/>
          </p:nvPr>
        </p:nvSpPr>
        <p:spPr/>
        <p:txBody>
          <a:bodyPr/>
          <a:lstStyle/>
          <a:p>
            <a:r>
              <a:rPr lang="en-AU" dirty="0" smtClean="0"/>
              <a:t>A network packet captured in Wireshark </a:t>
            </a:r>
            <a:endParaRPr lang="en-AU" dirty="0"/>
          </a:p>
        </p:txBody>
      </p:sp>
      <p:sp>
        <p:nvSpPr>
          <p:cNvPr id="5" name="Text Placeholder 4"/>
          <p:cNvSpPr>
            <a:spLocks noGrp="1"/>
          </p:cNvSpPr>
          <p:nvPr>
            <p:ph type="body" sz="quarter" idx="13"/>
          </p:nvPr>
        </p:nvSpPr>
        <p:spPr/>
        <p:txBody>
          <a:bodyPr/>
          <a:lstStyle/>
          <a:p>
            <a:r>
              <a:rPr lang="en-AU" sz="2000" dirty="0" smtClean="0"/>
              <a:t>This is a Ping packet. </a:t>
            </a:r>
          </a:p>
          <a:p>
            <a:r>
              <a:rPr lang="en-AU" sz="2000" dirty="0" smtClean="0"/>
              <a:t>It is 74 bytes in length. The first 14 are the Ethernet frame. </a:t>
            </a:r>
          </a:p>
          <a:p>
            <a:endParaRPr lang="en-AU" dirty="0"/>
          </a:p>
          <a:p>
            <a:endParaRPr lang="en-AU" dirty="0"/>
          </a:p>
        </p:txBody>
      </p:sp>
      <p:pic>
        <p:nvPicPr>
          <p:cNvPr id="9" name="Picture 8"/>
          <p:cNvPicPr>
            <a:picLocks noChangeAspect="1"/>
          </p:cNvPicPr>
          <p:nvPr/>
        </p:nvPicPr>
        <p:blipFill>
          <a:blip r:embed="rId2"/>
          <a:stretch>
            <a:fillRect/>
          </a:stretch>
        </p:blipFill>
        <p:spPr>
          <a:xfrm>
            <a:off x="795337" y="2025478"/>
            <a:ext cx="4858253" cy="2749722"/>
          </a:xfrm>
          <a:prstGeom prst="rect">
            <a:avLst/>
          </a:prstGeom>
          <a:ln w="60325">
            <a:solidFill>
              <a:schemeClr val="tx1">
                <a:lumMod val="50000"/>
                <a:alpha val="0"/>
              </a:schemeClr>
            </a:solidFill>
            <a:prstDash val="solid"/>
          </a:ln>
        </p:spPr>
      </p:pic>
      <p:sp>
        <p:nvSpPr>
          <p:cNvPr id="15" name="Rectangle 14"/>
          <p:cNvSpPr/>
          <p:nvPr/>
        </p:nvSpPr>
        <p:spPr>
          <a:xfrm>
            <a:off x="1321594" y="3679031"/>
            <a:ext cx="1593056" cy="292894"/>
          </a:xfrm>
          <a:prstGeom prst="rect">
            <a:avLst/>
          </a:prstGeom>
          <a:gradFill flip="none" rotWithShape="1">
            <a:gsLst>
              <a:gs pos="100000">
                <a:schemeClr val="accent1">
                  <a:tint val="100000"/>
                  <a:shade val="100000"/>
                  <a:satMod val="130000"/>
                  <a:alpha val="0"/>
                </a:schemeClr>
              </a:gs>
              <a:gs pos="100000">
                <a:schemeClr val="accent1">
                  <a:tint val="50000"/>
                  <a:shade val="100000"/>
                  <a:satMod val="350000"/>
                </a:schemeClr>
              </a:gs>
            </a:gsLst>
            <a:path path="circle">
              <a:fillToRect l="100000" t="100000"/>
            </a:path>
            <a:tileRect r="-100000" b="-100000"/>
          </a:gradFill>
          <a:ln w="412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cxnSp>
        <p:nvCxnSpPr>
          <p:cNvPr id="17" name="Straight Connector 16"/>
          <p:cNvCxnSpPr/>
          <p:nvPr/>
        </p:nvCxnSpPr>
        <p:spPr>
          <a:xfrm flipV="1">
            <a:off x="2914650" y="2536031"/>
            <a:ext cx="3579019" cy="114300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6493669" y="2043112"/>
            <a:ext cx="2531268" cy="121443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These 6 bytes are the Ethernet destination MAC address</a:t>
            </a:r>
            <a:endParaRPr lang="en-AU" dirty="0"/>
          </a:p>
        </p:txBody>
      </p:sp>
      <p:sp>
        <p:nvSpPr>
          <p:cNvPr id="19" name="Rectangle 18"/>
          <p:cNvSpPr/>
          <p:nvPr/>
        </p:nvSpPr>
        <p:spPr>
          <a:xfrm>
            <a:off x="2914650" y="3684984"/>
            <a:ext cx="1593056" cy="292894"/>
          </a:xfrm>
          <a:prstGeom prst="rect">
            <a:avLst/>
          </a:prstGeom>
          <a:gradFill flip="none" rotWithShape="1">
            <a:gsLst>
              <a:gs pos="100000">
                <a:schemeClr val="accent1">
                  <a:tint val="100000"/>
                  <a:shade val="100000"/>
                  <a:satMod val="130000"/>
                  <a:alpha val="0"/>
                </a:schemeClr>
              </a:gs>
              <a:gs pos="100000">
                <a:schemeClr val="accent1">
                  <a:tint val="50000"/>
                  <a:shade val="100000"/>
                  <a:satMod val="350000"/>
                </a:schemeClr>
              </a:gs>
            </a:gsLst>
            <a:path path="circle">
              <a:fillToRect l="100000" t="100000"/>
            </a:path>
            <a:tileRect r="-100000" b="-100000"/>
          </a:gradFill>
          <a:ln w="41275">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cxnSp>
        <p:nvCxnSpPr>
          <p:cNvPr id="20" name="Straight Connector 19"/>
          <p:cNvCxnSpPr/>
          <p:nvPr/>
        </p:nvCxnSpPr>
        <p:spPr>
          <a:xfrm>
            <a:off x="3514725" y="3971925"/>
            <a:ext cx="2772965" cy="560414"/>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
        <p:nvSpPr>
          <p:cNvPr id="23" name="Rounded Rectangle 22"/>
          <p:cNvSpPr/>
          <p:nvPr/>
        </p:nvSpPr>
        <p:spPr>
          <a:xfrm>
            <a:off x="6287690" y="3743325"/>
            <a:ext cx="2206229" cy="12977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These 6 bytes are the Source MAC address.</a:t>
            </a:r>
          </a:p>
        </p:txBody>
      </p:sp>
      <p:sp>
        <p:nvSpPr>
          <p:cNvPr id="24" name="Rectangle 23"/>
          <p:cNvSpPr/>
          <p:nvPr/>
        </p:nvSpPr>
        <p:spPr>
          <a:xfrm>
            <a:off x="4523735" y="3672094"/>
            <a:ext cx="510228" cy="292894"/>
          </a:xfrm>
          <a:prstGeom prst="rect">
            <a:avLst/>
          </a:prstGeom>
          <a:gradFill flip="none" rotWithShape="1">
            <a:gsLst>
              <a:gs pos="100000">
                <a:schemeClr val="accent1">
                  <a:tint val="100000"/>
                  <a:shade val="100000"/>
                  <a:satMod val="130000"/>
                  <a:alpha val="0"/>
                </a:schemeClr>
              </a:gs>
              <a:gs pos="100000">
                <a:schemeClr val="accent1">
                  <a:tint val="50000"/>
                  <a:shade val="100000"/>
                  <a:satMod val="350000"/>
                </a:schemeClr>
              </a:gs>
            </a:gsLst>
            <a:path path="circle">
              <a:fillToRect l="100000" t="100000"/>
            </a:path>
            <a:tileRect r="-100000" b="-100000"/>
          </a:gradFill>
          <a:ln w="41275">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cxnSp>
        <p:nvCxnSpPr>
          <p:cNvPr id="25" name="Straight Connector 24"/>
          <p:cNvCxnSpPr>
            <a:stCxn id="24" idx="0"/>
          </p:cNvCxnSpPr>
          <p:nvPr/>
        </p:nvCxnSpPr>
        <p:spPr>
          <a:xfrm flipV="1">
            <a:off x="4778849" y="1340851"/>
            <a:ext cx="2384052" cy="2331243"/>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7086600" y="686593"/>
            <a:ext cx="1808922" cy="116743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Ethernet Type is IPv4 (08 00)</a:t>
            </a:r>
            <a:endParaRPr lang="en-AU" dirty="0"/>
          </a:p>
        </p:txBody>
      </p:sp>
    </p:spTree>
    <p:extLst>
      <p:ext uri="{BB962C8B-B14F-4D97-AF65-F5344CB8AC3E}">
        <p14:creationId xmlns:p14="http://schemas.microsoft.com/office/powerpoint/2010/main" val="3556099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9" grpId="0" animBg="1"/>
      <p:bldP spid="23" grpId="0" animBg="1"/>
      <p:bldP spid="24"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19</a:t>
            </a:fld>
            <a:endParaRPr lang="en-US" dirty="0"/>
          </a:p>
        </p:txBody>
      </p:sp>
      <p:sp>
        <p:nvSpPr>
          <p:cNvPr id="4" name="Title 3"/>
          <p:cNvSpPr>
            <a:spLocks noGrp="1"/>
          </p:cNvSpPr>
          <p:nvPr>
            <p:ph type="title"/>
          </p:nvPr>
        </p:nvSpPr>
        <p:spPr/>
        <p:txBody>
          <a:bodyPr/>
          <a:lstStyle/>
          <a:p>
            <a:r>
              <a:rPr lang="en-AU" dirty="0" smtClean="0"/>
              <a:t>Broadcast addressing</a:t>
            </a:r>
            <a:endParaRPr lang="en-AU" dirty="0"/>
          </a:p>
        </p:txBody>
      </p:sp>
      <p:sp>
        <p:nvSpPr>
          <p:cNvPr id="5" name="Text Placeholder 4"/>
          <p:cNvSpPr>
            <a:spLocks noGrp="1"/>
          </p:cNvSpPr>
          <p:nvPr>
            <p:ph type="body" sz="quarter" idx="13"/>
          </p:nvPr>
        </p:nvSpPr>
        <p:spPr/>
        <p:txBody>
          <a:bodyPr>
            <a:normAutofit lnSpcReduction="10000"/>
          </a:bodyPr>
          <a:lstStyle/>
          <a:p>
            <a:r>
              <a:rPr lang="en-AU" dirty="0" smtClean="0"/>
              <a:t>If the destination MAC address in an Ethernet frame is all binary 1’s the frame must be processed by all machines on the local network.</a:t>
            </a:r>
          </a:p>
          <a:p>
            <a:r>
              <a:rPr lang="en-AU" dirty="0" smtClean="0"/>
              <a:t>Such broadcast packets are a requirement of many network protocols. (Example ARP discussed later).</a:t>
            </a:r>
          </a:p>
          <a:p>
            <a:r>
              <a:rPr lang="en-AU" dirty="0" smtClean="0"/>
              <a:t>When expressed in Hexadecimal a broadcast address is:</a:t>
            </a:r>
          </a:p>
          <a:p>
            <a:r>
              <a:rPr lang="en-AU" dirty="0"/>
              <a:t>	</a:t>
            </a:r>
            <a:r>
              <a:rPr lang="en-AU" dirty="0" smtClean="0"/>
              <a:t>FF </a:t>
            </a:r>
            <a:r>
              <a:rPr lang="en-AU" dirty="0" err="1" smtClean="0"/>
              <a:t>FF</a:t>
            </a:r>
            <a:r>
              <a:rPr lang="en-AU" dirty="0" smtClean="0"/>
              <a:t> </a:t>
            </a:r>
            <a:r>
              <a:rPr lang="en-AU" dirty="0" err="1" smtClean="0"/>
              <a:t>FF</a:t>
            </a:r>
            <a:r>
              <a:rPr lang="en-AU" dirty="0" smtClean="0"/>
              <a:t> </a:t>
            </a:r>
            <a:r>
              <a:rPr lang="en-AU" dirty="0" err="1" smtClean="0"/>
              <a:t>FF</a:t>
            </a:r>
            <a:r>
              <a:rPr lang="en-AU" dirty="0" smtClean="0"/>
              <a:t> </a:t>
            </a:r>
            <a:r>
              <a:rPr lang="en-AU" dirty="0" err="1" smtClean="0"/>
              <a:t>FF</a:t>
            </a:r>
            <a:r>
              <a:rPr lang="en-AU" dirty="0" smtClean="0"/>
              <a:t> </a:t>
            </a:r>
            <a:r>
              <a:rPr lang="en-AU" dirty="0" err="1" smtClean="0"/>
              <a:t>FF</a:t>
            </a:r>
            <a:endParaRPr lang="en-AU" dirty="0" smtClean="0"/>
          </a:p>
          <a:p>
            <a:r>
              <a:rPr lang="en-AU" dirty="0" smtClean="0"/>
              <a:t>(that is 48 bits)</a:t>
            </a:r>
            <a:endParaRPr lang="en-AU" dirty="0"/>
          </a:p>
        </p:txBody>
      </p:sp>
    </p:spTree>
    <p:extLst>
      <p:ext uri="{BB962C8B-B14F-4D97-AF65-F5344CB8AC3E}">
        <p14:creationId xmlns:p14="http://schemas.microsoft.com/office/powerpoint/2010/main" val="97752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a:t>
            </a:fld>
            <a:endParaRPr lang="en-US" dirty="0"/>
          </a:p>
        </p:txBody>
      </p:sp>
      <p:sp>
        <p:nvSpPr>
          <p:cNvPr id="4" name="Title 3"/>
          <p:cNvSpPr>
            <a:spLocks noGrp="1"/>
          </p:cNvSpPr>
          <p:nvPr>
            <p:ph type="title"/>
          </p:nvPr>
        </p:nvSpPr>
        <p:spPr>
          <a:xfrm>
            <a:off x="457199" y="205980"/>
            <a:ext cx="8486775" cy="633358"/>
          </a:xfrm>
        </p:spPr>
        <p:txBody>
          <a:bodyPr>
            <a:noAutofit/>
          </a:bodyPr>
          <a:lstStyle/>
          <a:p>
            <a:r>
              <a:rPr lang="en-AU" sz="2700" dirty="0" smtClean="0"/>
              <a:t>Last week</a:t>
            </a:r>
            <a:endParaRPr lang="en-AU" sz="3600" dirty="0"/>
          </a:p>
        </p:txBody>
      </p:sp>
      <p:sp>
        <p:nvSpPr>
          <p:cNvPr id="5" name="Text Placeholder 4"/>
          <p:cNvSpPr>
            <a:spLocks noGrp="1"/>
          </p:cNvSpPr>
          <p:nvPr>
            <p:ph type="body" sz="quarter" idx="13"/>
          </p:nvPr>
        </p:nvSpPr>
        <p:spPr>
          <a:xfrm>
            <a:off x="143301" y="1077661"/>
            <a:ext cx="8946455" cy="3479800"/>
          </a:xfrm>
        </p:spPr>
        <p:txBody>
          <a:bodyPr>
            <a:normAutofit/>
          </a:bodyPr>
          <a:lstStyle/>
          <a:p>
            <a:r>
              <a:rPr lang="en-AU" sz="2000" dirty="0" smtClean="0"/>
              <a:t>Last week we looked at:</a:t>
            </a:r>
          </a:p>
          <a:p>
            <a:pPr marL="704850" lvl="1" indent="-342900">
              <a:buFont typeface="Arial" panose="020B0604020202020204" pitchFamily="34" charset="0"/>
              <a:buChar char="•"/>
            </a:pPr>
            <a:r>
              <a:rPr lang="en-AU" sz="1600" dirty="0" smtClean="0"/>
              <a:t>The Application Layer</a:t>
            </a:r>
          </a:p>
          <a:p>
            <a:pPr marL="704850" lvl="1" indent="-342900">
              <a:buFont typeface="Arial" panose="020B0604020202020204" pitchFamily="34" charset="0"/>
              <a:buChar char="•"/>
            </a:pPr>
            <a:r>
              <a:rPr lang="en-AU" sz="1600" dirty="0" smtClean="0"/>
              <a:t>Application layer programs are able to interact by virtue of computer networks.</a:t>
            </a:r>
          </a:p>
          <a:p>
            <a:pPr lvl="1"/>
            <a:r>
              <a:rPr lang="en-AU" sz="1600" dirty="0" smtClean="0"/>
              <a:t> </a:t>
            </a:r>
            <a:r>
              <a:rPr lang="en-AU" sz="1600" dirty="0"/>
              <a:t>	 </a:t>
            </a:r>
            <a:r>
              <a:rPr lang="en-AU" sz="1600" dirty="0" smtClean="0"/>
              <a:t>   Examples:</a:t>
            </a:r>
          </a:p>
          <a:p>
            <a:pPr marL="1058863" lvl="2" indent="-342900">
              <a:buFont typeface="Arial" panose="020B0604020202020204" pitchFamily="34" charset="0"/>
              <a:buChar char="•"/>
            </a:pPr>
            <a:r>
              <a:rPr lang="en-AU" sz="1400" dirty="0" smtClean="0"/>
              <a:t>Web Browser (client application) can communicate with a Web Server (Server program)</a:t>
            </a:r>
          </a:p>
          <a:p>
            <a:pPr marL="1058863" lvl="2" indent="-342900">
              <a:buFont typeface="Arial" panose="020B0604020202020204" pitchFamily="34" charset="0"/>
              <a:buChar char="•"/>
            </a:pPr>
            <a:r>
              <a:rPr lang="en-AU" sz="1400" dirty="0" smtClean="0"/>
              <a:t>FTP client (user application) downloading/uploading files from/to an FTP Server (Server program)</a:t>
            </a:r>
          </a:p>
          <a:p>
            <a:pPr marL="1058863" lvl="2" indent="-342900">
              <a:buFont typeface="Arial" panose="020B0604020202020204" pitchFamily="34" charset="0"/>
              <a:buChar char="•"/>
            </a:pPr>
            <a:r>
              <a:rPr lang="en-AU" sz="1400" dirty="0" smtClean="0"/>
              <a:t>Email client accessing Email from an Email server.</a:t>
            </a:r>
          </a:p>
          <a:p>
            <a:pPr marL="1058863" lvl="2" indent="-342900">
              <a:buFont typeface="Arial" panose="020B0604020202020204" pitchFamily="34" charset="0"/>
              <a:buChar char="•"/>
            </a:pPr>
            <a:r>
              <a:rPr lang="en-AU" sz="1400" dirty="0" smtClean="0"/>
              <a:t>Phone App accessing Domino’s Pizza online.</a:t>
            </a:r>
          </a:p>
          <a:p>
            <a:pPr marL="1058863" lvl="2" indent="-342900">
              <a:buFont typeface="Arial" panose="020B0604020202020204" pitchFamily="34" charset="0"/>
              <a:buChar char="•"/>
            </a:pPr>
            <a:r>
              <a:rPr lang="en-AU" sz="1400" dirty="0" smtClean="0"/>
              <a:t>We saw many other categories of Client (user applications) communicating with other application layer programs, including:</a:t>
            </a:r>
          </a:p>
          <a:p>
            <a:pPr marL="1243013" lvl="3" indent="-342900">
              <a:buFont typeface="Arial" panose="020B0604020202020204" pitchFamily="34" charset="0"/>
              <a:buChar char="•"/>
            </a:pPr>
            <a:r>
              <a:rPr lang="en-AU" sz="1200" dirty="0" err="1" smtClean="0"/>
              <a:t>BitTorrent</a:t>
            </a:r>
            <a:endParaRPr lang="en-AU" sz="1200" dirty="0" smtClean="0"/>
          </a:p>
          <a:p>
            <a:pPr marL="1243013" lvl="3" indent="-342900">
              <a:buFont typeface="Arial" panose="020B0604020202020204" pitchFamily="34" charset="0"/>
              <a:buChar char="•"/>
            </a:pPr>
            <a:r>
              <a:rPr lang="en-AU" sz="1200" dirty="0" smtClean="0"/>
              <a:t>NTP</a:t>
            </a:r>
          </a:p>
          <a:p>
            <a:pPr marL="1243013" lvl="3" indent="-342900">
              <a:buFont typeface="Arial" panose="020B0604020202020204" pitchFamily="34" charset="0"/>
              <a:buChar char="•"/>
            </a:pPr>
            <a:r>
              <a:rPr lang="en-AU" sz="1200" dirty="0" smtClean="0"/>
              <a:t>POP  &amp; others.</a:t>
            </a:r>
          </a:p>
          <a:p>
            <a:pPr marL="1058863" lvl="2" indent="-342900">
              <a:buFont typeface="Arial" panose="020B0604020202020204" pitchFamily="34" charset="0"/>
              <a:buChar char="•"/>
            </a:pPr>
            <a:endParaRPr lang="en-AU" sz="1200" dirty="0" smtClean="0"/>
          </a:p>
          <a:p>
            <a:endParaRPr lang="en-AU" sz="2200" dirty="0" smtClean="0"/>
          </a:p>
          <a:p>
            <a:pPr marL="704850" lvl="1" indent="-342900">
              <a:buFont typeface="Arial" panose="020B0604020202020204" pitchFamily="34" charset="0"/>
              <a:buChar char="•"/>
            </a:pPr>
            <a:endParaRPr lang="en-AU" sz="1600" dirty="0" smtClean="0"/>
          </a:p>
        </p:txBody>
      </p:sp>
    </p:spTree>
    <p:extLst>
      <p:ext uri="{BB962C8B-B14F-4D97-AF65-F5344CB8AC3E}">
        <p14:creationId xmlns:p14="http://schemas.microsoft.com/office/powerpoint/2010/main" val="99149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20</a:t>
            </a:fld>
            <a:endParaRPr lang="en-US" dirty="0"/>
          </a:p>
        </p:txBody>
      </p:sp>
      <p:sp>
        <p:nvSpPr>
          <p:cNvPr id="4" name="Title 3"/>
          <p:cNvSpPr>
            <a:spLocks noGrp="1"/>
          </p:cNvSpPr>
          <p:nvPr>
            <p:ph type="title"/>
          </p:nvPr>
        </p:nvSpPr>
        <p:spPr/>
        <p:txBody>
          <a:bodyPr/>
          <a:lstStyle/>
          <a:p>
            <a:r>
              <a:rPr lang="en-AU" dirty="0" smtClean="0"/>
              <a:t>Media Access Control</a:t>
            </a:r>
            <a:endParaRPr lang="en-AU" dirty="0"/>
          </a:p>
        </p:txBody>
      </p:sp>
      <p:sp>
        <p:nvSpPr>
          <p:cNvPr id="5" name="Text Placeholder 4"/>
          <p:cNvSpPr>
            <a:spLocks noGrp="1"/>
          </p:cNvSpPr>
          <p:nvPr>
            <p:ph type="body" sz="quarter" idx="13"/>
          </p:nvPr>
        </p:nvSpPr>
        <p:spPr/>
        <p:txBody>
          <a:bodyPr>
            <a:normAutofit fontScale="85000" lnSpcReduction="20000"/>
          </a:bodyPr>
          <a:lstStyle/>
          <a:p>
            <a:r>
              <a:rPr lang="en-AU" dirty="0" smtClean="0"/>
              <a:t>Media Access Control is concerned with arbitrating access to the network.</a:t>
            </a:r>
          </a:p>
          <a:p>
            <a:r>
              <a:rPr lang="en-AU" dirty="0" smtClean="0"/>
              <a:t>For shared media (for example </a:t>
            </a:r>
            <a:r>
              <a:rPr lang="en-AU" dirty="0" err="1" smtClean="0"/>
              <a:t>WiFi</a:t>
            </a:r>
            <a:r>
              <a:rPr lang="en-AU" dirty="0" smtClean="0"/>
              <a:t>) there are two categories of media access:</a:t>
            </a:r>
          </a:p>
          <a:p>
            <a:pPr marL="704850" lvl="1" indent="-342900">
              <a:buFont typeface="Arial" panose="020B0604020202020204" pitchFamily="34" charset="0"/>
              <a:buChar char="•"/>
            </a:pPr>
            <a:r>
              <a:rPr lang="en-AU" dirty="0" smtClean="0"/>
              <a:t>Controlled Access</a:t>
            </a:r>
          </a:p>
          <a:p>
            <a:pPr marL="704850" lvl="1" indent="-342900">
              <a:buFont typeface="Arial" panose="020B0604020202020204" pitchFamily="34" charset="0"/>
              <a:buChar char="•"/>
            </a:pPr>
            <a:r>
              <a:rPr lang="en-AU" dirty="0" smtClean="0"/>
              <a:t>Contention Based Access</a:t>
            </a:r>
          </a:p>
          <a:p>
            <a:r>
              <a:rPr lang="en-AU" dirty="0" smtClean="0"/>
              <a:t>In controlled access only one station can transmit at a time. Devices wanting to transmit must wait their turn.</a:t>
            </a:r>
          </a:p>
          <a:p>
            <a:r>
              <a:rPr lang="en-AU" dirty="0" smtClean="0"/>
              <a:t>Token Ring &amp; FDDI are two examples that use this type of media  access control. Both are known as deterministic protocols because they are guaranteed a minimum level of access to the media.</a:t>
            </a:r>
          </a:p>
          <a:p>
            <a:endParaRPr lang="en-AU" dirty="0"/>
          </a:p>
        </p:txBody>
      </p:sp>
    </p:spTree>
    <p:extLst>
      <p:ext uri="{BB962C8B-B14F-4D97-AF65-F5344CB8AC3E}">
        <p14:creationId xmlns:p14="http://schemas.microsoft.com/office/powerpoint/2010/main" val="457582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21</a:t>
            </a:fld>
            <a:endParaRPr lang="en-US" dirty="0"/>
          </a:p>
        </p:txBody>
      </p:sp>
      <p:sp>
        <p:nvSpPr>
          <p:cNvPr id="4" name="Title 3"/>
          <p:cNvSpPr>
            <a:spLocks noGrp="1"/>
          </p:cNvSpPr>
          <p:nvPr>
            <p:ph type="title"/>
          </p:nvPr>
        </p:nvSpPr>
        <p:spPr/>
        <p:txBody>
          <a:bodyPr/>
          <a:lstStyle/>
          <a:p>
            <a:r>
              <a:rPr lang="en-AU" dirty="0" smtClean="0"/>
              <a:t>Media Access Control (continued)</a:t>
            </a:r>
            <a:endParaRPr lang="en-AU" dirty="0"/>
          </a:p>
        </p:txBody>
      </p:sp>
      <p:sp>
        <p:nvSpPr>
          <p:cNvPr id="5" name="Text Placeholder 4"/>
          <p:cNvSpPr>
            <a:spLocks noGrp="1"/>
          </p:cNvSpPr>
          <p:nvPr>
            <p:ph type="body" sz="quarter" idx="13"/>
          </p:nvPr>
        </p:nvSpPr>
        <p:spPr>
          <a:xfrm>
            <a:off x="119271" y="1123950"/>
            <a:ext cx="8806068" cy="3479800"/>
          </a:xfrm>
        </p:spPr>
        <p:txBody>
          <a:bodyPr>
            <a:normAutofit fontScale="92500" lnSpcReduction="10000"/>
          </a:bodyPr>
          <a:lstStyle/>
          <a:p>
            <a:r>
              <a:rPr lang="en-AU" u="sng" dirty="0" smtClean="0"/>
              <a:t>Contention based Media Access</a:t>
            </a:r>
          </a:p>
          <a:p>
            <a:r>
              <a:rPr lang="en-AU" sz="2200" dirty="0" smtClean="0"/>
              <a:t>In shared networks the most common type of media access control is contention based.</a:t>
            </a:r>
          </a:p>
          <a:p>
            <a:r>
              <a:rPr lang="en-AU" sz="2200" dirty="0" smtClean="0"/>
              <a:t>One issue with contention based protocols is collisions can occur.</a:t>
            </a:r>
          </a:p>
          <a:p>
            <a:r>
              <a:rPr lang="en-AU" sz="2200" dirty="0" smtClean="0"/>
              <a:t>Protocols used in such network are:</a:t>
            </a:r>
          </a:p>
          <a:p>
            <a:pPr marL="704850" lvl="1" indent="-342900">
              <a:buFont typeface="Arial" panose="020B0604020202020204" pitchFamily="34" charset="0"/>
              <a:buChar char="•"/>
            </a:pPr>
            <a:r>
              <a:rPr lang="en-AU" sz="1800" dirty="0" smtClean="0"/>
              <a:t>CSMA/CD for Ethernet networks</a:t>
            </a:r>
          </a:p>
          <a:p>
            <a:pPr marL="704850" lvl="1" indent="-342900">
              <a:buFont typeface="Arial" panose="020B0604020202020204" pitchFamily="34" charset="0"/>
              <a:buChar char="•"/>
            </a:pPr>
            <a:r>
              <a:rPr lang="en-AU" sz="1800" dirty="0" smtClean="0"/>
              <a:t>CSMA/CA for 802.11 wireless networks</a:t>
            </a:r>
          </a:p>
          <a:p>
            <a:r>
              <a:rPr lang="en-AU" dirty="0" smtClean="0"/>
              <a:t>CSMA (Carrier Sense multiple Access)</a:t>
            </a:r>
          </a:p>
          <a:p>
            <a:r>
              <a:rPr lang="en-AU" dirty="0" smtClean="0"/>
              <a:t>CD Collision detect    |     CA   Collision Avoidance.</a:t>
            </a:r>
            <a:endParaRPr lang="en-AU" dirty="0"/>
          </a:p>
        </p:txBody>
      </p:sp>
    </p:spTree>
    <p:extLst>
      <p:ext uri="{BB962C8B-B14F-4D97-AF65-F5344CB8AC3E}">
        <p14:creationId xmlns:p14="http://schemas.microsoft.com/office/powerpoint/2010/main" val="1209831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22</a:t>
            </a:fld>
            <a:endParaRPr lang="en-US" dirty="0"/>
          </a:p>
        </p:txBody>
      </p:sp>
      <p:sp>
        <p:nvSpPr>
          <p:cNvPr id="4" name="Title 3"/>
          <p:cNvSpPr>
            <a:spLocks noGrp="1"/>
          </p:cNvSpPr>
          <p:nvPr>
            <p:ph type="title"/>
          </p:nvPr>
        </p:nvSpPr>
        <p:spPr/>
        <p:txBody>
          <a:bodyPr>
            <a:normAutofit/>
          </a:bodyPr>
          <a:lstStyle/>
          <a:p>
            <a:r>
              <a:rPr lang="en-AU" sz="3000" dirty="0" smtClean="0"/>
              <a:t>CSMA/CD protocol</a:t>
            </a:r>
            <a:endParaRPr lang="en-AU" sz="3000" dirty="0"/>
          </a:p>
        </p:txBody>
      </p:sp>
      <p:sp>
        <p:nvSpPr>
          <p:cNvPr id="5" name="Text Placeholder 4"/>
          <p:cNvSpPr>
            <a:spLocks noGrp="1"/>
          </p:cNvSpPr>
          <p:nvPr>
            <p:ph type="body" sz="quarter" idx="13"/>
          </p:nvPr>
        </p:nvSpPr>
        <p:spPr>
          <a:xfrm>
            <a:off x="250521" y="1123950"/>
            <a:ext cx="8705589" cy="3479800"/>
          </a:xfrm>
        </p:spPr>
        <p:txBody>
          <a:bodyPr>
            <a:normAutofit lnSpcReduction="10000"/>
          </a:bodyPr>
          <a:lstStyle/>
          <a:p>
            <a:r>
              <a:rPr lang="en-AU" sz="2200" dirty="0" smtClean="0"/>
              <a:t>Carrier Sense Multiple Access with collision detect (CSMA/CD)</a:t>
            </a:r>
          </a:p>
          <a:p>
            <a:r>
              <a:rPr lang="en-AU" dirty="0" smtClean="0"/>
              <a:t>This is the Media Access Protocol used by Ethernet.</a:t>
            </a:r>
          </a:p>
          <a:p>
            <a:r>
              <a:rPr lang="en-AU" dirty="0" smtClean="0"/>
              <a:t>Ethernet is the most widely used Data Link method for connecting computers and other devices to a network.</a:t>
            </a:r>
          </a:p>
          <a:p>
            <a:r>
              <a:rPr lang="en-AU" dirty="0" smtClean="0"/>
              <a:t>This media access method allows multiple computers to all use a common network media.</a:t>
            </a:r>
          </a:p>
          <a:p>
            <a:r>
              <a:rPr lang="en-AU" dirty="0" smtClean="0"/>
              <a:t>One issue is that collisions can occur when two machines try to send an Ethernet packet simultaneously.</a:t>
            </a:r>
            <a:endParaRPr lang="en-AU" dirty="0"/>
          </a:p>
        </p:txBody>
      </p:sp>
    </p:spTree>
    <p:extLst>
      <p:ext uri="{BB962C8B-B14F-4D97-AF65-F5344CB8AC3E}">
        <p14:creationId xmlns:p14="http://schemas.microsoft.com/office/powerpoint/2010/main" val="2307253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23</a:t>
            </a:fld>
            <a:endParaRPr lang="en-US" dirty="0"/>
          </a:p>
        </p:txBody>
      </p:sp>
      <p:sp>
        <p:nvSpPr>
          <p:cNvPr id="4" name="Title 3"/>
          <p:cNvSpPr>
            <a:spLocks noGrp="1"/>
          </p:cNvSpPr>
          <p:nvPr>
            <p:ph type="title"/>
          </p:nvPr>
        </p:nvSpPr>
        <p:spPr/>
        <p:txBody>
          <a:bodyPr/>
          <a:lstStyle/>
          <a:p>
            <a:r>
              <a:rPr lang="en-AU" dirty="0" smtClean="0"/>
              <a:t>How CSMA/CD works</a:t>
            </a:r>
            <a:endParaRPr lang="en-AU" dirty="0"/>
          </a:p>
        </p:txBody>
      </p:sp>
      <p:sp>
        <p:nvSpPr>
          <p:cNvPr id="5" name="Text Placeholder 4"/>
          <p:cNvSpPr>
            <a:spLocks noGrp="1"/>
          </p:cNvSpPr>
          <p:nvPr>
            <p:ph type="body" sz="quarter" idx="13"/>
          </p:nvPr>
        </p:nvSpPr>
        <p:spPr/>
        <p:txBody>
          <a:bodyPr>
            <a:normAutofit lnSpcReduction="10000"/>
          </a:bodyPr>
          <a:lstStyle/>
          <a:p>
            <a:pPr marL="174625" indent="-174625"/>
            <a:r>
              <a:rPr lang="en-AU" dirty="0" smtClean="0"/>
              <a:t>Carrier Sense:</a:t>
            </a:r>
            <a:br>
              <a:rPr lang="en-AU" dirty="0" smtClean="0"/>
            </a:br>
            <a:r>
              <a:rPr lang="en-AU" dirty="0" smtClean="0"/>
              <a:t>NIC listens to the network media to see if another device is transmitting.</a:t>
            </a:r>
            <a:r>
              <a:rPr lang="en-AU" dirty="0"/>
              <a:t/>
            </a:r>
            <a:br>
              <a:rPr lang="en-AU" dirty="0"/>
            </a:br>
            <a:r>
              <a:rPr lang="en-AU" dirty="0" smtClean="0"/>
              <a:t>If it is it waits for the network to become available.</a:t>
            </a:r>
          </a:p>
          <a:p>
            <a:pPr marL="174625" indent="-174625"/>
            <a:r>
              <a:rPr lang="en-AU" dirty="0" smtClean="0"/>
              <a:t>Multiple Access:</a:t>
            </a:r>
            <a:br>
              <a:rPr lang="en-AU" dirty="0" smtClean="0"/>
            </a:br>
            <a:r>
              <a:rPr lang="en-AU" dirty="0" smtClean="0"/>
              <a:t>Multiple devices can be connected to the same network.</a:t>
            </a:r>
          </a:p>
          <a:p>
            <a:pPr marL="174625" indent="-174625"/>
            <a:r>
              <a:rPr lang="en-AU" dirty="0" smtClean="0"/>
              <a:t>Collision Detect:</a:t>
            </a:r>
            <a:br>
              <a:rPr lang="en-AU" dirty="0" smtClean="0"/>
            </a:br>
            <a:r>
              <a:rPr lang="en-AU" dirty="0" smtClean="0"/>
              <a:t>After transmitting a station will listen to the network to determine if there has been a collision. </a:t>
            </a:r>
          </a:p>
          <a:p>
            <a:pPr marL="174625" indent="-174625"/>
            <a:endParaRPr lang="en-AU" dirty="0" smtClean="0"/>
          </a:p>
        </p:txBody>
      </p:sp>
    </p:spTree>
    <p:extLst>
      <p:ext uri="{BB962C8B-B14F-4D97-AF65-F5344CB8AC3E}">
        <p14:creationId xmlns:p14="http://schemas.microsoft.com/office/powerpoint/2010/main" val="815563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24</a:t>
            </a:fld>
            <a:endParaRPr lang="en-US" dirty="0"/>
          </a:p>
        </p:txBody>
      </p:sp>
      <p:sp>
        <p:nvSpPr>
          <p:cNvPr id="4" name="Title 3"/>
          <p:cNvSpPr>
            <a:spLocks noGrp="1"/>
          </p:cNvSpPr>
          <p:nvPr>
            <p:ph type="title"/>
          </p:nvPr>
        </p:nvSpPr>
        <p:spPr>
          <a:xfrm>
            <a:off x="457200" y="244079"/>
            <a:ext cx="8229600" cy="746521"/>
          </a:xfrm>
        </p:spPr>
        <p:txBody>
          <a:bodyPr>
            <a:normAutofit/>
          </a:bodyPr>
          <a:lstStyle/>
          <a:p>
            <a:r>
              <a:rPr lang="en-AU" sz="3000" dirty="0" smtClean="0"/>
              <a:t>How CSMA/CD works</a:t>
            </a:r>
            <a:endParaRPr lang="en-AU" sz="3000" dirty="0"/>
          </a:p>
        </p:txBody>
      </p:sp>
      <p:sp>
        <p:nvSpPr>
          <p:cNvPr id="5" name="Text Placeholder 4"/>
          <p:cNvSpPr>
            <a:spLocks noGrp="1"/>
          </p:cNvSpPr>
          <p:nvPr>
            <p:ph type="body" sz="quarter" idx="13"/>
          </p:nvPr>
        </p:nvSpPr>
        <p:spPr>
          <a:xfrm>
            <a:off x="457200" y="1374732"/>
            <a:ext cx="8229600" cy="3479800"/>
          </a:xfrm>
        </p:spPr>
        <p:txBody>
          <a:bodyPr>
            <a:normAutofit/>
          </a:bodyPr>
          <a:lstStyle/>
          <a:p>
            <a:pPr marL="174625" indent="-174625"/>
            <a:r>
              <a:rPr lang="en-AU" sz="2200" dirty="0" smtClean="0"/>
              <a:t>Collisions:</a:t>
            </a:r>
            <a:br>
              <a:rPr lang="en-AU" sz="2200" dirty="0" smtClean="0"/>
            </a:br>
            <a:r>
              <a:rPr lang="en-AU" sz="2200" dirty="0" smtClean="0"/>
              <a:t>If a collision does occur, both stations will detect the collision.</a:t>
            </a:r>
          </a:p>
          <a:p>
            <a:pPr marL="174625"/>
            <a:r>
              <a:rPr lang="en-AU" sz="2200" dirty="0" smtClean="0"/>
              <a:t>Both will stop transmitting.</a:t>
            </a:r>
          </a:p>
          <a:p>
            <a:pPr marL="174625"/>
            <a:r>
              <a:rPr lang="en-AU" sz="2200" dirty="0" smtClean="0"/>
              <a:t>Both will wait a random period of time then attempt a retransmission.</a:t>
            </a:r>
          </a:p>
          <a:p>
            <a:r>
              <a:rPr lang="en-AU" sz="2200" dirty="0" smtClean="0"/>
              <a:t>In shared networks (networks with </a:t>
            </a:r>
            <a:r>
              <a:rPr lang="en-AU" sz="2200" dirty="0"/>
              <a:t>h</a:t>
            </a:r>
            <a:r>
              <a:rPr lang="en-AU" sz="2200" dirty="0" smtClean="0"/>
              <a:t>ubs) collisions can occur.</a:t>
            </a:r>
          </a:p>
          <a:p>
            <a:r>
              <a:rPr lang="en-AU" sz="2200" dirty="0" smtClean="0"/>
              <a:t>In switched networks collisions are less of a problem. </a:t>
            </a:r>
          </a:p>
          <a:p>
            <a:pPr marL="174625" indent="-174625"/>
            <a:endParaRPr lang="en-AU" sz="2200" dirty="0"/>
          </a:p>
        </p:txBody>
      </p:sp>
    </p:spTree>
    <p:extLst>
      <p:ext uri="{BB962C8B-B14F-4D97-AF65-F5344CB8AC3E}">
        <p14:creationId xmlns:p14="http://schemas.microsoft.com/office/powerpoint/2010/main" val="3989748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25</a:t>
            </a:fld>
            <a:endParaRPr lang="en-US" dirty="0"/>
          </a:p>
        </p:txBody>
      </p:sp>
      <p:sp>
        <p:nvSpPr>
          <p:cNvPr id="4" name="Title 3"/>
          <p:cNvSpPr>
            <a:spLocks noGrp="1"/>
          </p:cNvSpPr>
          <p:nvPr>
            <p:ph type="title"/>
          </p:nvPr>
        </p:nvSpPr>
        <p:spPr/>
        <p:txBody>
          <a:bodyPr/>
          <a:lstStyle/>
          <a:p>
            <a:r>
              <a:rPr lang="en-AU" dirty="0" smtClean="0"/>
              <a:t>CSMA/CA</a:t>
            </a:r>
            <a:endParaRPr lang="en-AU" dirty="0"/>
          </a:p>
        </p:txBody>
      </p:sp>
      <p:sp>
        <p:nvSpPr>
          <p:cNvPr id="5" name="Text Placeholder 4"/>
          <p:cNvSpPr>
            <a:spLocks noGrp="1"/>
          </p:cNvSpPr>
          <p:nvPr>
            <p:ph type="body" sz="quarter" idx="13"/>
          </p:nvPr>
        </p:nvSpPr>
        <p:spPr>
          <a:xfrm>
            <a:off x="457199" y="1123950"/>
            <a:ext cx="8411227" cy="3479800"/>
          </a:xfrm>
        </p:spPr>
        <p:txBody>
          <a:bodyPr>
            <a:normAutofit fontScale="85000" lnSpcReduction="10000"/>
          </a:bodyPr>
          <a:lstStyle/>
          <a:p>
            <a:r>
              <a:rPr lang="en-AU" sz="2200" u="sng" dirty="0" smtClean="0"/>
              <a:t>Carrier Sense Multiple Access with Collision Avoidance.</a:t>
            </a:r>
          </a:p>
          <a:p>
            <a:r>
              <a:rPr lang="en-AU" sz="2200" dirty="0" smtClean="0"/>
              <a:t>In many ways this Data Link protocol works in a similar way to CSMA/CD however the stations try to avoid collisions by reserving the network media.</a:t>
            </a:r>
          </a:p>
          <a:p>
            <a:r>
              <a:rPr lang="en-AU" sz="2200" dirty="0" smtClean="0"/>
              <a:t>Before transmitting a data frame a station can send a Request To Send frame to the Wireless Access Point.</a:t>
            </a:r>
          </a:p>
          <a:p>
            <a:r>
              <a:rPr lang="en-AU" sz="2200" dirty="0" smtClean="0"/>
              <a:t>The Access Point sends a Clear To Send (CTS) frame to the wireless network.</a:t>
            </a:r>
          </a:p>
          <a:p>
            <a:r>
              <a:rPr lang="en-AU" sz="2200" dirty="0" smtClean="0"/>
              <a:t>The CTS reserves the network for the requesting station for a specified period of time.</a:t>
            </a:r>
          </a:p>
          <a:p>
            <a:r>
              <a:rPr lang="en-AU" sz="2200" dirty="0" smtClean="0"/>
              <a:t>The requesting station sends the frame without fear of a collision.</a:t>
            </a:r>
          </a:p>
        </p:txBody>
      </p:sp>
    </p:spTree>
    <p:extLst>
      <p:ext uri="{BB962C8B-B14F-4D97-AF65-F5344CB8AC3E}">
        <p14:creationId xmlns:p14="http://schemas.microsoft.com/office/powerpoint/2010/main" val="3108741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26</a:t>
            </a:fld>
            <a:endParaRPr lang="en-US" dirty="0"/>
          </a:p>
        </p:txBody>
      </p:sp>
      <p:sp>
        <p:nvSpPr>
          <p:cNvPr id="4" name="Title 3"/>
          <p:cNvSpPr>
            <a:spLocks noGrp="1"/>
          </p:cNvSpPr>
          <p:nvPr>
            <p:ph type="title"/>
          </p:nvPr>
        </p:nvSpPr>
        <p:spPr/>
        <p:txBody>
          <a:bodyPr/>
          <a:lstStyle/>
          <a:p>
            <a:r>
              <a:rPr lang="en-AU" dirty="0" smtClean="0"/>
              <a:t>Local Address resolution</a:t>
            </a:r>
            <a:endParaRPr lang="en-AU" dirty="0"/>
          </a:p>
        </p:txBody>
      </p:sp>
      <p:sp>
        <p:nvSpPr>
          <p:cNvPr id="5" name="Text Placeholder 4"/>
          <p:cNvSpPr>
            <a:spLocks noGrp="1"/>
          </p:cNvSpPr>
          <p:nvPr>
            <p:ph type="body" sz="quarter" idx="13"/>
          </p:nvPr>
        </p:nvSpPr>
        <p:spPr/>
        <p:txBody>
          <a:bodyPr>
            <a:normAutofit/>
          </a:bodyPr>
          <a:lstStyle/>
          <a:p>
            <a:r>
              <a:rPr lang="en-AU" dirty="0" smtClean="0"/>
              <a:t>How does your machine know the MAC address of other machines on the network?</a:t>
            </a:r>
          </a:p>
          <a:p>
            <a:r>
              <a:rPr lang="en-AU" dirty="0" smtClean="0"/>
              <a:t>Answer:     </a:t>
            </a:r>
            <a:r>
              <a:rPr lang="en-AU" dirty="0" smtClean="0">
                <a:solidFill>
                  <a:srgbClr val="FF0000"/>
                </a:solidFill>
              </a:rPr>
              <a:t>In most cases it doesn’t !!!</a:t>
            </a:r>
          </a:p>
          <a:p>
            <a:r>
              <a:rPr lang="en-AU" dirty="0" smtClean="0"/>
              <a:t>In IP networking a Protocol called ARP (Address Resolution Protocol) is used to determine the MAC address of a specific machine on the local network.</a:t>
            </a:r>
          </a:p>
          <a:p>
            <a:r>
              <a:rPr lang="en-AU" dirty="0" smtClean="0"/>
              <a:t>If your machine does not know the MAC address of a particular machine it asks.</a:t>
            </a:r>
          </a:p>
          <a:p>
            <a:endParaRPr lang="en-AU" dirty="0" smtClean="0"/>
          </a:p>
          <a:p>
            <a:endParaRPr lang="en-AU" dirty="0"/>
          </a:p>
        </p:txBody>
      </p:sp>
    </p:spTree>
    <p:extLst>
      <p:ext uri="{BB962C8B-B14F-4D97-AF65-F5344CB8AC3E}">
        <p14:creationId xmlns:p14="http://schemas.microsoft.com/office/powerpoint/2010/main" val="2030026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27</a:t>
            </a:fld>
            <a:endParaRPr lang="en-US" dirty="0"/>
          </a:p>
        </p:txBody>
      </p:sp>
      <p:sp>
        <p:nvSpPr>
          <p:cNvPr id="4" name="Title 3"/>
          <p:cNvSpPr>
            <a:spLocks noGrp="1"/>
          </p:cNvSpPr>
          <p:nvPr>
            <p:ph type="title"/>
          </p:nvPr>
        </p:nvSpPr>
        <p:spPr/>
        <p:txBody>
          <a:bodyPr>
            <a:normAutofit/>
          </a:bodyPr>
          <a:lstStyle/>
          <a:p>
            <a:r>
              <a:rPr lang="en-AU" sz="3000" dirty="0" smtClean="0"/>
              <a:t>ARP – How it works</a:t>
            </a:r>
            <a:endParaRPr lang="en-AU" sz="3000" dirty="0"/>
          </a:p>
        </p:txBody>
      </p:sp>
      <p:sp>
        <p:nvSpPr>
          <p:cNvPr id="5" name="Text Placeholder 4"/>
          <p:cNvSpPr>
            <a:spLocks noGrp="1"/>
          </p:cNvSpPr>
          <p:nvPr>
            <p:ph type="body" sz="quarter" idx="13"/>
          </p:nvPr>
        </p:nvSpPr>
        <p:spPr>
          <a:xfrm>
            <a:off x="457200" y="1007269"/>
            <a:ext cx="8465344" cy="3596481"/>
          </a:xfrm>
        </p:spPr>
        <p:txBody>
          <a:bodyPr>
            <a:normAutofit fontScale="92500" lnSpcReduction="10000"/>
          </a:bodyPr>
          <a:lstStyle/>
          <a:p>
            <a:r>
              <a:rPr lang="en-AU" sz="2200" dirty="0" smtClean="0"/>
              <a:t>Network Operating Systems (like Windows and Linux) maintain a table in RAM (called the </a:t>
            </a:r>
            <a:r>
              <a:rPr lang="en-AU" sz="2200" dirty="0" smtClean="0">
                <a:solidFill>
                  <a:schemeClr val="accent6">
                    <a:lumMod val="75000"/>
                  </a:schemeClr>
                </a:solidFill>
              </a:rPr>
              <a:t>ARP cache</a:t>
            </a:r>
            <a:r>
              <a:rPr lang="en-AU" sz="2200" dirty="0" smtClean="0"/>
              <a:t>) that contains the IP Address and MAC address of machines that have been contacted recently.</a:t>
            </a:r>
          </a:p>
          <a:p>
            <a:r>
              <a:rPr lang="en-AU" sz="2200" dirty="0" smtClean="0"/>
              <a:t>These entries age out so that the table does not become too large.</a:t>
            </a:r>
          </a:p>
          <a:p>
            <a:r>
              <a:rPr lang="en-AU" sz="2200" dirty="0" smtClean="0"/>
              <a:t>If your machine wants to contact a machine with a particular IP address it:</a:t>
            </a:r>
          </a:p>
          <a:p>
            <a:pPr marL="819150" lvl="1" indent="-457200">
              <a:buFont typeface="+mj-lt"/>
              <a:buAutoNum type="arabicPeriod"/>
            </a:pPr>
            <a:r>
              <a:rPr lang="en-AU" sz="1800" dirty="0" smtClean="0"/>
              <a:t>Looks in the ARP cache</a:t>
            </a:r>
          </a:p>
          <a:p>
            <a:pPr marL="819150" lvl="1" indent="-457200">
              <a:buFont typeface="+mj-lt"/>
              <a:buAutoNum type="arabicPeriod"/>
            </a:pPr>
            <a:r>
              <a:rPr lang="en-AU" sz="1800" dirty="0" smtClean="0"/>
              <a:t>If the entry is not found it sends a broadcast to the network asking who has the IP address 192.168.12.14 (for example)</a:t>
            </a:r>
          </a:p>
          <a:p>
            <a:pPr marL="819150" lvl="1" indent="-457200">
              <a:buFont typeface="+mj-lt"/>
              <a:buAutoNum type="arabicPeriod"/>
            </a:pPr>
            <a:r>
              <a:rPr lang="en-AU" sz="1800" dirty="0" smtClean="0"/>
              <a:t>The machine with that IP address will respond with its MAC address</a:t>
            </a:r>
          </a:p>
          <a:p>
            <a:pPr marL="819150" lvl="1" indent="-457200">
              <a:buFont typeface="+mj-lt"/>
              <a:buAutoNum type="arabicPeriod"/>
            </a:pPr>
            <a:r>
              <a:rPr lang="en-AU" sz="1800" dirty="0" smtClean="0"/>
              <a:t>The ARP cache is updated with the new entry </a:t>
            </a:r>
          </a:p>
          <a:p>
            <a:r>
              <a:rPr lang="en-AU" sz="2200" dirty="0" smtClean="0"/>
              <a:t>The NIC now has all the information it needs to form the Ethernet frame.</a:t>
            </a:r>
          </a:p>
          <a:p>
            <a:endParaRPr lang="en-AU" sz="2200" dirty="0"/>
          </a:p>
        </p:txBody>
      </p:sp>
    </p:spTree>
    <p:extLst>
      <p:ext uri="{BB962C8B-B14F-4D97-AF65-F5344CB8AC3E}">
        <p14:creationId xmlns:p14="http://schemas.microsoft.com/office/powerpoint/2010/main" val="633907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28</a:t>
            </a:fld>
            <a:endParaRPr lang="en-US" dirty="0"/>
          </a:p>
        </p:txBody>
      </p:sp>
      <p:sp>
        <p:nvSpPr>
          <p:cNvPr id="4" name="Title 3"/>
          <p:cNvSpPr>
            <a:spLocks noGrp="1"/>
          </p:cNvSpPr>
          <p:nvPr>
            <p:ph type="title"/>
          </p:nvPr>
        </p:nvSpPr>
        <p:spPr/>
        <p:txBody>
          <a:bodyPr/>
          <a:lstStyle/>
          <a:p>
            <a:r>
              <a:rPr lang="en-AU" dirty="0" smtClean="0"/>
              <a:t>The Data Link Layer</a:t>
            </a:r>
            <a:endParaRPr lang="en-AU" dirty="0"/>
          </a:p>
        </p:txBody>
      </p:sp>
      <p:sp>
        <p:nvSpPr>
          <p:cNvPr id="5" name="Text Placeholder 4"/>
          <p:cNvSpPr>
            <a:spLocks noGrp="1"/>
          </p:cNvSpPr>
          <p:nvPr>
            <p:ph type="body" sz="quarter" idx="13"/>
          </p:nvPr>
        </p:nvSpPr>
        <p:spPr>
          <a:xfrm>
            <a:off x="334369" y="1123950"/>
            <a:ext cx="8632209" cy="3479800"/>
          </a:xfrm>
        </p:spPr>
        <p:txBody>
          <a:bodyPr>
            <a:normAutofit/>
          </a:bodyPr>
          <a:lstStyle/>
          <a:p>
            <a:r>
              <a:rPr lang="en-AU" sz="2200" dirty="0" smtClean="0"/>
              <a:t>The Data Link layer is only responsible for exchanging data between two </a:t>
            </a:r>
            <a:r>
              <a:rPr lang="en-AU" sz="2200" b="1" u="sng" dirty="0" smtClean="0"/>
              <a:t>locally connected </a:t>
            </a:r>
            <a:r>
              <a:rPr lang="en-AU" sz="2200" dirty="0" smtClean="0"/>
              <a:t>devices (Hop to Hop). </a:t>
            </a:r>
            <a:endParaRPr lang="en-AU" sz="2200" dirty="0"/>
          </a:p>
        </p:txBody>
      </p:sp>
      <p:pic>
        <p:nvPicPr>
          <p:cNvPr id="6" name="Picture 5"/>
          <p:cNvPicPr>
            <a:picLocks noChangeAspect="1"/>
          </p:cNvPicPr>
          <p:nvPr/>
        </p:nvPicPr>
        <p:blipFill>
          <a:blip r:embed="rId3"/>
          <a:stretch>
            <a:fillRect/>
          </a:stretch>
        </p:blipFill>
        <p:spPr>
          <a:xfrm>
            <a:off x="1052945" y="1968685"/>
            <a:ext cx="7038109" cy="1362075"/>
          </a:xfrm>
          <a:prstGeom prst="rect">
            <a:avLst/>
          </a:prstGeom>
        </p:spPr>
      </p:pic>
      <p:pic>
        <p:nvPicPr>
          <p:cNvPr id="8" name="Picture 7"/>
          <p:cNvPicPr>
            <a:picLocks noChangeAspect="1"/>
          </p:cNvPicPr>
          <p:nvPr/>
        </p:nvPicPr>
        <p:blipFill>
          <a:blip r:embed="rId4"/>
          <a:stretch>
            <a:fillRect/>
          </a:stretch>
        </p:blipFill>
        <p:spPr>
          <a:xfrm>
            <a:off x="1265430" y="3392672"/>
            <a:ext cx="1552575" cy="219075"/>
          </a:xfrm>
          <a:prstGeom prst="rect">
            <a:avLst/>
          </a:prstGeom>
        </p:spPr>
      </p:pic>
      <p:pic>
        <p:nvPicPr>
          <p:cNvPr id="9" name="Picture 8"/>
          <p:cNvPicPr>
            <a:picLocks noChangeAspect="1"/>
          </p:cNvPicPr>
          <p:nvPr/>
        </p:nvPicPr>
        <p:blipFill>
          <a:blip r:embed="rId4"/>
          <a:stretch>
            <a:fillRect/>
          </a:stretch>
        </p:blipFill>
        <p:spPr>
          <a:xfrm>
            <a:off x="3563429" y="3392671"/>
            <a:ext cx="1552575" cy="219075"/>
          </a:xfrm>
          <a:prstGeom prst="rect">
            <a:avLst/>
          </a:prstGeom>
        </p:spPr>
      </p:pic>
      <p:pic>
        <p:nvPicPr>
          <p:cNvPr id="10" name="Picture 9"/>
          <p:cNvPicPr>
            <a:picLocks noChangeAspect="1"/>
          </p:cNvPicPr>
          <p:nvPr/>
        </p:nvPicPr>
        <p:blipFill>
          <a:blip r:embed="rId4"/>
          <a:stretch>
            <a:fillRect/>
          </a:stretch>
        </p:blipFill>
        <p:spPr>
          <a:xfrm>
            <a:off x="6076175" y="3392672"/>
            <a:ext cx="1552575" cy="219075"/>
          </a:xfrm>
          <a:prstGeom prst="rect">
            <a:avLst/>
          </a:prstGeom>
        </p:spPr>
      </p:pic>
      <p:pic>
        <p:nvPicPr>
          <p:cNvPr id="11" name="Picture 10"/>
          <p:cNvPicPr>
            <a:picLocks noChangeAspect="1"/>
          </p:cNvPicPr>
          <p:nvPr/>
        </p:nvPicPr>
        <p:blipFill>
          <a:blip r:embed="rId5"/>
          <a:stretch>
            <a:fillRect/>
          </a:stretch>
        </p:blipFill>
        <p:spPr>
          <a:xfrm>
            <a:off x="209876" y="3744551"/>
            <a:ext cx="2846476" cy="350858"/>
          </a:xfrm>
          <a:prstGeom prst="rect">
            <a:avLst/>
          </a:prstGeom>
        </p:spPr>
      </p:pic>
      <p:cxnSp>
        <p:nvCxnSpPr>
          <p:cNvPr id="13" name="Straight Arrow Connector 12"/>
          <p:cNvCxnSpPr/>
          <p:nvPr/>
        </p:nvCxnSpPr>
        <p:spPr>
          <a:xfrm>
            <a:off x="2705622" y="3043825"/>
            <a:ext cx="112383" cy="7007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1830098" y="3127488"/>
            <a:ext cx="112383" cy="7007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5"/>
          <a:stretch>
            <a:fillRect/>
          </a:stretch>
        </p:blipFill>
        <p:spPr>
          <a:xfrm>
            <a:off x="3128843" y="3721522"/>
            <a:ext cx="2846476" cy="350858"/>
          </a:xfrm>
          <a:prstGeom prst="rect">
            <a:avLst/>
          </a:prstGeom>
        </p:spPr>
      </p:pic>
      <p:cxnSp>
        <p:nvCxnSpPr>
          <p:cNvPr id="16" name="Straight Arrow Connector 15"/>
          <p:cNvCxnSpPr/>
          <p:nvPr/>
        </p:nvCxnSpPr>
        <p:spPr>
          <a:xfrm>
            <a:off x="3692868" y="2935071"/>
            <a:ext cx="620866" cy="7864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5241037" y="3011353"/>
            <a:ext cx="112383" cy="7007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6"/>
          <a:stretch>
            <a:fillRect/>
          </a:stretch>
        </p:blipFill>
        <p:spPr>
          <a:xfrm>
            <a:off x="634977" y="4206740"/>
            <a:ext cx="7648575" cy="333375"/>
          </a:xfrm>
          <a:prstGeom prst="rect">
            <a:avLst/>
          </a:prstGeom>
        </p:spPr>
      </p:pic>
    </p:spTree>
    <p:extLst>
      <p:ext uri="{BB962C8B-B14F-4D97-AF65-F5344CB8AC3E}">
        <p14:creationId xmlns:p14="http://schemas.microsoft.com/office/powerpoint/2010/main" val="766618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29</a:t>
            </a:fld>
            <a:endParaRPr lang="en-US" dirty="0"/>
          </a:p>
        </p:txBody>
      </p:sp>
      <p:sp>
        <p:nvSpPr>
          <p:cNvPr id="4" name="Title 3"/>
          <p:cNvSpPr>
            <a:spLocks noGrp="1"/>
          </p:cNvSpPr>
          <p:nvPr>
            <p:ph type="title"/>
          </p:nvPr>
        </p:nvSpPr>
        <p:spPr/>
        <p:txBody>
          <a:bodyPr/>
          <a:lstStyle/>
          <a:p>
            <a:r>
              <a:rPr lang="en-AU" dirty="0" smtClean="0"/>
              <a:t>Tool Talk</a:t>
            </a:r>
            <a:endParaRPr lang="en-AU" dirty="0"/>
          </a:p>
        </p:txBody>
      </p:sp>
      <p:sp>
        <p:nvSpPr>
          <p:cNvPr id="5" name="Text Placeholder 4"/>
          <p:cNvSpPr>
            <a:spLocks noGrp="1"/>
          </p:cNvSpPr>
          <p:nvPr>
            <p:ph type="body" sz="quarter" idx="13"/>
          </p:nvPr>
        </p:nvSpPr>
        <p:spPr/>
        <p:txBody>
          <a:bodyPr/>
          <a:lstStyle/>
          <a:p>
            <a:r>
              <a:rPr lang="en-AU" dirty="0" smtClean="0"/>
              <a:t>Demonstration of Wireshark.</a:t>
            </a:r>
            <a:endParaRPr lang="en-AU" dirty="0"/>
          </a:p>
          <a:p>
            <a:r>
              <a:rPr lang="en-AU" dirty="0" smtClean="0"/>
              <a:t>Wireshark is a Protocol Analyser.</a:t>
            </a:r>
            <a:endParaRPr lang="en-AU" dirty="0"/>
          </a:p>
          <a:p>
            <a:r>
              <a:rPr lang="en-AU" dirty="0" smtClean="0"/>
              <a:t>We can use it to capture and inspect Network Traffic.</a:t>
            </a:r>
          </a:p>
          <a:p>
            <a:endParaRPr lang="en-AU" dirty="0"/>
          </a:p>
          <a:p>
            <a:r>
              <a:rPr lang="en-AU" dirty="0" smtClean="0"/>
              <a:t>	</a:t>
            </a:r>
            <a:r>
              <a:rPr lang="en-AU" sz="3200" dirty="0" smtClean="0">
                <a:solidFill>
                  <a:srgbClr val="FF0000"/>
                </a:solidFill>
              </a:rPr>
              <a:t>-------  Demonstration  -------</a:t>
            </a:r>
            <a:endParaRPr lang="en-AU" sz="3200" dirty="0" smtClean="0"/>
          </a:p>
          <a:p>
            <a:endParaRPr lang="en-AU" dirty="0"/>
          </a:p>
          <a:p>
            <a:endParaRPr lang="en-AU" dirty="0"/>
          </a:p>
        </p:txBody>
      </p:sp>
    </p:spTree>
    <p:extLst>
      <p:ext uri="{BB962C8B-B14F-4D97-AF65-F5344CB8AC3E}">
        <p14:creationId xmlns:p14="http://schemas.microsoft.com/office/powerpoint/2010/main" val="3602669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3</a:t>
            </a:fld>
            <a:endParaRPr lang="en-US" dirty="0"/>
          </a:p>
        </p:txBody>
      </p:sp>
      <p:sp>
        <p:nvSpPr>
          <p:cNvPr id="4" name="Title 3"/>
          <p:cNvSpPr>
            <a:spLocks noGrp="1"/>
          </p:cNvSpPr>
          <p:nvPr>
            <p:ph type="title"/>
          </p:nvPr>
        </p:nvSpPr>
        <p:spPr>
          <a:xfrm>
            <a:off x="195943" y="174721"/>
            <a:ext cx="8229600" cy="746521"/>
          </a:xfrm>
        </p:spPr>
        <p:txBody>
          <a:bodyPr>
            <a:normAutofit/>
          </a:bodyPr>
          <a:lstStyle/>
          <a:p>
            <a:r>
              <a:rPr lang="en-AU" sz="3000" dirty="0" smtClean="0"/>
              <a:t>Application to Application communications</a:t>
            </a:r>
            <a:endParaRPr lang="en-AU" sz="3000" dirty="0"/>
          </a:p>
        </p:txBody>
      </p:sp>
      <p:sp>
        <p:nvSpPr>
          <p:cNvPr id="5" name="Text Placeholder 4"/>
          <p:cNvSpPr>
            <a:spLocks noGrp="1"/>
          </p:cNvSpPr>
          <p:nvPr>
            <p:ph type="body" sz="quarter" idx="13"/>
          </p:nvPr>
        </p:nvSpPr>
        <p:spPr>
          <a:xfrm>
            <a:off x="195942" y="921242"/>
            <a:ext cx="8892653" cy="3667732"/>
          </a:xfrm>
        </p:spPr>
        <p:txBody>
          <a:bodyPr/>
          <a:lstStyle/>
          <a:p>
            <a:endParaRPr lang="en-AU" dirty="0" smtClean="0"/>
          </a:p>
          <a:p>
            <a:endParaRPr lang="en-AU" dirty="0"/>
          </a:p>
          <a:p>
            <a:endParaRPr lang="en-AU" dirty="0" smtClean="0"/>
          </a:p>
          <a:p>
            <a:endParaRPr lang="en-AU" dirty="0"/>
          </a:p>
        </p:txBody>
      </p:sp>
      <p:sp>
        <p:nvSpPr>
          <p:cNvPr id="6" name="Rectangle 5"/>
          <p:cNvSpPr/>
          <p:nvPr/>
        </p:nvSpPr>
        <p:spPr>
          <a:xfrm>
            <a:off x="858996" y="1233976"/>
            <a:ext cx="1494430" cy="99909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Client Application</a:t>
            </a:r>
            <a:endParaRPr lang="en-AU" sz="1000" dirty="0"/>
          </a:p>
        </p:txBody>
      </p:sp>
      <p:sp>
        <p:nvSpPr>
          <p:cNvPr id="7" name="Rectangle 6"/>
          <p:cNvSpPr/>
          <p:nvPr/>
        </p:nvSpPr>
        <p:spPr>
          <a:xfrm>
            <a:off x="858996" y="2222404"/>
            <a:ext cx="1494430" cy="488263"/>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Transport</a:t>
            </a:r>
            <a:endParaRPr lang="en-AU" sz="1000" dirty="0"/>
          </a:p>
        </p:txBody>
      </p:sp>
      <p:sp>
        <p:nvSpPr>
          <p:cNvPr id="8" name="Rectangle 7"/>
          <p:cNvSpPr/>
          <p:nvPr/>
        </p:nvSpPr>
        <p:spPr>
          <a:xfrm>
            <a:off x="858997" y="2724213"/>
            <a:ext cx="1494430" cy="51179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Network</a:t>
            </a:r>
            <a:endParaRPr lang="en-AU" sz="1000" dirty="0"/>
          </a:p>
        </p:txBody>
      </p:sp>
      <p:sp>
        <p:nvSpPr>
          <p:cNvPr id="9" name="Rectangle 8"/>
          <p:cNvSpPr/>
          <p:nvPr/>
        </p:nvSpPr>
        <p:spPr>
          <a:xfrm>
            <a:off x="863655" y="3218864"/>
            <a:ext cx="1494430" cy="47391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Data Link</a:t>
            </a:r>
            <a:endParaRPr lang="en-AU" dirty="0"/>
          </a:p>
        </p:txBody>
      </p:sp>
      <p:sp>
        <p:nvSpPr>
          <p:cNvPr id="11" name="Text Placeholder 12"/>
          <p:cNvSpPr txBox="1">
            <a:spLocks/>
          </p:cNvSpPr>
          <p:nvPr/>
        </p:nvSpPr>
        <p:spPr>
          <a:xfrm>
            <a:off x="868313" y="3699095"/>
            <a:ext cx="1494430" cy="495083"/>
          </a:xfrm>
          <a:prstGeom prst="rect">
            <a:avLst/>
          </a:prstGeom>
          <a:solidFill>
            <a:schemeClr val="accent1">
              <a:lumMod val="60000"/>
              <a:lumOff val="40000"/>
            </a:schemeClr>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rmAutofit/>
          </a:bodyPr>
          <a:lstStyle>
            <a:lvl1pPr marL="0" indent="0" algn="l" defTabSz="457200" rtl="0" eaLnBrk="1" latinLnBrk="0" hangingPunct="1">
              <a:spcBef>
                <a:spcPts val="1200"/>
              </a:spcBef>
              <a:spcAft>
                <a:spcPts val="0"/>
              </a:spcAft>
              <a:buFont typeface="Arial"/>
              <a:buNone/>
              <a:defRPr sz="2400" kern="1200">
                <a:solidFill>
                  <a:schemeClr val="lt1"/>
                </a:solidFill>
                <a:latin typeface="+mn-lt"/>
                <a:ea typeface="+mn-ea"/>
                <a:cs typeface="+mn-cs"/>
              </a:defRPr>
            </a:lvl1pPr>
            <a:lvl2pPr marL="361950" indent="0" algn="l" defTabSz="457200" rtl="0" eaLnBrk="1" latinLnBrk="0" hangingPunct="1">
              <a:spcBef>
                <a:spcPct val="20000"/>
              </a:spcBef>
              <a:buFont typeface="Arial"/>
              <a:buNone/>
              <a:defRPr sz="2000" kern="1200">
                <a:solidFill>
                  <a:schemeClr val="lt1"/>
                </a:solidFill>
                <a:latin typeface="+mn-lt"/>
                <a:ea typeface="+mn-ea"/>
                <a:cs typeface="+mn-cs"/>
              </a:defRPr>
            </a:lvl2pPr>
            <a:lvl3pPr marL="715963" indent="0" algn="l" defTabSz="457200" rtl="0" eaLnBrk="1" latinLnBrk="0" hangingPunct="1">
              <a:spcBef>
                <a:spcPct val="20000"/>
              </a:spcBef>
              <a:buFont typeface="Arial"/>
              <a:buNone/>
              <a:defRPr sz="1800" kern="1200">
                <a:solidFill>
                  <a:schemeClr val="lt1"/>
                </a:solidFill>
                <a:latin typeface="+mn-lt"/>
                <a:ea typeface="+mn-ea"/>
                <a:cs typeface="+mn-cs"/>
              </a:defRPr>
            </a:lvl3pPr>
            <a:lvl4pPr marL="900113" indent="0" algn="l" defTabSz="457200" rtl="0" eaLnBrk="1" latinLnBrk="0" hangingPunct="1">
              <a:spcBef>
                <a:spcPct val="20000"/>
              </a:spcBef>
              <a:buClr>
                <a:schemeClr val="accent1"/>
              </a:buClr>
              <a:buFont typeface="Lucida Grande"/>
              <a:buNone/>
              <a:defRPr sz="1600" kern="1200">
                <a:solidFill>
                  <a:schemeClr val="lt1"/>
                </a:solidFill>
                <a:latin typeface="+mn-lt"/>
                <a:ea typeface="+mn-ea"/>
                <a:cs typeface="+mn-cs"/>
              </a:defRPr>
            </a:lvl4pPr>
            <a:lvl5pPr marL="1077913" indent="0" algn="l" defTabSz="457200" rtl="0" eaLnBrk="1" latinLnBrk="0" hangingPunct="1">
              <a:spcBef>
                <a:spcPct val="20000"/>
              </a:spcBef>
              <a:buFont typeface="Arial"/>
              <a:buNone/>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gn="ctr"/>
            <a:r>
              <a:rPr lang="en-AU" sz="1800" smtClean="0"/>
              <a:t>Physical</a:t>
            </a:r>
            <a:endParaRPr lang="en-AU" sz="1800" dirty="0"/>
          </a:p>
        </p:txBody>
      </p:sp>
      <p:cxnSp>
        <p:nvCxnSpPr>
          <p:cNvPr id="12" name="Straight Connector 11"/>
          <p:cNvCxnSpPr/>
          <p:nvPr/>
        </p:nvCxnSpPr>
        <p:spPr>
          <a:xfrm flipV="1">
            <a:off x="1578540" y="4506686"/>
            <a:ext cx="4550798" cy="1"/>
          </a:xfrm>
          <a:prstGeom prst="line">
            <a:avLst/>
          </a:prstGeom>
          <a:ln w="53975">
            <a:solidFill>
              <a:srgbClr val="000000"/>
            </a:solidFill>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5382123" y="1233976"/>
            <a:ext cx="1494430" cy="99909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Server Application</a:t>
            </a:r>
            <a:endParaRPr lang="en-AU" sz="1000" dirty="0"/>
          </a:p>
        </p:txBody>
      </p:sp>
      <p:sp>
        <p:nvSpPr>
          <p:cNvPr id="21" name="Rectangle 20"/>
          <p:cNvSpPr/>
          <p:nvPr/>
        </p:nvSpPr>
        <p:spPr>
          <a:xfrm>
            <a:off x="5382123" y="2253065"/>
            <a:ext cx="1494430" cy="488263"/>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Transport</a:t>
            </a:r>
            <a:endParaRPr lang="en-AU" sz="1000" dirty="0"/>
          </a:p>
        </p:txBody>
      </p:sp>
      <p:sp>
        <p:nvSpPr>
          <p:cNvPr id="22" name="Rectangle 21"/>
          <p:cNvSpPr/>
          <p:nvPr/>
        </p:nvSpPr>
        <p:spPr>
          <a:xfrm>
            <a:off x="5382123" y="2733976"/>
            <a:ext cx="1494430" cy="51179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Network</a:t>
            </a:r>
            <a:endParaRPr lang="en-AU" sz="1000" dirty="0"/>
          </a:p>
        </p:txBody>
      </p:sp>
      <p:sp>
        <p:nvSpPr>
          <p:cNvPr id="23" name="Rectangle 22"/>
          <p:cNvSpPr/>
          <p:nvPr/>
        </p:nvSpPr>
        <p:spPr>
          <a:xfrm>
            <a:off x="5382123" y="3252761"/>
            <a:ext cx="1494430" cy="47391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Data Link</a:t>
            </a:r>
            <a:endParaRPr lang="en-AU" dirty="0"/>
          </a:p>
        </p:txBody>
      </p:sp>
      <p:sp>
        <p:nvSpPr>
          <p:cNvPr id="24" name="Text Placeholder 12"/>
          <p:cNvSpPr txBox="1">
            <a:spLocks/>
          </p:cNvSpPr>
          <p:nvPr/>
        </p:nvSpPr>
        <p:spPr>
          <a:xfrm>
            <a:off x="5371780" y="3701589"/>
            <a:ext cx="1494430" cy="495083"/>
          </a:xfrm>
          <a:prstGeom prst="rect">
            <a:avLst/>
          </a:prstGeom>
          <a:solidFill>
            <a:schemeClr val="accent1">
              <a:lumMod val="60000"/>
              <a:lumOff val="40000"/>
            </a:schemeClr>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rmAutofit/>
          </a:bodyPr>
          <a:lstStyle>
            <a:lvl1pPr marL="0" indent="0" algn="l" defTabSz="457200" rtl="0" eaLnBrk="1" latinLnBrk="0" hangingPunct="1">
              <a:spcBef>
                <a:spcPts val="1200"/>
              </a:spcBef>
              <a:spcAft>
                <a:spcPts val="0"/>
              </a:spcAft>
              <a:buFont typeface="Arial"/>
              <a:buNone/>
              <a:defRPr sz="2400" kern="1200">
                <a:solidFill>
                  <a:schemeClr val="lt1"/>
                </a:solidFill>
                <a:latin typeface="+mn-lt"/>
                <a:ea typeface="+mn-ea"/>
                <a:cs typeface="+mn-cs"/>
              </a:defRPr>
            </a:lvl1pPr>
            <a:lvl2pPr marL="361950" indent="0" algn="l" defTabSz="457200" rtl="0" eaLnBrk="1" latinLnBrk="0" hangingPunct="1">
              <a:spcBef>
                <a:spcPct val="20000"/>
              </a:spcBef>
              <a:buFont typeface="Arial"/>
              <a:buNone/>
              <a:defRPr sz="2000" kern="1200">
                <a:solidFill>
                  <a:schemeClr val="lt1"/>
                </a:solidFill>
                <a:latin typeface="+mn-lt"/>
                <a:ea typeface="+mn-ea"/>
                <a:cs typeface="+mn-cs"/>
              </a:defRPr>
            </a:lvl2pPr>
            <a:lvl3pPr marL="715963" indent="0" algn="l" defTabSz="457200" rtl="0" eaLnBrk="1" latinLnBrk="0" hangingPunct="1">
              <a:spcBef>
                <a:spcPct val="20000"/>
              </a:spcBef>
              <a:buFont typeface="Arial"/>
              <a:buNone/>
              <a:defRPr sz="1800" kern="1200">
                <a:solidFill>
                  <a:schemeClr val="lt1"/>
                </a:solidFill>
                <a:latin typeface="+mn-lt"/>
                <a:ea typeface="+mn-ea"/>
                <a:cs typeface="+mn-cs"/>
              </a:defRPr>
            </a:lvl3pPr>
            <a:lvl4pPr marL="900113" indent="0" algn="l" defTabSz="457200" rtl="0" eaLnBrk="1" latinLnBrk="0" hangingPunct="1">
              <a:spcBef>
                <a:spcPct val="20000"/>
              </a:spcBef>
              <a:buClr>
                <a:schemeClr val="accent1"/>
              </a:buClr>
              <a:buFont typeface="Lucida Grande"/>
              <a:buNone/>
              <a:defRPr sz="1600" kern="1200">
                <a:solidFill>
                  <a:schemeClr val="lt1"/>
                </a:solidFill>
                <a:latin typeface="+mn-lt"/>
                <a:ea typeface="+mn-ea"/>
                <a:cs typeface="+mn-cs"/>
              </a:defRPr>
            </a:lvl4pPr>
            <a:lvl5pPr marL="1077913" indent="0" algn="l" defTabSz="457200" rtl="0" eaLnBrk="1" latinLnBrk="0" hangingPunct="1">
              <a:spcBef>
                <a:spcPct val="20000"/>
              </a:spcBef>
              <a:buFont typeface="Arial"/>
              <a:buNone/>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gn="ctr"/>
            <a:r>
              <a:rPr lang="en-AU" sz="1800" smtClean="0"/>
              <a:t>Physical</a:t>
            </a:r>
            <a:endParaRPr lang="en-AU" sz="1800" dirty="0"/>
          </a:p>
        </p:txBody>
      </p:sp>
      <p:cxnSp>
        <p:nvCxnSpPr>
          <p:cNvPr id="26" name="Straight Connector 25"/>
          <p:cNvCxnSpPr/>
          <p:nvPr/>
        </p:nvCxnSpPr>
        <p:spPr>
          <a:xfrm flipV="1">
            <a:off x="1578539" y="4194178"/>
            <a:ext cx="1" cy="312508"/>
          </a:xfrm>
          <a:prstGeom prst="line">
            <a:avLst/>
          </a:prstGeom>
          <a:ln w="539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6129338" y="4210104"/>
            <a:ext cx="1" cy="312508"/>
          </a:xfrm>
          <a:prstGeom prst="line">
            <a:avLst/>
          </a:prstGeom>
          <a:ln w="53975">
            <a:solidFill>
              <a:srgbClr val="000000"/>
            </a:solidFill>
          </a:ln>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2"/>
          <a:stretch>
            <a:fillRect/>
          </a:stretch>
        </p:blipFill>
        <p:spPr>
          <a:xfrm>
            <a:off x="2359014" y="1375484"/>
            <a:ext cx="2989850" cy="834205"/>
          </a:xfrm>
          <a:prstGeom prst="rect">
            <a:avLst/>
          </a:prstGeom>
        </p:spPr>
      </p:pic>
      <p:sp>
        <p:nvSpPr>
          <p:cNvPr id="38" name="Down Arrow 37"/>
          <p:cNvSpPr/>
          <p:nvPr/>
        </p:nvSpPr>
        <p:spPr>
          <a:xfrm>
            <a:off x="2533135" y="1375484"/>
            <a:ext cx="210065" cy="273119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39" name="Down Arrow 38"/>
          <p:cNvSpPr/>
          <p:nvPr/>
        </p:nvSpPr>
        <p:spPr>
          <a:xfrm rot="16200000">
            <a:off x="3732568" y="3048679"/>
            <a:ext cx="201131" cy="247782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0" name="Down Arrow 39"/>
          <p:cNvSpPr/>
          <p:nvPr/>
        </p:nvSpPr>
        <p:spPr>
          <a:xfrm rot="10800000">
            <a:off x="5041348" y="1321157"/>
            <a:ext cx="210065" cy="2731196"/>
          </a:xfrm>
          <a:prstGeom prst="downArrow">
            <a:avLst/>
          </a:prstGeom>
          <a:gradFill>
            <a:lin ang="108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1" name="Rectangular Callout 40"/>
          <p:cNvSpPr/>
          <p:nvPr/>
        </p:nvSpPr>
        <p:spPr>
          <a:xfrm>
            <a:off x="7007263" y="1013253"/>
            <a:ext cx="2081333" cy="2713423"/>
          </a:xfrm>
          <a:prstGeom prst="wedgeRectCallout">
            <a:avLst>
              <a:gd name="adj1" fmla="val -257552"/>
              <a:gd name="adj2" fmla="val 56856"/>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b="1" dirty="0" smtClean="0">
                <a:solidFill>
                  <a:schemeClr val="bg2">
                    <a:lumMod val="10000"/>
                  </a:schemeClr>
                </a:solidFill>
              </a:rPr>
              <a:t>Actual communications proceeds </a:t>
            </a:r>
          </a:p>
          <a:p>
            <a:pPr algn="ctr"/>
            <a:r>
              <a:rPr lang="en-AU" b="1" dirty="0">
                <a:solidFill>
                  <a:schemeClr val="bg2">
                    <a:lumMod val="10000"/>
                  </a:schemeClr>
                </a:solidFill>
              </a:rPr>
              <a:t>d</a:t>
            </a:r>
            <a:r>
              <a:rPr lang="en-AU" b="1" dirty="0" smtClean="0">
                <a:solidFill>
                  <a:schemeClr val="bg2">
                    <a:lumMod val="10000"/>
                  </a:schemeClr>
                </a:solidFill>
              </a:rPr>
              <a:t>own through each layer, across the network then up through each server layer</a:t>
            </a:r>
            <a:r>
              <a:rPr lang="en-AU" b="1" dirty="0">
                <a:solidFill>
                  <a:schemeClr val="bg2">
                    <a:lumMod val="10000"/>
                  </a:schemeClr>
                </a:solidFill>
              </a:rPr>
              <a:t>.</a:t>
            </a:r>
          </a:p>
        </p:txBody>
      </p:sp>
    </p:spTree>
    <p:extLst>
      <p:ext uri="{BB962C8B-B14F-4D97-AF65-F5344CB8AC3E}">
        <p14:creationId xmlns:p14="http://schemas.microsoft.com/office/powerpoint/2010/main" val="2398614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37"/>
                                        </p:tgtEl>
                                      </p:cBhvr>
                                    </p:animEffect>
                                    <p:set>
                                      <p:cBhvr>
                                        <p:cTn id="43" dur="1" fill="hold">
                                          <p:stCondLst>
                                            <p:cond delay="499"/>
                                          </p:stCondLst>
                                        </p:cTn>
                                        <p:tgtEl>
                                          <p:spTgt spid="3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20" grpId="0" animBg="1"/>
      <p:bldP spid="21" grpId="0" animBg="1"/>
      <p:bldP spid="22" grpId="0" animBg="1"/>
      <p:bldP spid="23" grpId="0" animBg="1"/>
      <p:bldP spid="24" grpId="0" animBg="1"/>
      <p:bldP spid="38" grpId="0" animBg="1"/>
      <p:bldP spid="39" grpId="0" animBg="1"/>
      <p:bldP spid="40" grpId="0" animBg="1"/>
      <p:bldP spid="4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30</a:t>
            </a:fld>
            <a:endParaRPr lang="en-US" dirty="0"/>
          </a:p>
        </p:txBody>
      </p:sp>
      <p:sp>
        <p:nvSpPr>
          <p:cNvPr id="4" name="Title 3"/>
          <p:cNvSpPr>
            <a:spLocks noGrp="1"/>
          </p:cNvSpPr>
          <p:nvPr>
            <p:ph type="title"/>
          </p:nvPr>
        </p:nvSpPr>
        <p:spPr/>
        <p:txBody>
          <a:bodyPr/>
          <a:lstStyle/>
          <a:p>
            <a:r>
              <a:rPr lang="en-AU" dirty="0" smtClean="0"/>
              <a:t>Next Week</a:t>
            </a:r>
            <a:endParaRPr lang="en-AU" dirty="0"/>
          </a:p>
        </p:txBody>
      </p:sp>
      <p:sp>
        <p:nvSpPr>
          <p:cNvPr id="5" name="Text Placeholder 4"/>
          <p:cNvSpPr>
            <a:spLocks noGrp="1"/>
          </p:cNvSpPr>
          <p:nvPr>
            <p:ph type="body" sz="quarter" idx="13"/>
          </p:nvPr>
        </p:nvSpPr>
        <p:spPr>
          <a:xfrm>
            <a:off x="457200" y="1461052"/>
            <a:ext cx="8229600" cy="3142698"/>
          </a:xfrm>
        </p:spPr>
        <p:txBody>
          <a:bodyPr/>
          <a:lstStyle/>
          <a:p>
            <a:r>
              <a:rPr lang="en-AU" dirty="0" smtClean="0"/>
              <a:t>The Network layer</a:t>
            </a:r>
          </a:p>
          <a:p>
            <a:pPr marL="704850" lvl="1" indent="-342900">
              <a:buFont typeface="Arial" panose="020B0604020202020204" pitchFamily="34" charset="0"/>
              <a:buChar char="•"/>
            </a:pPr>
            <a:r>
              <a:rPr lang="en-AU" dirty="0" smtClean="0"/>
              <a:t>IP networking</a:t>
            </a:r>
          </a:p>
          <a:p>
            <a:pPr marL="704850" lvl="1" indent="-342900">
              <a:buFont typeface="Arial" panose="020B0604020202020204" pitchFamily="34" charset="0"/>
              <a:buChar char="•"/>
            </a:pPr>
            <a:r>
              <a:rPr lang="en-AU" dirty="0" smtClean="0"/>
              <a:t>IP Routing</a:t>
            </a:r>
          </a:p>
          <a:p>
            <a:pPr marL="704850" lvl="1" indent="-342900">
              <a:buFont typeface="Arial" panose="020B0604020202020204" pitchFamily="34" charset="0"/>
              <a:buChar char="•"/>
            </a:pPr>
            <a:r>
              <a:rPr lang="en-AU" dirty="0" smtClean="0"/>
              <a:t>IPv4 </a:t>
            </a:r>
          </a:p>
          <a:p>
            <a:pPr marL="704850" lvl="1" indent="-342900">
              <a:buFont typeface="Arial" panose="020B0604020202020204" pitchFamily="34" charset="0"/>
              <a:buChar char="•"/>
            </a:pPr>
            <a:r>
              <a:rPr lang="en-AU" dirty="0" smtClean="0"/>
              <a:t>IPv6</a:t>
            </a:r>
          </a:p>
          <a:p>
            <a:pPr marL="704850" lvl="1" indent="-342900">
              <a:buFont typeface="Arial" panose="020B0604020202020204" pitchFamily="34" charset="0"/>
              <a:buChar char="•"/>
            </a:pPr>
            <a:r>
              <a:rPr lang="en-AU" dirty="0" smtClean="0"/>
              <a:t>Tunnelling</a:t>
            </a:r>
          </a:p>
        </p:txBody>
      </p:sp>
    </p:spTree>
    <p:extLst>
      <p:ext uri="{BB962C8B-B14F-4D97-AF65-F5344CB8AC3E}">
        <p14:creationId xmlns:p14="http://schemas.microsoft.com/office/powerpoint/2010/main" val="1462697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8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4</a:t>
            </a:fld>
            <a:endParaRPr lang="en-US" dirty="0"/>
          </a:p>
        </p:txBody>
      </p:sp>
      <p:sp>
        <p:nvSpPr>
          <p:cNvPr id="4" name="Title 3"/>
          <p:cNvSpPr>
            <a:spLocks noGrp="1"/>
          </p:cNvSpPr>
          <p:nvPr>
            <p:ph type="title"/>
          </p:nvPr>
        </p:nvSpPr>
        <p:spPr>
          <a:xfrm>
            <a:off x="457200" y="205980"/>
            <a:ext cx="8229600" cy="667478"/>
          </a:xfrm>
        </p:spPr>
        <p:txBody>
          <a:bodyPr>
            <a:normAutofit/>
          </a:bodyPr>
          <a:lstStyle/>
          <a:p>
            <a:r>
              <a:rPr lang="en-AU" sz="3000" dirty="0" smtClean="0"/>
              <a:t>Last week </a:t>
            </a:r>
            <a:r>
              <a:rPr lang="en-AU" sz="2000" dirty="0" smtClean="0"/>
              <a:t>(continued)</a:t>
            </a:r>
            <a:endParaRPr lang="en-AU" sz="3000" dirty="0"/>
          </a:p>
        </p:txBody>
      </p:sp>
      <p:sp>
        <p:nvSpPr>
          <p:cNvPr id="5" name="Text Placeholder 4"/>
          <p:cNvSpPr>
            <a:spLocks noGrp="1"/>
          </p:cNvSpPr>
          <p:nvPr>
            <p:ph type="body" sz="quarter" idx="13"/>
          </p:nvPr>
        </p:nvSpPr>
        <p:spPr>
          <a:xfrm>
            <a:off x="457200" y="1021592"/>
            <a:ext cx="8229600" cy="3479800"/>
          </a:xfrm>
        </p:spPr>
        <p:txBody>
          <a:bodyPr>
            <a:normAutofit/>
          </a:bodyPr>
          <a:lstStyle/>
          <a:p>
            <a:r>
              <a:rPr lang="en-AU" sz="2200" dirty="0"/>
              <a:t>Last week we </a:t>
            </a:r>
            <a:r>
              <a:rPr lang="en-AU" sz="2200" dirty="0" smtClean="0"/>
              <a:t>also saw:</a:t>
            </a:r>
          </a:p>
          <a:p>
            <a:pPr marL="704850" lvl="1" indent="-342900">
              <a:buFont typeface="Arial" panose="020B0604020202020204" pitchFamily="34" charset="0"/>
              <a:buChar char="•"/>
            </a:pPr>
            <a:r>
              <a:rPr lang="en-AU" sz="1800" dirty="0" smtClean="0"/>
              <a:t>There are many Application protocols used for data exchange</a:t>
            </a:r>
          </a:p>
          <a:p>
            <a:pPr marL="704850" lvl="1" indent="-342900">
              <a:buFont typeface="Arial" panose="020B0604020202020204" pitchFamily="34" charset="0"/>
              <a:buChar char="•"/>
            </a:pPr>
            <a:r>
              <a:rPr lang="en-AU" sz="1800" dirty="0" smtClean="0"/>
              <a:t>Examples:</a:t>
            </a:r>
          </a:p>
          <a:p>
            <a:pPr marL="1058863" lvl="2" indent="-342900">
              <a:buFont typeface="Arial" panose="020B0604020202020204" pitchFamily="34" charset="0"/>
              <a:buChar char="•"/>
            </a:pPr>
            <a:r>
              <a:rPr lang="en-AU" sz="1600" dirty="0" smtClean="0"/>
              <a:t>HTTP is used for web traffic</a:t>
            </a:r>
          </a:p>
          <a:p>
            <a:pPr marL="1058863" lvl="2" indent="-342900">
              <a:buFont typeface="Arial" panose="020B0604020202020204" pitchFamily="34" charset="0"/>
              <a:buChar char="•"/>
            </a:pPr>
            <a:r>
              <a:rPr lang="en-AU" sz="1600" dirty="0" smtClean="0"/>
              <a:t>FTP for FTP file transfers</a:t>
            </a:r>
          </a:p>
          <a:p>
            <a:pPr marL="1058863" lvl="2" indent="-342900">
              <a:buFont typeface="Arial" panose="020B0604020202020204" pitchFamily="34" charset="0"/>
              <a:buChar char="•"/>
            </a:pPr>
            <a:r>
              <a:rPr lang="en-AU" sz="1600" dirty="0" smtClean="0"/>
              <a:t>POP for access to email</a:t>
            </a:r>
            <a:endParaRPr lang="en-AU" dirty="0"/>
          </a:p>
          <a:p>
            <a:r>
              <a:rPr lang="en-AU" sz="2200" dirty="0" smtClean="0"/>
              <a:t>Protocols define the rules by which communications can take place, for example:</a:t>
            </a:r>
          </a:p>
          <a:p>
            <a:pPr marL="704850" lvl="1" indent="-342900">
              <a:buFont typeface="Arial" panose="020B0604020202020204" pitchFamily="34" charset="0"/>
              <a:buChar char="•"/>
            </a:pPr>
            <a:r>
              <a:rPr lang="en-AU" sz="1800" dirty="0" smtClean="0"/>
              <a:t>How data is formatted</a:t>
            </a:r>
          </a:p>
          <a:p>
            <a:pPr marL="704850" lvl="1" indent="-342900">
              <a:buFont typeface="Arial" panose="020B0604020202020204" pitchFamily="34" charset="0"/>
              <a:buChar char="•"/>
            </a:pPr>
            <a:r>
              <a:rPr lang="en-AU" sz="1800" dirty="0" smtClean="0"/>
              <a:t>Who speaks first, then next etc. etc.</a:t>
            </a:r>
            <a:endParaRPr lang="en-AU" sz="2200" dirty="0" smtClean="0"/>
          </a:p>
          <a:p>
            <a:endParaRPr lang="en-AU" sz="2200" dirty="0"/>
          </a:p>
          <a:p>
            <a:endParaRPr lang="en-AU" dirty="0"/>
          </a:p>
        </p:txBody>
      </p:sp>
    </p:spTree>
    <p:extLst>
      <p:ext uri="{BB962C8B-B14F-4D97-AF65-F5344CB8AC3E}">
        <p14:creationId xmlns:p14="http://schemas.microsoft.com/office/powerpoint/2010/main" val="2463193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5</a:t>
            </a:fld>
            <a:endParaRPr lang="en-US" dirty="0"/>
          </a:p>
        </p:txBody>
      </p:sp>
      <p:sp>
        <p:nvSpPr>
          <p:cNvPr id="4" name="Title 3"/>
          <p:cNvSpPr>
            <a:spLocks noGrp="1"/>
          </p:cNvSpPr>
          <p:nvPr>
            <p:ph type="title"/>
          </p:nvPr>
        </p:nvSpPr>
        <p:spPr>
          <a:xfrm>
            <a:off x="213360" y="205979"/>
            <a:ext cx="8854440" cy="598597"/>
          </a:xfrm>
        </p:spPr>
        <p:txBody>
          <a:bodyPr>
            <a:normAutofit fontScale="90000"/>
          </a:bodyPr>
          <a:lstStyle/>
          <a:p>
            <a:r>
              <a:rPr lang="en-AU" dirty="0" smtClean="0"/>
              <a:t>Visualization of client HTTP request from Firefox.</a:t>
            </a:r>
            <a:endParaRPr lang="en-AU" dirty="0"/>
          </a:p>
        </p:txBody>
      </p:sp>
      <p:sp>
        <p:nvSpPr>
          <p:cNvPr id="6" name="Rectangle 5"/>
          <p:cNvSpPr/>
          <p:nvPr/>
        </p:nvSpPr>
        <p:spPr>
          <a:xfrm>
            <a:off x="586853" y="2059135"/>
            <a:ext cx="1494430" cy="43343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Application</a:t>
            </a:r>
            <a:endParaRPr lang="en-AU" sz="1000" dirty="0"/>
          </a:p>
        </p:txBody>
      </p:sp>
      <p:sp>
        <p:nvSpPr>
          <p:cNvPr id="7" name="Rectangle 6"/>
          <p:cNvSpPr/>
          <p:nvPr/>
        </p:nvSpPr>
        <p:spPr>
          <a:xfrm>
            <a:off x="586853" y="2481903"/>
            <a:ext cx="1494430" cy="488263"/>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Transport</a:t>
            </a:r>
            <a:endParaRPr lang="en-AU" sz="1000" dirty="0"/>
          </a:p>
        </p:txBody>
      </p:sp>
      <p:sp>
        <p:nvSpPr>
          <p:cNvPr id="8" name="Rectangle 7"/>
          <p:cNvSpPr/>
          <p:nvPr/>
        </p:nvSpPr>
        <p:spPr>
          <a:xfrm>
            <a:off x="586854" y="2983712"/>
            <a:ext cx="1494430" cy="51179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Network</a:t>
            </a:r>
            <a:endParaRPr lang="en-AU" sz="1000" dirty="0"/>
          </a:p>
        </p:txBody>
      </p:sp>
      <p:sp>
        <p:nvSpPr>
          <p:cNvPr id="9" name="Rectangle 8"/>
          <p:cNvSpPr/>
          <p:nvPr/>
        </p:nvSpPr>
        <p:spPr>
          <a:xfrm>
            <a:off x="591512" y="3478363"/>
            <a:ext cx="1494430" cy="47391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Data Link</a:t>
            </a:r>
            <a:endParaRPr lang="en-AU" dirty="0"/>
          </a:p>
        </p:txBody>
      </p:sp>
      <p:sp>
        <p:nvSpPr>
          <p:cNvPr id="11" name="Oval 10"/>
          <p:cNvSpPr/>
          <p:nvPr/>
        </p:nvSpPr>
        <p:spPr>
          <a:xfrm>
            <a:off x="518615" y="1015860"/>
            <a:ext cx="1630907" cy="96221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AU" sz="1200" dirty="0" smtClean="0"/>
              <a:t>User Program</a:t>
            </a:r>
            <a:br>
              <a:rPr lang="en-AU" sz="1200" dirty="0" smtClean="0"/>
            </a:br>
            <a:r>
              <a:rPr lang="en-AU" sz="1200" dirty="0" smtClean="0"/>
              <a:t>(Firefox)</a:t>
            </a:r>
            <a:endParaRPr lang="en-AU" sz="1200" dirty="0"/>
          </a:p>
        </p:txBody>
      </p:sp>
      <p:sp>
        <p:nvSpPr>
          <p:cNvPr id="13" name="Text Placeholder 12"/>
          <p:cNvSpPr>
            <a:spLocks noGrp="1"/>
          </p:cNvSpPr>
          <p:nvPr>
            <p:ph type="body" sz="quarter" idx="13"/>
          </p:nvPr>
        </p:nvSpPr>
        <p:spPr>
          <a:xfrm>
            <a:off x="596170" y="3958594"/>
            <a:ext cx="1494430" cy="495083"/>
          </a:xfrm>
          <a:prstGeom prst="rect">
            <a:avLst/>
          </a:prstGeom>
          <a:solidFill>
            <a:schemeClr val="accent1">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normAutofit/>
          </a:bodyPr>
          <a:lstStyle/>
          <a:p>
            <a:pPr algn="ctr"/>
            <a:r>
              <a:rPr lang="en-AU" sz="1800" dirty="0" smtClean="0"/>
              <a:t>Physical</a:t>
            </a:r>
            <a:endParaRPr lang="en-AU" sz="1800" dirty="0"/>
          </a:p>
        </p:txBody>
      </p:sp>
      <p:cxnSp>
        <p:nvCxnSpPr>
          <p:cNvPr id="23" name="Straight Connector 22"/>
          <p:cNvCxnSpPr>
            <a:stCxn id="13" idx="2"/>
            <a:endCxn id="13" idx="2"/>
          </p:cNvCxnSpPr>
          <p:nvPr/>
        </p:nvCxnSpPr>
        <p:spPr>
          <a:xfrm>
            <a:off x="1343385" y="4453677"/>
            <a:ext cx="0"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27" name="Straight Connector 26"/>
          <p:cNvCxnSpPr>
            <a:stCxn id="13" idx="2"/>
            <a:endCxn id="13" idx="2"/>
          </p:cNvCxnSpPr>
          <p:nvPr/>
        </p:nvCxnSpPr>
        <p:spPr>
          <a:xfrm>
            <a:off x="1343385" y="4453677"/>
            <a:ext cx="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1354118" y="4453677"/>
            <a:ext cx="0" cy="159484"/>
          </a:xfrm>
          <a:prstGeom prst="line">
            <a:avLst/>
          </a:prstGeom>
          <a:ln w="539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1334068" y="4613161"/>
            <a:ext cx="6331652" cy="3061"/>
          </a:xfrm>
          <a:prstGeom prst="line">
            <a:avLst/>
          </a:prstGeom>
          <a:ln w="53975">
            <a:solidFill>
              <a:srgbClr val="000000"/>
            </a:solidFill>
          </a:ln>
        </p:spPr>
        <p:style>
          <a:lnRef idx="2">
            <a:schemeClr val="accent1"/>
          </a:lnRef>
          <a:fillRef idx="0">
            <a:schemeClr val="accent1"/>
          </a:fillRef>
          <a:effectRef idx="1">
            <a:schemeClr val="accent1"/>
          </a:effectRef>
          <a:fontRef idx="minor">
            <a:schemeClr val="tx1"/>
          </a:fontRef>
        </p:style>
      </p:cxnSp>
      <p:sp>
        <p:nvSpPr>
          <p:cNvPr id="5" name="Flowchart: Alternate Process 4"/>
          <p:cNvSpPr/>
          <p:nvPr/>
        </p:nvSpPr>
        <p:spPr>
          <a:xfrm>
            <a:off x="6129338" y="1224498"/>
            <a:ext cx="2557462" cy="1953041"/>
          </a:xfrm>
          <a:prstGeom prst="flowChartAlternateProcess">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000000"/>
                </a:solidFill>
              </a:rPr>
              <a:t>Step 1:</a:t>
            </a:r>
          </a:p>
          <a:p>
            <a:pPr algn="ctr"/>
            <a:r>
              <a:rPr lang="en-AU" dirty="0" smtClean="0">
                <a:solidFill>
                  <a:srgbClr val="000000"/>
                </a:solidFill>
              </a:rPr>
              <a:t>User opens browser and enters URL to a web site.</a:t>
            </a:r>
          </a:p>
          <a:p>
            <a:pPr algn="ctr"/>
            <a:r>
              <a:rPr lang="en-AU" dirty="0" smtClean="0">
                <a:solidFill>
                  <a:srgbClr val="000000"/>
                </a:solidFill>
              </a:rPr>
              <a:t>HTTP request is created at the Application layer. </a:t>
            </a:r>
            <a:endParaRPr lang="en-AU" dirty="0">
              <a:solidFill>
                <a:srgbClr val="000000"/>
              </a:solidFill>
            </a:endParaRPr>
          </a:p>
        </p:txBody>
      </p:sp>
      <p:pic>
        <p:nvPicPr>
          <p:cNvPr id="12" name="Picture 11"/>
          <p:cNvPicPr>
            <a:picLocks noChangeAspect="1"/>
          </p:cNvPicPr>
          <p:nvPr/>
        </p:nvPicPr>
        <p:blipFill>
          <a:blip r:embed="rId2"/>
          <a:stretch>
            <a:fillRect/>
          </a:stretch>
        </p:blipFill>
        <p:spPr>
          <a:xfrm>
            <a:off x="2365874" y="2092119"/>
            <a:ext cx="727846" cy="360389"/>
          </a:xfrm>
          <a:prstGeom prst="rect">
            <a:avLst/>
          </a:prstGeom>
        </p:spPr>
      </p:pic>
      <p:pic>
        <p:nvPicPr>
          <p:cNvPr id="22" name="Picture 21"/>
          <p:cNvPicPr>
            <a:picLocks noChangeAspect="1"/>
          </p:cNvPicPr>
          <p:nvPr/>
        </p:nvPicPr>
        <p:blipFill>
          <a:blip r:embed="rId3"/>
          <a:stretch>
            <a:fillRect/>
          </a:stretch>
        </p:blipFill>
        <p:spPr>
          <a:xfrm>
            <a:off x="2352063" y="2516014"/>
            <a:ext cx="1191578" cy="337239"/>
          </a:xfrm>
          <a:prstGeom prst="rect">
            <a:avLst/>
          </a:prstGeom>
        </p:spPr>
      </p:pic>
      <p:pic>
        <p:nvPicPr>
          <p:cNvPr id="24" name="Picture 23"/>
          <p:cNvPicPr>
            <a:picLocks noChangeAspect="1"/>
          </p:cNvPicPr>
          <p:nvPr/>
        </p:nvPicPr>
        <p:blipFill>
          <a:blip r:embed="rId4"/>
          <a:stretch>
            <a:fillRect/>
          </a:stretch>
        </p:blipFill>
        <p:spPr>
          <a:xfrm>
            <a:off x="2329815" y="2983934"/>
            <a:ext cx="1527810" cy="405337"/>
          </a:xfrm>
          <a:prstGeom prst="rect">
            <a:avLst/>
          </a:prstGeom>
        </p:spPr>
      </p:pic>
      <p:pic>
        <p:nvPicPr>
          <p:cNvPr id="25" name="Picture 24"/>
          <p:cNvPicPr>
            <a:picLocks noChangeAspect="1"/>
          </p:cNvPicPr>
          <p:nvPr/>
        </p:nvPicPr>
        <p:blipFill>
          <a:blip r:embed="rId5"/>
          <a:stretch>
            <a:fillRect/>
          </a:stretch>
        </p:blipFill>
        <p:spPr>
          <a:xfrm>
            <a:off x="2329815" y="3486513"/>
            <a:ext cx="2590118" cy="393435"/>
          </a:xfrm>
          <a:prstGeom prst="rect">
            <a:avLst/>
          </a:prstGeom>
        </p:spPr>
      </p:pic>
      <p:pic>
        <p:nvPicPr>
          <p:cNvPr id="38" name="Picture 37"/>
          <p:cNvPicPr>
            <a:picLocks noChangeAspect="1"/>
          </p:cNvPicPr>
          <p:nvPr/>
        </p:nvPicPr>
        <p:blipFill>
          <a:blip r:embed="rId5"/>
          <a:stretch>
            <a:fillRect/>
          </a:stretch>
        </p:blipFill>
        <p:spPr>
          <a:xfrm>
            <a:off x="2250792" y="4347794"/>
            <a:ext cx="1394119" cy="211765"/>
          </a:xfrm>
          <a:prstGeom prst="rect">
            <a:avLst/>
          </a:prstGeom>
        </p:spPr>
      </p:pic>
      <p:pic>
        <p:nvPicPr>
          <p:cNvPr id="39" name="Picture 38"/>
          <p:cNvPicPr>
            <a:picLocks noChangeAspect="1"/>
          </p:cNvPicPr>
          <p:nvPr/>
        </p:nvPicPr>
        <p:blipFill>
          <a:blip r:embed="rId5"/>
          <a:stretch>
            <a:fillRect/>
          </a:stretch>
        </p:blipFill>
        <p:spPr>
          <a:xfrm>
            <a:off x="3814456" y="4347794"/>
            <a:ext cx="1394119" cy="211765"/>
          </a:xfrm>
          <a:prstGeom prst="rect">
            <a:avLst/>
          </a:prstGeom>
        </p:spPr>
      </p:pic>
      <p:pic>
        <p:nvPicPr>
          <p:cNvPr id="40" name="Picture 39"/>
          <p:cNvPicPr>
            <a:picLocks noChangeAspect="1"/>
          </p:cNvPicPr>
          <p:nvPr/>
        </p:nvPicPr>
        <p:blipFill>
          <a:blip r:embed="rId5"/>
          <a:stretch>
            <a:fillRect/>
          </a:stretch>
        </p:blipFill>
        <p:spPr>
          <a:xfrm>
            <a:off x="5432278" y="4340722"/>
            <a:ext cx="1394119" cy="211765"/>
          </a:xfrm>
          <a:prstGeom prst="rect">
            <a:avLst/>
          </a:prstGeom>
        </p:spPr>
      </p:pic>
      <p:sp>
        <p:nvSpPr>
          <p:cNvPr id="26" name="Flowchart: Manual Input 25"/>
          <p:cNvSpPr/>
          <p:nvPr/>
        </p:nvSpPr>
        <p:spPr>
          <a:xfrm>
            <a:off x="5538958" y="1846972"/>
            <a:ext cx="3254522" cy="1882138"/>
          </a:xfrm>
          <a:prstGeom prst="flowChartManualInpu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000000"/>
                </a:solidFill>
              </a:rPr>
              <a:t>Step 2:</a:t>
            </a:r>
          </a:p>
          <a:p>
            <a:pPr algn="ctr"/>
            <a:r>
              <a:rPr lang="en-AU" dirty="0" smtClean="0">
                <a:solidFill>
                  <a:srgbClr val="000000"/>
                </a:solidFill>
              </a:rPr>
              <a:t>HTTP request is passed to the Transport layer.</a:t>
            </a:r>
          </a:p>
          <a:p>
            <a:pPr algn="ctr"/>
            <a:r>
              <a:rPr lang="en-AU" dirty="0" smtClean="0">
                <a:solidFill>
                  <a:srgbClr val="000000"/>
                </a:solidFill>
              </a:rPr>
              <a:t>Transport layer information (TCP) is added.</a:t>
            </a:r>
          </a:p>
        </p:txBody>
      </p:sp>
      <p:sp>
        <p:nvSpPr>
          <p:cNvPr id="28" name="Flowchart: Predefined Process 27"/>
          <p:cNvSpPr/>
          <p:nvPr/>
        </p:nvSpPr>
        <p:spPr>
          <a:xfrm>
            <a:off x="5024097" y="885297"/>
            <a:ext cx="2588283" cy="2084869"/>
          </a:xfrm>
          <a:prstGeom prst="flowChartPredefinedProcess">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000000"/>
                </a:solidFill>
              </a:rPr>
              <a:t>Step 3:</a:t>
            </a:r>
          </a:p>
          <a:p>
            <a:pPr algn="ctr"/>
            <a:r>
              <a:rPr lang="en-AU" dirty="0" smtClean="0">
                <a:solidFill>
                  <a:srgbClr val="000000"/>
                </a:solidFill>
              </a:rPr>
              <a:t>The process continues.</a:t>
            </a:r>
          </a:p>
          <a:p>
            <a:pPr algn="ctr"/>
            <a:r>
              <a:rPr lang="en-AU" dirty="0" smtClean="0">
                <a:solidFill>
                  <a:srgbClr val="000000"/>
                </a:solidFill>
              </a:rPr>
              <a:t>IP information is added at the Network layer.</a:t>
            </a:r>
            <a:endParaRPr lang="en-AU" dirty="0">
              <a:solidFill>
                <a:srgbClr val="000000"/>
              </a:solidFill>
            </a:endParaRPr>
          </a:p>
        </p:txBody>
      </p:sp>
      <p:sp>
        <p:nvSpPr>
          <p:cNvPr id="29" name="Rectangular Callout 28"/>
          <p:cNvSpPr/>
          <p:nvPr/>
        </p:nvSpPr>
        <p:spPr>
          <a:xfrm>
            <a:off x="5788002" y="1133963"/>
            <a:ext cx="2941320" cy="2569416"/>
          </a:xfrm>
          <a:prstGeom prst="wedgeRectCallout">
            <a:avLst>
              <a:gd name="adj1" fmla="val -85859"/>
              <a:gd name="adj2" fmla="val 53409"/>
            </a:avLst>
          </a:prstGeom>
          <a:solidFill>
            <a:schemeClr val="tx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000000"/>
                </a:solidFill>
              </a:rPr>
              <a:t>Step 4:</a:t>
            </a:r>
          </a:p>
          <a:p>
            <a:pPr algn="ctr"/>
            <a:r>
              <a:rPr lang="en-AU" dirty="0" smtClean="0">
                <a:solidFill>
                  <a:srgbClr val="000000"/>
                </a:solidFill>
              </a:rPr>
              <a:t>Ethernet information is added at the Data Link Layer.</a:t>
            </a:r>
          </a:p>
          <a:p>
            <a:pPr algn="ctr"/>
            <a:r>
              <a:rPr lang="en-AU" dirty="0" smtClean="0">
                <a:solidFill>
                  <a:srgbClr val="000000"/>
                </a:solidFill>
              </a:rPr>
              <a:t>Then the resulting frame that is sent to the network media.</a:t>
            </a:r>
            <a:endParaRPr lang="en-AU" dirty="0">
              <a:solidFill>
                <a:srgbClr val="000000"/>
              </a:solidFill>
            </a:endParaRPr>
          </a:p>
        </p:txBody>
      </p:sp>
      <p:sp>
        <p:nvSpPr>
          <p:cNvPr id="30" name="Flowchart: Card 29"/>
          <p:cNvSpPr/>
          <p:nvPr/>
        </p:nvSpPr>
        <p:spPr>
          <a:xfrm>
            <a:off x="4536400" y="1262580"/>
            <a:ext cx="4020671" cy="2857572"/>
          </a:xfrm>
          <a:prstGeom prst="flowChartPunchedCard">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FF0000"/>
                </a:solidFill>
              </a:rPr>
              <a:t>The reverse process occurs at the server end.</a:t>
            </a:r>
          </a:p>
          <a:p>
            <a:pPr algn="ctr"/>
            <a:r>
              <a:rPr lang="en-AU" dirty="0" smtClean="0">
                <a:solidFill>
                  <a:srgbClr val="FF0000"/>
                </a:solidFill>
              </a:rPr>
              <a:t>Headers are removed at each layer as the data moves up through the network layers to the application layer.</a:t>
            </a:r>
          </a:p>
          <a:p>
            <a:pPr algn="ctr"/>
            <a:r>
              <a:rPr lang="en-AU" i="1" dirty="0" smtClean="0">
                <a:solidFill>
                  <a:schemeClr val="bg2">
                    <a:lumMod val="10000"/>
                  </a:schemeClr>
                </a:solidFill>
              </a:rPr>
              <a:t>This is how layers on the source device communicates with its peer layer on the destination device.</a:t>
            </a:r>
          </a:p>
          <a:p>
            <a:pPr algn="ctr"/>
            <a:endParaRPr lang="en-AU" dirty="0"/>
          </a:p>
        </p:txBody>
      </p:sp>
      <p:sp>
        <p:nvSpPr>
          <p:cNvPr id="10" name="Oval Callout 9"/>
          <p:cNvSpPr/>
          <p:nvPr/>
        </p:nvSpPr>
        <p:spPr>
          <a:xfrm>
            <a:off x="4329354" y="81299"/>
            <a:ext cx="4611446" cy="3622080"/>
          </a:xfrm>
          <a:prstGeom prst="wedgeEllipseCallout">
            <a:avLst>
              <a:gd name="adj1" fmla="val -61482"/>
              <a:gd name="adj2" fmla="val 4667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The process of adding headers at each Layer is called encapsulation.</a:t>
            </a:r>
          </a:p>
          <a:p>
            <a:pPr algn="ctr"/>
            <a:r>
              <a:rPr lang="en-AU" dirty="0" smtClean="0"/>
              <a:t>Each layer encapsulates the Protocol Data Unit (PDU) from the previous layer with a header.</a:t>
            </a:r>
          </a:p>
          <a:p>
            <a:pPr algn="ctr"/>
            <a:r>
              <a:rPr lang="en-AU" dirty="0" smtClean="0"/>
              <a:t>Headers pass Addressing and other information between peer layers</a:t>
            </a:r>
            <a:endParaRPr lang="en-AU" dirty="0"/>
          </a:p>
        </p:txBody>
      </p:sp>
    </p:spTree>
    <p:extLst>
      <p:ext uri="{BB962C8B-B14F-4D97-AF65-F5344CB8AC3E}">
        <p14:creationId xmlns:p14="http://schemas.microsoft.com/office/powerpoint/2010/main" val="2147077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26"/>
                                        </p:tgtEl>
                                      </p:cBhvr>
                                    </p:animEffect>
                                    <p:set>
                                      <p:cBhvr>
                                        <p:cTn id="63" dur="1" fill="hold">
                                          <p:stCondLst>
                                            <p:cond delay="499"/>
                                          </p:stCondLst>
                                        </p:cTn>
                                        <p:tgtEl>
                                          <p:spTgt spid="2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childTnLst>
                                </p:cTn>
                              </p:par>
                              <p:par>
                                <p:cTn id="72" presetID="10" presetClass="exit" presetSubtype="0" fill="hold" nodeType="withEffect">
                                  <p:stCondLst>
                                    <p:cond delay="0"/>
                                  </p:stCondLst>
                                  <p:childTnLst>
                                    <p:animEffect transition="out" filter="fade">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8"/>
                                        </p:tgtEl>
                                      </p:cBhvr>
                                    </p:animEffect>
                                    <p:set>
                                      <p:cBhvr>
                                        <p:cTn id="79" dur="1" fill="hold">
                                          <p:stCondLst>
                                            <p:cond delay="499"/>
                                          </p:stCondLst>
                                        </p:cTn>
                                        <p:tgtEl>
                                          <p:spTgt spid="28"/>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4"/>
                                        </p:tgtEl>
                                      </p:cBhvr>
                                    </p:animEffect>
                                    <p:set>
                                      <p:cBhvr>
                                        <p:cTn id="84" dur="1" fill="hold">
                                          <p:stCondLst>
                                            <p:cond delay="499"/>
                                          </p:stCondLst>
                                        </p:cTn>
                                        <p:tgtEl>
                                          <p:spTgt spid="24"/>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1" nodeType="clickEffect">
                                  <p:stCondLst>
                                    <p:cond delay="0"/>
                                  </p:stCondLst>
                                  <p:childTnLst>
                                    <p:animEffect transition="out" filter="fade">
                                      <p:cBhvr>
                                        <p:cTn id="96" dur="500"/>
                                        <p:tgtEl>
                                          <p:spTgt spid="10"/>
                                        </p:tgtEl>
                                      </p:cBhvr>
                                    </p:animEffect>
                                    <p:set>
                                      <p:cBhvr>
                                        <p:cTn id="97" dur="1" fill="hold">
                                          <p:stCondLst>
                                            <p:cond delay="499"/>
                                          </p:stCondLst>
                                        </p:cTn>
                                        <p:tgtEl>
                                          <p:spTgt spid="10"/>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29"/>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25"/>
                                        </p:tgtEl>
                                      </p:cBhvr>
                                    </p:animEffect>
                                    <p:set>
                                      <p:cBhvr>
                                        <p:cTn id="106" dur="1" fill="hold">
                                          <p:stCondLst>
                                            <p:cond delay="499"/>
                                          </p:stCondLst>
                                        </p:cTn>
                                        <p:tgtEl>
                                          <p:spTgt spid="25"/>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29"/>
                                        </p:tgtEl>
                                      </p:cBhvr>
                                    </p:animEffect>
                                    <p:set>
                                      <p:cBhvr>
                                        <p:cTn id="111" dur="1" fill="hold">
                                          <p:stCondLst>
                                            <p:cond delay="499"/>
                                          </p:stCondLst>
                                        </p:cTn>
                                        <p:tgtEl>
                                          <p:spTgt spid="29"/>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nodeType="clickEffect">
                                  <p:stCondLst>
                                    <p:cond delay="0"/>
                                  </p:stCondLst>
                                  <p:childTnLst>
                                    <p:set>
                                      <p:cBhvr>
                                        <p:cTn id="115" dur="1" fill="hold">
                                          <p:stCondLst>
                                            <p:cond delay="0"/>
                                          </p:stCondLst>
                                        </p:cTn>
                                        <p:tgtEl>
                                          <p:spTgt spid="38"/>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nodeType="clickEffect">
                                  <p:stCondLst>
                                    <p:cond delay="0"/>
                                  </p:stCondLst>
                                  <p:childTnLst>
                                    <p:animEffect transition="out" filter="fade">
                                      <p:cBhvr>
                                        <p:cTn id="119" dur="500"/>
                                        <p:tgtEl>
                                          <p:spTgt spid="38"/>
                                        </p:tgtEl>
                                      </p:cBhvr>
                                    </p:animEffect>
                                    <p:set>
                                      <p:cBhvr>
                                        <p:cTn id="120" dur="1" fill="hold">
                                          <p:stCondLst>
                                            <p:cond delay="499"/>
                                          </p:stCondLst>
                                        </p:cTn>
                                        <p:tgtEl>
                                          <p:spTgt spid="38"/>
                                        </p:tgtEl>
                                        <p:attrNameLst>
                                          <p:attrName>style.visibility</p:attrName>
                                        </p:attrNameLst>
                                      </p:cBhvr>
                                      <p:to>
                                        <p:strVal val="hidden"/>
                                      </p:to>
                                    </p:set>
                                  </p:childTnLst>
                                </p:cTn>
                              </p:par>
                              <p:par>
                                <p:cTn id="121" presetID="1" presetClass="entr" presetSubtype="0" fill="hold" nodeType="withEffect">
                                  <p:stCondLst>
                                    <p:cond delay="0"/>
                                  </p:stCondLst>
                                  <p:childTnLst>
                                    <p:set>
                                      <p:cBhvr>
                                        <p:cTn id="122" dur="1" fill="hold">
                                          <p:stCondLst>
                                            <p:cond delay="0"/>
                                          </p:stCondLst>
                                        </p:cTn>
                                        <p:tgtEl>
                                          <p:spTgt spid="3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nodeType="clickEffect">
                                  <p:stCondLst>
                                    <p:cond delay="0"/>
                                  </p:stCondLst>
                                  <p:childTnLst>
                                    <p:animEffect transition="out" filter="fade">
                                      <p:cBhvr>
                                        <p:cTn id="126" dur="500"/>
                                        <p:tgtEl>
                                          <p:spTgt spid="39"/>
                                        </p:tgtEl>
                                      </p:cBhvr>
                                    </p:animEffect>
                                    <p:set>
                                      <p:cBhvr>
                                        <p:cTn id="127" dur="1" fill="hold">
                                          <p:stCondLst>
                                            <p:cond delay="499"/>
                                          </p:stCondLst>
                                        </p:cTn>
                                        <p:tgtEl>
                                          <p:spTgt spid="39"/>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40"/>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30"/>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0" presetClass="exit" presetSubtype="0" fill="hold" grpId="1" nodeType="clickEffect">
                                  <p:stCondLst>
                                    <p:cond delay="0"/>
                                  </p:stCondLst>
                                  <p:childTnLst>
                                    <p:animEffect transition="out" filter="fade">
                                      <p:cBhvr>
                                        <p:cTn id="137" dur="500"/>
                                        <p:tgtEl>
                                          <p:spTgt spid="30"/>
                                        </p:tgtEl>
                                      </p:cBhvr>
                                    </p:animEffect>
                                    <p:set>
                                      <p:cBhvr>
                                        <p:cTn id="13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3" grpId="0" build="p" animBg="1"/>
      <p:bldP spid="5" grpId="0" animBg="1"/>
      <p:bldP spid="5" grpId="1" animBg="1"/>
      <p:bldP spid="26" grpId="0" animBg="1"/>
      <p:bldP spid="26" grpId="1" animBg="1"/>
      <p:bldP spid="28" grpId="0" animBg="1"/>
      <p:bldP spid="28" grpId="1" animBg="1"/>
      <p:bldP spid="29" grpId="0" animBg="1"/>
      <p:bldP spid="29" grpId="1" animBg="1"/>
      <p:bldP spid="30" grpId="0" animBg="1"/>
      <p:bldP spid="30" grpId="1" animBg="1"/>
      <p:bldP spid="10" grpId="0" animBg="1"/>
      <p:bldP spid="1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6</a:t>
            </a:fld>
            <a:endParaRPr lang="en-US" dirty="0"/>
          </a:p>
        </p:txBody>
      </p:sp>
      <p:sp>
        <p:nvSpPr>
          <p:cNvPr id="4" name="Title 3"/>
          <p:cNvSpPr>
            <a:spLocks noGrp="1"/>
          </p:cNvSpPr>
          <p:nvPr>
            <p:ph type="title"/>
          </p:nvPr>
        </p:nvSpPr>
        <p:spPr/>
        <p:txBody>
          <a:bodyPr>
            <a:normAutofit/>
          </a:bodyPr>
          <a:lstStyle/>
          <a:p>
            <a:r>
              <a:rPr lang="en-AU" dirty="0" smtClean="0"/>
              <a:t>This week – Overview of content</a:t>
            </a:r>
            <a:endParaRPr lang="en-AU" dirty="0"/>
          </a:p>
        </p:txBody>
      </p:sp>
      <p:sp>
        <p:nvSpPr>
          <p:cNvPr id="5" name="Text Placeholder 4"/>
          <p:cNvSpPr>
            <a:spLocks noGrp="1"/>
          </p:cNvSpPr>
          <p:nvPr>
            <p:ph type="body" sz="quarter" idx="13"/>
          </p:nvPr>
        </p:nvSpPr>
        <p:spPr/>
        <p:txBody>
          <a:bodyPr>
            <a:normAutofit/>
          </a:bodyPr>
          <a:lstStyle/>
          <a:p>
            <a:r>
              <a:rPr lang="en-AU" sz="2200" dirty="0" smtClean="0"/>
              <a:t>The Data Link:</a:t>
            </a:r>
          </a:p>
          <a:p>
            <a:pPr marL="704850" lvl="1" indent="-342900">
              <a:buFont typeface="Arial" panose="020B0604020202020204" pitchFamily="34" charset="0"/>
              <a:buChar char="•"/>
            </a:pPr>
            <a:r>
              <a:rPr lang="en-AU" sz="1800" dirty="0" smtClean="0"/>
              <a:t>The role of the Data Link</a:t>
            </a:r>
          </a:p>
          <a:p>
            <a:pPr marL="704850" lvl="1" indent="-342900">
              <a:buFont typeface="Arial" panose="020B0604020202020204" pitchFamily="34" charset="0"/>
              <a:buChar char="•"/>
            </a:pPr>
            <a:r>
              <a:rPr lang="en-AU" sz="1800" dirty="0" smtClean="0"/>
              <a:t>Data Link in the Internet Model of networking</a:t>
            </a:r>
          </a:p>
          <a:p>
            <a:pPr marL="704850" lvl="1" indent="-342900">
              <a:buFont typeface="Arial" panose="020B0604020202020204" pitchFamily="34" charset="0"/>
              <a:buChar char="•"/>
            </a:pPr>
            <a:r>
              <a:rPr lang="en-AU" sz="1800" dirty="0" smtClean="0"/>
              <a:t>The two parts of the Data Link</a:t>
            </a:r>
          </a:p>
          <a:p>
            <a:pPr marL="704850" lvl="1" indent="-342900">
              <a:buFont typeface="Arial" panose="020B0604020202020204" pitchFamily="34" charset="0"/>
              <a:buChar char="•"/>
            </a:pPr>
            <a:r>
              <a:rPr lang="en-AU" sz="1800" dirty="0" smtClean="0"/>
              <a:t>The role of the Network Interface Card (NIC)</a:t>
            </a:r>
          </a:p>
          <a:p>
            <a:pPr marL="704850" lvl="1" indent="-342900">
              <a:buFont typeface="Arial" panose="020B0604020202020204" pitchFamily="34" charset="0"/>
              <a:buChar char="•"/>
            </a:pPr>
            <a:r>
              <a:rPr lang="en-AU" sz="1800" dirty="0" smtClean="0"/>
              <a:t>Identification of NIC’s (MAC addresses)</a:t>
            </a:r>
          </a:p>
          <a:p>
            <a:pPr marL="704850" lvl="1" indent="-342900">
              <a:buFont typeface="Arial" panose="020B0604020202020204" pitchFamily="34" charset="0"/>
              <a:buChar char="•"/>
            </a:pPr>
            <a:r>
              <a:rPr lang="en-AU" sz="1800" dirty="0" smtClean="0"/>
              <a:t>Network cards are smart devices</a:t>
            </a:r>
          </a:p>
          <a:p>
            <a:pPr marL="704850" lvl="1" indent="-342900">
              <a:buFont typeface="Arial" panose="020B0604020202020204" pitchFamily="34" charset="0"/>
              <a:buChar char="•"/>
            </a:pPr>
            <a:r>
              <a:rPr lang="en-AU" sz="1800" dirty="0" smtClean="0"/>
              <a:t>Media Access Methods</a:t>
            </a:r>
          </a:p>
          <a:p>
            <a:pPr marL="704850" lvl="1" indent="-342900">
              <a:buFont typeface="Arial" panose="020B0604020202020204" pitchFamily="34" charset="0"/>
              <a:buChar char="•"/>
            </a:pPr>
            <a:r>
              <a:rPr lang="en-AU" sz="1800" dirty="0" smtClean="0"/>
              <a:t>Local Address Resolution (using ARP)</a:t>
            </a:r>
          </a:p>
        </p:txBody>
      </p:sp>
    </p:spTree>
    <p:extLst>
      <p:ext uri="{BB962C8B-B14F-4D97-AF65-F5344CB8AC3E}">
        <p14:creationId xmlns:p14="http://schemas.microsoft.com/office/powerpoint/2010/main" val="1615648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7</a:t>
            </a:fld>
            <a:endParaRPr lang="en-US" dirty="0"/>
          </a:p>
        </p:txBody>
      </p:sp>
      <p:sp>
        <p:nvSpPr>
          <p:cNvPr id="4" name="Title 3"/>
          <p:cNvSpPr>
            <a:spLocks noGrp="1"/>
          </p:cNvSpPr>
          <p:nvPr>
            <p:ph type="title"/>
          </p:nvPr>
        </p:nvSpPr>
        <p:spPr/>
        <p:txBody>
          <a:bodyPr>
            <a:normAutofit/>
          </a:bodyPr>
          <a:lstStyle/>
          <a:p>
            <a:r>
              <a:rPr lang="en-AU" sz="3000" dirty="0" smtClean="0"/>
              <a:t>Role of the Data Link Layer</a:t>
            </a:r>
            <a:endParaRPr lang="en-AU" sz="3000" dirty="0"/>
          </a:p>
        </p:txBody>
      </p:sp>
      <p:sp>
        <p:nvSpPr>
          <p:cNvPr id="5" name="Text Placeholder 4"/>
          <p:cNvSpPr>
            <a:spLocks noGrp="1"/>
          </p:cNvSpPr>
          <p:nvPr>
            <p:ph type="body" sz="quarter" idx="13"/>
          </p:nvPr>
        </p:nvSpPr>
        <p:spPr>
          <a:xfrm>
            <a:off x="279779" y="1123950"/>
            <a:ext cx="8768687" cy="3746500"/>
          </a:xfrm>
        </p:spPr>
        <p:txBody>
          <a:bodyPr>
            <a:normAutofit fontScale="77500" lnSpcReduction="20000"/>
          </a:bodyPr>
          <a:lstStyle/>
          <a:p>
            <a:r>
              <a:rPr lang="en-AU" sz="2200" dirty="0" smtClean="0"/>
              <a:t>The Data Layer only communicates with devices on its local network.</a:t>
            </a:r>
          </a:p>
          <a:p>
            <a:r>
              <a:rPr lang="en-AU" sz="2000" dirty="0" smtClean="0"/>
              <a:t>Example:</a:t>
            </a:r>
          </a:p>
          <a:p>
            <a:pPr marL="704850" lvl="1" indent="-342900">
              <a:buFont typeface="Arial" panose="020B0604020202020204" pitchFamily="34" charset="0"/>
              <a:buChar char="•"/>
            </a:pPr>
            <a:r>
              <a:rPr lang="en-AU" sz="1600" dirty="0" smtClean="0"/>
              <a:t>Another PC on your home network</a:t>
            </a:r>
          </a:p>
          <a:p>
            <a:pPr marL="704850" lvl="1" indent="-342900">
              <a:buFont typeface="Arial" panose="020B0604020202020204" pitchFamily="34" charset="0"/>
              <a:buChar char="•"/>
            </a:pPr>
            <a:r>
              <a:rPr lang="en-AU" sz="1600" dirty="0" smtClean="0"/>
              <a:t>A Printer on your local network</a:t>
            </a:r>
          </a:p>
          <a:p>
            <a:pPr marL="704850" lvl="1" indent="-342900">
              <a:buFont typeface="Arial" panose="020B0604020202020204" pitchFamily="34" charset="0"/>
              <a:buChar char="•"/>
            </a:pPr>
            <a:r>
              <a:rPr lang="en-AU" sz="1600" dirty="0" smtClean="0"/>
              <a:t>The Router on your local network</a:t>
            </a:r>
          </a:p>
          <a:p>
            <a:r>
              <a:rPr lang="en-AU" sz="2200" dirty="0" smtClean="0"/>
              <a:t>This is often described as Hop to Hop communication.</a:t>
            </a:r>
          </a:p>
          <a:p>
            <a:r>
              <a:rPr lang="en-AU" sz="2200" dirty="0" smtClean="0"/>
              <a:t>Question. </a:t>
            </a:r>
          </a:p>
          <a:p>
            <a:pPr marL="361950"/>
            <a:r>
              <a:rPr lang="en-AU" sz="2200" dirty="0" smtClean="0"/>
              <a:t>Wide Area Networks often involve significant distances through fibre optic or </a:t>
            </a:r>
            <a:r>
              <a:rPr lang="en-AU" sz="2200" smtClean="0"/>
              <a:t>satellite connections.  </a:t>
            </a:r>
            <a:r>
              <a:rPr lang="en-AU" sz="2200" dirty="0" smtClean="0"/>
              <a:t>Would communication between two satellite interfaces be considered local networking ?</a:t>
            </a:r>
          </a:p>
          <a:p>
            <a:pPr marL="361950"/>
            <a:r>
              <a:rPr lang="en-AU" sz="2000" dirty="0" smtClean="0">
                <a:solidFill>
                  <a:srgbClr val="FF0000"/>
                </a:solidFill>
              </a:rPr>
              <a:t>Yes!!!   </a:t>
            </a:r>
          </a:p>
          <a:p>
            <a:pPr marL="1081088" indent="-719138"/>
            <a:r>
              <a:rPr lang="en-AU" sz="2000" dirty="0" smtClean="0">
                <a:solidFill>
                  <a:srgbClr val="026AB5"/>
                </a:solidFill>
              </a:rPr>
              <a:t>Why?   Because the two interfaces are on the same Network. This applies to other Wide area network links for instance between Melbourne &amp; Sydney.</a:t>
            </a:r>
            <a:endParaRPr lang="en-AU" sz="2000" dirty="0" smtClean="0">
              <a:solidFill>
                <a:srgbClr val="FF0000"/>
              </a:solidFill>
            </a:endParaRPr>
          </a:p>
        </p:txBody>
      </p:sp>
    </p:spTree>
    <p:extLst>
      <p:ext uri="{BB962C8B-B14F-4D97-AF65-F5344CB8AC3E}">
        <p14:creationId xmlns:p14="http://schemas.microsoft.com/office/powerpoint/2010/main" val="362164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8</a:t>
            </a:fld>
            <a:endParaRPr lang="en-US" dirty="0"/>
          </a:p>
        </p:txBody>
      </p:sp>
      <p:sp>
        <p:nvSpPr>
          <p:cNvPr id="4" name="Title 3"/>
          <p:cNvSpPr>
            <a:spLocks noGrp="1"/>
          </p:cNvSpPr>
          <p:nvPr>
            <p:ph type="title"/>
          </p:nvPr>
        </p:nvSpPr>
        <p:spPr/>
        <p:txBody>
          <a:bodyPr/>
          <a:lstStyle/>
          <a:p>
            <a:r>
              <a:rPr lang="en-AU" dirty="0" smtClean="0"/>
              <a:t>Data Link Layer in the Internet Model </a:t>
            </a:r>
            <a:endParaRPr lang="en-AU" dirty="0"/>
          </a:p>
        </p:txBody>
      </p:sp>
      <p:sp>
        <p:nvSpPr>
          <p:cNvPr id="5" name="Text Placeholder 4"/>
          <p:cNvSpPr>
            <a:spLocks noGrp="1"/>
          </p:cNvSpPr>
          <p:nvPr>
            <p:ph type="body" sz="quarter" idx="13"/>
          </p:nvPr>
        </p:nvSpPr>
        <p:spPr/>
        <p:txBody>
          <a:bodyPr>
            <a:normAutofit/>
          </a:bodyPr>
          <a:lstStyle/>
          <a:p>
            <a:r>
              <a:rPr lang="en-AU" u="sng" dirty="0" smtClean="0"/>
              <a:t>The Internet Model</a:t>
            </a:r>
            <a:endParaRPr lang="en-AU" u="sng" dirty="0"/>
          </a:p>
        </p:txBody>
      </p:sp>
      <p:sp>
        <p:nvSpPr>
          <p:cNvPr id="6" name="Rectangle 5"/>
          <p:cNvSpPr/>
          <p:nvPr/>
        </p:nvSpPr>
        <p:spPr>
          <a:xfrm>
            <a:off x="525439" y="1521726"/>
            <a:ext cx="3377820" cy="9144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Application </a:t>
            </a:r>
            <a:r>
              <a:rPr lang="en-AU" sz="1000" dirty="0" smtClean="0"/>
              <a:t>(Layer 5)</a:t>
            </a:r>
            <a:endParaRPr lang="en-AU" sz="1000" dirty="0"/>
          </a:p>
        </p:txBody>
      </p:sp>
      <p:sp>
        <p:nvSpPr>
          <p:cNvPr id="7" name="Rectangle 6"/>
          <p:cNvSpPr/>
          <p:nvPr/>
        </p:nvSpPr>
        <p:spPr>
          <a:xfrm>
            <a:off x="525439" y="2429303"/>
            <a:ext cx="3377820" cy="488263"/>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Transport </a:t>
            </a:r>
            <a:r>
              <a:rPr lang="en-AU" sz="1000" dirty="0" smtClean="0"/>
              <a:t>(Layer 4)</a:t>
            </a:r>
            <a:endParaRPr lang="en-AU" sz="1000" dirty="0"/>
          </a:p>
        </p:txBody>
      </p:sp>
      <p:sp>
        <p:nvSpPr>
          <p:cNvPr id="10" name="Rectangle 9"/>
          <p:cNvSpPr/>
          <p:nvPr/>
        </p:nvSpPr>
        <p:spPr>
          <a:xfrm>
            <a:off x="525439" y="2903052"/>
            <a:ext cx="3377820" cy="51179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Internet (Network) </a:t>
            </a:r>
            <a:r>
              <a:rPr lang="en-AU" sz="1000" dirty="0" smtClean="0"/>
              <a:t>(Layer 3)</a:t>
            </a:r>
            <a:endParaRPr lang="en-AU" sz="1000" dirty="0"/>
          </a:p>
        </p:txBody>
      </p:sp>
      <p:sp>
        <p:nvSpPr>
          <p:cNvPr id="11" name="Rectangle 10"/>
          <p:cNvSpPr/>
          <p:nvPr/>
        </p:nvSpPr>
        <p:spPr>
          <a:xfrm>
            <a:off x="525439" y="3407852"/>
            <a:ext cx="3377820" cy="473916"/>
          </a:xfrm>
          <a:prstGeom prst="rect">
            <a:avLst/>
          </a:prstGeom>
          <a:gradFill>
            <a:gsLst>
              <a:gs pos="96000">
                <a:schemeClr val="accent5">
                  <a:lumMod val="40000"/>
                  <a:lumOff val="60000"/>
                </a:schemeClr>
              </a:gs>
              <a:gs pos="100000">
                <a:schemeClr val="accent3">
                  <a:tint val="50000"/>
                  <a:shade val="100000"/>
                  <a:satMod val="350000"/>
                </a:schemeClr>
              </a:gs>
            </a:gsLs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Network Interface </a:t>
            </a:r>
            <a:r>
              <a:rPr lang="en-AU" sz="1000" dirty="0" smtClean="0"/>
              <a:t>(Data Link) (Layer 2)</a:t>
            </a:r>
            <a:endParaRPr lang="en-AU" sz="1000" dirty="0"/>
          </a:p>
        </p:txBody>
      </p:sp>
      <p:sp>
        <p:nvSpPr>
          <p:cNvPr id="12" name="Rectangle 11"/>
          <p:cNvSpPr/>
          <p:nvPr/>
        </p:nvSpPr>
        <p:spPr>
          <a:xfrm>
            <a:off x="525439" y="3945128"/>
            <a:ext cx="3377820" cy="511790"/>
          </a:xfrm>
          <a:prstGeom prst="rect">
            <a:avLst/>
          </a:prstGeom>
          <a:effectLst>
            <a:outerShdw blurRad="40000" dist="23000" dir="5400000" rotWithShape="0">
              <a:srgbClr val="000000">
                <a:alpha val="35000"/>
              </a:srgbClr>
            </a:outerShdw>
            <a:softEdge rad="127000"/>
          </a:effectLst>
        </p:spPr>
        <p:style>
          <a:lnRef idx="1">
            <a:schemeClr val="accent3"/>
          </a:lnRef>
          <a:fillRef idx="3">
            <a:schemeClr val="accent3"/>
          </a:fillRef>
          <a:effectRef idx="2">
            <a:schemeClr val="accent3"/>
          </a:effectRef>
          <a:fontRef idx="minor">
            <a:schemeClr val="lt1"/>
          </a:fontRef>
        </p:style>
        <p:txBody>
          <a:bodyPr rtlCol="0" anchor="ctr"/>
          <a:lstStyle/>
          <a:p>
            <a:pPr algn="ctr"/>
            <a:r>
              <a:rPr lang="en-AU" dirty="0" smtClean="0"/>
              <a:t>Physical  </a:t>
            </a:r>
            <a:r>
              <a:rPr lang="en-AU" sz="1000" dirty="0" smtClean="0"/>
              <a:t>(Layer 1) </a:t>
            </a:r>
            <a:endParaRPr lang="en-AU" sz="1000" dirty="0"/>
          </a:p>
        </p:txBody>
      </p:sp>
      <p:sp>
        <p:nvSpPr>
          <p:cNvPr id="8" name="Down Arrow 7"/>
          <p:cNvSpPr/>
          <p:nvPr/>
        </p:nvSpPr>
        <p:spPr>
          <a:xfrm>
            <a:off x="4120896" y="2072640"/>
            <a:ext cx="390144" cy="2218944"/>
          </a:xfrm>
          <a:prstGeom prst="downArrow">
            <a:avLst/>
          </a:prstGeom>
          <a:gradFill>
            <a:gsLst>
              <a:gs pos="93000">
                <a:schemeClr val="accent4">
                  <a:lumMod val="60000"/>
                  <a:lumOff val="4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9" name="TextBox 8"/>
          <p:cNvSpPr txBox="1"/>
          <p:nvPr/>
        </p:nvSpPr>
        <p:spPr>
          <a:xfrm>
            <a:off x="4572000" y="1551836"/>
            <a:ext cx="3803904" cy="923330"/>
          </a:xfrm>
          <a:prstGeom prst="rect">
            <a:avLst/>
          </a:prstGeom>
          <a:noFill/>
        </p:spPr>
        <p:txBody>
          <a:bodyPr wrap="square" rtlCol="0">
            <a:spAutoFit/>
          </a:bodyPr>
          <a:lstStyle/>
          <a:p>
            <a:r>
              <a:rPr lang="en-AU" dirty="0" smtClean="0"/>
              <a:t>Data from Application programs passes down through the Transport and Internet layers.</a:t>
            </a:r>
            <a:endParaRPr lang="en-AU" dirty="0"/>
          </a:p>
        </p:txBody>
      </p:sp>
      <p:sp>
        <p:nvSpPr>
          <p:cNvPr id="13" name="TextBox 12"/>
          <p:cNvSpPr txBox="1"/>
          <p:nvPr/>
        </p:nvSpPr>
        <p:spPr>
          <a:xfrm>
            <a:off x="5145024" y="2903052"/>
            <a:ext cx="3681984" cy="1200329"/>
          </a:xfrm>
          <a:prstGeom prst="rect">
            <a:avLst/>
          </a:prstGeom>
          <a:noFill/>
        </p:spPr>
        <p:txBody>
          <a:bodyPr wrap="square" rtlCol="0">
            <a:spAutoFit/>
          </a:bodyPr>
          <a:lstStyle/>
          <a:p>
            <a:r>
              <a:rPr lang="en-AU" dirty="0" smtClean="0"/>
              <a:t>The Data Link Layer is the Interface between the Network layer and the Physical network (Cable, Fibre, </a:t>
            </a:r>
            <a:r>
              <a:rPr lang="en-AU" dirty="0" err="1" smtClean="0"/>
              <a:t>WiFi</a:t>
            </a:r>
            <a:r>
              <a:rPr lang="en-AU" dirty="0" smtClean="0"/>
              <a:t>, Satellite etc.)</a:t>
            </a:r>
            <a:endParaRPr lang="en-AU" dirty="0"/>
          </a:p>
        </p:txBody>
      </p:sp>
      <p:sp>
        <p:nvSpPr>
          <p:cNvPr id="14" name="Rectangular Callout 13"/>
          <p:cNvSpPr/>
          <p:nvPr/>
        </p:nvSpPr>
        <p:spPr>
          <a:xfrm>
            <a:off x="4868884" y="952500"/>
            <a:ext cx="3817916" cy="1683852"/>
          </a:xfrm>
          <a:prstGeom prst="wedgeRectCallout">
            <a:avLst>
              <a:gd name="adj1" fmla="val -70957"/>
              <a:gd name="adj2" fmla="val 83905"/>
            </a:avLst>
          </a:prstGeom>
          <a:gradFill>
            <a:gsLst>
              <a:gs pos="23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Data from the Network media passes up through the network layers to the Application on the receiving host</a:t>
            </a:r>
            <a:endParaRPr lang="en-AU" dirty="0"/>
          </a:p>
        </p:txBody>
      </p:sp>
      <p:sp>
        <p:nvSpPr>
          <p:cNvPr id="15" name="Down Arrow 14"/>
          <p:cNvSpPr/>
          <p:nvPr/>
        </p:nvSpPr>
        <p:spPr>
          <a:xfrm rot="10800000">
            <a:off x="3925823" y="1806364"/>
            <a:ext cx="309077" cy="2601976"/>
          </a:xfrm>
          <a:prstGeom prst="downArrow">
            <a:avLst/>
          </a:prstGeom>
          <a:gradFill>
            <a:gsLst>
              <a:gs pos="9900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77764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animBg="1"/>
      <p:bldP spid="10" grpId="0" animBg="1"/>
      <p:bldP spid="11" grpId="0" animBg="1"/>
      <p:bldP spid="12" grpId="0" animBg="1"/>
      <p:bldP spid="8" grpId="0" animBg="1"/>
      <p:bldP spid="8" grpId="1" animBg="1"/>
      <p:bldP spid="9" grpId="0"/>
      <p:bldP spid="9" grpId="1"/>
      <p:bldP spid="13" grpId="0"/>
      <p:bldP spid="13" grpId="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2891" y="1701885"/>
            <a:ext cx="3829642" cy="1507934"/>
          </a:xfrm>
          <a:prstGeom prst="rect">
            <a:avLst/>
          </a:prstGeom>
          <a:gradFill>
            <a:gsLst>
              <a:gs pos="100000">
                <a:schemeClr val="accent5">
                  <a:lumMod val="40000"/>
                  <a:lumOff val="6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9</a:t>
            </a:fld>
            <a:endParaRPr lang="en-US" dirty="0"/>
          </a:p>
        </p:txBody>
      </p:sp>
      <p:sp>
        <p:nvSpPr>
          <p:cNvPr id="4" name="Title 3"/>
          <p:cNvSpPr>
            <a:spLocks noGrp="1"/>
          </p:cNvSpPr>
          <p:nvPr>
            <p:ph type="title"/>
          </p:nvPr>
        </p:nvSpPr>
        <p:spPr/>
        <p:txBody>
          <a:bodyPr/>
          <a:lstStyle/>
          <a:p>
            <a:r>
              <a:rPr lang="en-AU" dirty="0" smtClean="0"/>
              <a:t>The two parts of the Data Link layer </a:t>
            </a:r>
            <a:endParaRPr lang="en-AU" dirty="0"/>
          </a:p>
        </p:txBody>
      </p:sp>
      <p:sp>
        <p:nvSpPr>
          <p:cNvPr id="5" name="Text Placeholder 4"/>
          <p:cNvSpPr>
            <a:spLocks noGrp="1"/>
          </p:cNvSpPr>
          <p:nvPr>
            <p:ph type="body" sz="quarter" idx="13"/>
          </p:nvPr>
        </p:nvSpPr>
        <p:spPr>
          <a:xfrm>
            <a:off x="249936" y="1141942"/>
            <a:ext cx="8644128" cy="3479800"/>
          </a:xfrm>
        </p:spPr>
        <p:txBody>
          <a:bodyPr/>
          <a:lstStyle/>
          <a:p>
            <a:endParaRPr lang="en-AU" dirty="0"/>
          </a:p>
          <a:p>
            <a:endParaRPr lang="en-AU" dirty="0" smtClean="0"/>
          </a:p>
          <a:p>
            <a:endParaRPr lang="en-AU" dirty="0"/>
          </a:p>
          <a:p>
            <a:endParaRPr lang="en-AU" dirty="0" smtClean="0"/>
          </a:p>
        </p:txBody>
      </p:sp>
      <p:sp>
        <p:nvSpPr>
          <p:cNvPr id="6" name="Rectangle 5"/>
          <p:cNvSpPr/>
          <p:nvPr/>
        </p:nvSpPr>
        <p:spPr>
          <a:xfrm>
            <a:off x="664464" y="1907212"/>
            <a:ext cx="3206496" cy="548640"/>
          </a:xfrm>
          <a:prstGeom prst="rect">
            <a:avLst/>
          </a:prstGeom>
          <a:gradFill>
            <a:gsLst>
              <a:gs pos="100000">
                <a:schemeClr val="accent2">
                  <a:lumMod val="20000"/>
                  <a:lumOff val="8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rgbClr val="01487D"/>
                </a:solidFill>
              </a:rPr>
              <a:t>Logical Link Layer (LLC)</a:t>
            </a:r>
            <a:endParaRPr lang="en-AU" dirty="0">
              <a:solidFill>
                <a:srgbClr val="01487D"/>
              </a:solidFill>
            </a:endParaRPr>
          </a:p>
        </p:txBody>
      </p:sp>
      <p:sp>
        <p:nvSpPr>
          <p:cNvPr id="7" name="Rectangle 6"/>
          <p:cNvSpPr/>
          <p:nvPr/>
        </p:nvSpPr>
        <p:spPr>
          <a:xfrm>
            <a:off x="664464" y="2455852"/>
            <a:ext cx="3206496" cy="542544"/>
          </a:xfrm>
          <a:prstGeom prst="rect">
            <a:avLst/>
          </a:prstGeom>
          <a:gradFill>
            <a:gsLst>
              <a:gs pos="81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Media Access Control (MAC)</a:t>
            </a:r>
            <a:endParaRPr lang="en-AU" dirty="0"/>
          </a:p>
        </p:txBody>
      </p:sp>
      <p:sp>
        <p:nvSpPr>
          <p:cNvPr id="9" name="Rounded Rectangular Callout 8"/>
          <p:cNvSpPr/>
          <p:nvPr/>
        </p:nvSpPr>
        <p:spPr>
          <a:xfrm>
            <a:off x="4724400" y="205979"/>
            <a:ext cx="4169664" cy="2792417"/>
          </a:xfrm>
          <a:prstGeom prst="wedgeRoundRectCallout">
            <a:avLst>
              <a:gd name="adj1" fmla="val -74845"/>
              <a:gd name="adj2" fmla="val 20658"/>
              <a:gd name="adj3" fmla="val 16667"/>
            </a:avLst>
          </a:prstGeom>
          <a:gradFill>
            <a:gsLst>
              <a:gs pos="100000">
                <a:schemeClr val="accent2">
                  <a:lumMod val="20000"/>
                  <a:lumOff val="8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smtClean="0">
                <a:solidFill>
                  <a:schemeClr val="tx1">
                    <a:lumMod val="50000"/>
                  </a:schemeClr>
                </a:solidFill>
              </a:rPr>
              <a:t>The LLC is the interface with the upper layer.</a:t>
            </a:r>
          </a:p>
          <a:p>
            <a:pPr algn="ctr"/>
            <a:r>
              <a:rPr lang="en-AU" sz="2400" dirty="0" smtClean="0">
                <a:solidFill>
                  <a:schemeClr val="tx1">
                    <a:lumMod val="50000"/>
                  </a:schemeClr>
                </a:solidFill>
              </a:rPr>
              <a:t>It allows IPv4, IPv6, IPX and other protocol transactions concurrently. (More on this next week)</a:t>
            </a:r>
            <a:endParaRPr lang="en-AU" sz="2400" dirty="0">
              <a:solidFill>
                <a:schemeClr val="tx1">
                  <a:lumMod val="50000"/>
                </a:schemeClr>
              </a:solidFill>
            </a:endParaRPr>
          </a:p>
        </p:txBody>
      </p:sp>
      <p:sp>
        <p:nvSpPr>
          <p:cNvPr id="10" name="Oval Callout 9"/>
          <p:cNvSpPr/>
          <p:nvPr/>
        </p:nvSpPr>
        <p:spPr>
          <a:xfrm>
            <a:off x="4285488" y="2658533"/>
            <a:ext cx="4608576" cy="2382574"/>
          </a:xfrm>
          <a:prstGeom prst="wedgeEllipseCallout">
            <a:avLst>
              <a:gd name="adj1" fmla="val -75050"/>
              <a:gd name="adj2" fmla="val -40321"/>
            </a:avLst>
          </a:prstGeom>
          <a:gradFill>
            <a:gsLst>
              <a:gs pos="54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200" dirty="0" smtClean="0"/>
              <a:t>The Media Access Control layer sends traffic to the network media and receives traffic from the </a:t>
            </a:r>
            <a:br>
              <a:rPr lang="en-AU" sz="2200" dirty="0" smtClean="0"/>
            </a:br>
            <a:r>
              <a:rPr lang="en-AU" sz="2200" dirty="0" smtClean="0"/>
              <a:t>network media.</a:t>
            </a:r>
            <a:endParaRPr lang="en-AU" sz="2200" dirty="0"/>
          </a:p>
        </p:txBody>
      </p:sp>
      <p:sp>
        <p:nvSpPr>
          <p:cNvPr id="12" name="Rounded Rectangular Callout 11"/>
          <p:cNvSpPr/>
          <p:nvPr/>
        </p:nvSpPr>
        <p:spPr>
          <a:xfrm>
            <a:off x="0" y="3674533"/>
            <a:ext cx="3268133" cy="440267"/>
          </a:xfrm>
          <a:prstGeom prst="wedgeRoundRectCallout">
            <a:avLst>
              <a:gd name="adj1" fmla="val 1789"/>
              <a:gd name="adj2" fmla="val -156730"/>
              <a:gd name="adj3" fmla="val 16667"/>
            </a:avLst>
          </a:prstGeom>
          <a:gradFill>
            <a:gsLst>
              <a:gs pos="100000">
                <a:schemeClr val="accent5">
                  <a:lumMod val="20000"/>
                  <a:lumOff val="8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This is the Data Link Layer</a:t>
            </a:r>
            <a:endParaRPr lang="en-AU" dirty="0">
              <a:solidFill>
                <a:schemeClr val="tx1">
                  <a:lumMod val="50000"/>
                </a:schemeClr>
              </a:solidFill>
            </a:endParaRPr>
          </a:p>
        </p:txBody>
      </p:sp>
    </p:spTree>
    <p:extLst>
      <p:ext uri="{BB962C8B-B14F-4D97-AF65-F5344CB8AC3E}">
        <p14:creationId xmlns:p14="http://schemas.microsoft.com/office/powerpoint/2010/main" val="1060822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P spid="9" grpId="1" animBg="1"/>
      <p:bldP spid="10" grpId="0" animBg="1"/>
      <p:bldP spid="12" grpId="0" animBg="1"/>
      <p:bldP spid="12" grpId="1" animBg="1"/>
    </p:bldLst>
  </p:timing>
</p:sld>
</file>

<file path=ppt/theme/theme1.xml><?xml version="1.0" encoding="utf-8"?>
<a:theme xmlns:a="http://schemas.openxmlformats.org/drawingml/2006/main" name="FedU SEIT">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dified FedUni_16to9_1280x720_Template_FoST.potx" id="{97CE61FF-1C43-4496-9A94-D02C72A1B75B}" vid="{311663D0-0710-4C10-8317-D05EBB696E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Modified FedUni_16to9_1280x720_Template_FoST</Template>
  <TotalTime>3385</TotalTime>
  <Words>2297</Words>
  <Application>Microsoft Office PowerPoint</Application>
  <PresentationFormat>On-screen Show (16:9)</PresentationFormat>
  <Paragraphs>320</Paragraphs>
  <Slides>31</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Lucida Grande</vt:lpstr>
      <vt:lpstr>FedU SEIT</vt:lpstr>
      <vt:lpstr>ITECH1102 Networking and Security</vt:lpstr>
      <vt:lpstr>Last week</vt:lpstr>
      <vt:lpstr>Application to Application communications</vt:lpstr>
      <vt:lpstr>Last week (continued)</vt:lpstr>
      <vt:lpstr>Visualization of client HTTP request from Firefox.</vt:lpstr>
      <vt:lpstr>This week – Overview of content</vt:lpstr>
      <vt:lpstr>Role of the Data Link Layer</vt:lpstr>
      <vt:lpstr>Data Link Layer in the Internet Model </vt:lpstr>
      <vt:lpstr>The two parts of the Data Link layer </vt:lpstr>
      <vt:lpstr>The role of the Network Interface Card (NIC)</vt:lpstr>
      <vt:lpstr>Network Cards have a unique MAC (Media Access Control) address.</vt:lpstr>
      <vt:lpstr>How to determine your MAC address</vt:lpstr>
      <vt:lpstr>Determining the MAC address on a Linux System</vt:lpstr>
      <vt:lpstr>Network cards (NICs) are smart devices </vt:lpstr>
      <vt:lpstr>The NIC also checks for errors</vt:lpstr>
      <vt:lpstr>Ethernet Frame Format</vt:lpstr>
      <vt:lpstr>Format of Ethernet Frames</vt:lpstr>
      <vt:lpstr>A network packet captured in Wireshark </vt:lpstr>
      <vt:lpstr>Broadcast addressing</vt:lpstr>
      <vt:lpstr>Media Access Control</vt:lpstr>
      <vt:lpstr>Media Access Control (continued)</vt:lpstr>
      <vt:lpstr>CSMA/CD protocol</vt:lpstr>
      <vt:lpstr>How CSMA/CD works</vt:lpstr>
      <vt:lpstr>How CSMA/CD works</vt:lpstr>
      <vt:lpstr>CSMA/CA</vt:lpstr>
      <vt:lpstr>Local Address resolution</vt:lpstr>
      <vt:lpstr>ARP – How it works</vt:lpstr>
      <vt:lpstr>The Data Link Layer</vt:lpstr>
      <vt:lpstr>Tool Talk</vt:lpstr>
      <vt:lpstr>Next Week</vt:lpstr>
      <vt:lpstr>PowerPoint Presentation</vt:lpstr>
    </vt:vector>
  </TitlesOfParts>
  <Company>Federation University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Stevens</dc:creator>
  <cp:lastModifiedBy>Glenn Stevens</cp:lastModifiedBy>
  <cp:revision>296</cp:revision>
  <cp:lastPrinted>2017-03-17T00:01:11Z</cp:lastPrinted>
  <dcterms:created xsi:type="dcterms:W3CDTF">2016-11-28T00:18:46Z</dcterms:created>
  <dcterms:modified xsi:type="dcterms:W3CDTF">2017-12-20T21:57:34Z</dcterms:modified>
</cp:coreProperties>
</file>