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0" r:id="rId1"/>
  </p:sldMasterIdLst>
  <p:notesMasterIdLst>
    <p:notesMasterId r:id="rId21"/>
  </p:notesMasterIdLst>
  <p:handoutMasterIdLst>
    <p:handoutMasterId r:id="rId22"/>
  </p:handoutMasterIdLst>
  <p:sldIdLst>
    <p:sldId id="258" r:id="rId2"/>
    <p:sldId id="277" r:id="rId3"/>
    <p:sldId id="392" r:id="rId4"/>
    <p:sldId id="403" r:id="rId5"/>
    <p:sldId id="410" r:id="rId6"/>
    <p:sldId id="404" r:id="rId7"/>
    <p:sldId id="405" r:id="rId8"/>
    <p:sldId id="406" r:id="rId9"/>
    <p:sldId id="407" r:id="rId10"/>
    <p:sldId id="411" r:id="rId11"/>
    <p:sldId id="412" r:id="rId12"/>
    <p:sldId id="409" r:id="rId13"/>
    <p:sldId id="415" r:id="rId14"/>
    <p:sldId id="413" r:id="rId15"/>
    <p:sldId id="414" r:id="rId16"/>
    <p:sldId id="417" r:id="rId17"/>
    <p:sldId id="418" r:id="rId18"/>
    <p:sldId id="318" r:id="rId19"/>
    <p:sldId id="260" r:id="rId20"/>
  </p:sldIdLst>
  <p:sldSz cx="9144000" cy="5143500" type="screen16x9"/>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FF99"/>
    <a:srgbClr val="01487D"/>
    <a:srgbClr val="026AB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2" autoAdjust="0"/>
    <p:restoredTop sz="94434" autoAdjust="0"/>
  </p:normalViewPr>
  <p:slideViewPr>
    <p:cSldViewPr snapToGrid="0" snapToObjects="1">
      <p:cViewPr varScale="1">
        <p:scale>
          <a:sx n="139" d="100"/>
          <a:sy n="139" d="100"/>
        </p:scale>
        <p:origin x="852" y="114"/>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showGuides="1">
      <p:cViewPr varScale="1">
        <p:scale>
          <a:sx n="72" d="100"/>
          <a:sy n="72" d="100"/>
        </p:scale>
        <p:origin x="2484"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3.xml"/><Relationship Id="rId5" Type="http://schemas.openxmlformats.org/officeDocument/2006/relationships/image" Target="../media/image4.png"/><Relationship Id="rId4" Type="http://schemas.openxmlformats.org/officeDocument/2006/relationships/image" Target="../media/image3.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AB43721-2BB9-E449-8855-DB1EDB7A7F90}" type="datetime1">
              <a:rPr lang="en-US" smtClean="0">
                <a:latin typeface="Arial" panose="020B0604020202020204" pitchFamily="34" charset="0"/>
                <a:cs typeface="Arial" panose="020B0604020202020204" pitchFamily="34" charset="0"/>
              </a:rPr>
              <a:pPr/>
              <a:t>5/8/2017</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475284" y="9212374"/>
            <a:ext cx="2470375" cy="303024"/>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043796" y="9212374"/>
            <a:ext cx="670432" cy="303024"/>
          </a:xfrm>
          <a:prstGeom prst="rect">
            <a:avLst/>
          </a:prstGeom>
        </p:spPr>
        <p:txBody>
          <a:bodyPr vert="horz" lIns="91440" tIns="45720" rIns="91440" bIns="45720" rtlCol="0" anchor="b"/>
          <a:lstStyle>
            <a:lvl1pPr algn="r">
              <a:defRPr sz="1200"/>
            </a:lvl1pPr>
          </a:lstStyle>
          <a:p>
            <a:fld id="{E319E37F-65DF-2F40-B86C-0D95321FD04A}" type="slidenum">
              <a:rPr lang="en-US" smtClean="0">
                <a:latin typeface="Arial" panose="020B0604020202020204" pitchFamily="34" charset="0"/>
                <a:cs typeface="Arial" panose="020B0604020202020204" pitchFamily="34" charset="0"/>
              </a:rPr>
              <a:pPr/>
              <a:t>‹#›</a:t>
            </a:fld>
            <a:endParaRPr lang="en-US">
              <a:latin typeface="Arial" panose="020B0604020202020204" pitchFamily="34" charset="0"/>
              <a:cs typeface="Arial" panose="020B0604020202020204" pitchFamily="34" charset="0"/>
            </a:endParaRPr>
          </a:p>
        </p:txBody>
      </p:sp>
      <p:grpSp>
        <p:nvGrpSpPr>
          <p:cNvPr id="48" name="Group 47"/>
          <p:cNvGrpSpPr/>
          <p:nvPr/>
        </p:nvGrpSpPr>
        <p:grpSpPr>
          <a:xfrm>
            <a:off x="4561363" y="9293673"/>
            <a:ext cx="1775101" cy="333733"/>
            <a:chOff x="7137966" y="4621306"/>
            <a:chExt cx="1790854" cy="307421"/>
          </a:xfrm>
          <a:effectLst/>
        </p:grpSpPr>
        <p:sp>
          <p:nvSpPr>
            <p:cNvPr id="49"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0"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1"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85"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88"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796065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2.xml"/><Relationship Id="rId5" Type="http://schemas.openxmlformats.org/officeDocument/2006/relationships/image" Target="../media/image4.png"/><Relationship Id="rId4" Type="http://schemas.openxmlformats.org/officeDocument/2006/relationships/image" Target="../media/image3.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166996" y="142066"/>
            <a:ext cx="1253031" cy="392478"/>
          </a:xfrm>
          <a:prstGeom prst="rect">
            <a:avLst/>
          </a:prstGeom>
        </p:spPr>
        <p:txBody>
          <a:bodyPr vert="horz" lIns="91440" tIns="45720" rIns="91440" bIns="45720" rtlCol="0"/>
          <a:lstStyle>
            <a:lvl1pPr algn="r">
              <a:defRPr sz="1200"/>
            </a:lvl1pPr>
          </a:lstStyle>
          <a:p>
            <a:fld id="{3816B40F-1D48-214C-B3ED-13D83F74CBD9}" type="datetime1">
              <a:rPr lang="en-US" smtClean="0"/>
              <a:pPr/>
              <a:t>5/8/2017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77649" y="4715152"/>
            <a:ext cx="6042378" cy="4369563"/>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Footer Placeholder 5"/>
          <p:cNvSpPr>
            <a:spLocks noGrp="1"/>
          </p:cNvSpPr>
          <p:nvPr>
            <p:ph type="ftr" sz="quarter" idx="4"/>
          </p:nvPr>
        </p:nvSpPr>
        <p:spPr>
          <a:xfrm>
            <a:off x="377649" y="9428583"/>
            <a:ext cx="2529324" cy="24816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095354" y="9428583"/>
            <a:ext cx="606968" cy="248166"/>
          </a:xfrm>
          <a:prstGeom prst="rect">
            <a:avLst/>
          </a:prstGeom>
        </p:spPr>
        <p:txBody>
          <a:bodyPr vert="horz" lIns="91440" tIns="45720" rIns="91440" bIns="45720" rtlCol="0" anchor="b"/>
          <a:lstStyle>
            <a:lvl1pPr algn="r">
              <a:defRPr sz="1200"/>
            </a:lvl1pPr>
          </a:lstStyle>
          <a:p>
            <a:fld id="{8387A0A4-37F0-1340-86CA-F84E6CE4BF24}" type="slidenum">
              <a:rPr lang="en-US" smtClean="0"/>
              <a:pPr/>
              <a:t>‹#›</a:t>
            </a:fld>
            <a:endParaRPr lang="en-US"/>
          </a:p>
        </p:txBody>
      </p:sp>
      <p:grpSp>
        <p:nvGrpSpPr>
          <p:cNvPr id="50" name="Group 49"/>
          <p:cNvGrpSpPr/>
          <p:nvPr/>
        </p:nvGrpSpPr>
        <p:grpSpPr>
          <a:xfrm>
            <a:off x="4650933" y="9343017"/>
            <a:ext cx="1775101" cy="333733"/>
            <a:chOff x="7137966" y="4621306"/>
            <a:chExt cx="1790854" cy="307421"/>
          </a:xfrm>
          <a:effectLst/>
        </p:grpSpPr>
        <p:sp>
          <p:nvSpPr>
            <p:cNvPr id="51"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5"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6"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87"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90"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5474835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Arial" panose="020B0604020202020204" pitchFamily="34" charset="0"/>
      </a:defRPr>
    </a:lvl1pPr>
    <a:lvl2pPr marL="177800"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2pPr>
    <a:lvl3pPr marL="534988"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3pPr>
    <a:lvl4pPr marL="892175"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4pPr>
    <a:lvl5pPr marL="1260475" indent="0" algn="l" defTabSz="457200" rtl="0" eaLnBrk="1" latinLnBrk="0" hangingPunct="1">
      <a:defRPr sz="1100" kern="1200">
        <a:solidFill>
          <a:schemeClr val="tx1"/>
        </a:solidFill>
        <a:latin typeface="Arial" panose="020B0604020202020204" pitchFamily="34" charset="0"/>
        <a:ea typeface="+mn-ea"/>
        <a:cs typeface="Arial" panose="020B0604020202020204" pitchFamily="34"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1</a:t>
            </a:fld>
            <a:endParaRPr lang="en-US"/>
          </a:p>
        </p:txBody>
      </p:sp>
    </p:spTree>
    <p:extLst>
      <p:ext uri="{BB962C8B-B14F-4D97-AF65-F5344CB8AC3E}">
        <p14:creationId xmlns:p14="http://schemas.microsoft.com/office/powerpoint/2010/main" val="1914884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2</a:t>
            </a:fld>
            <a:endParaRPr lang="en-US"/>
          </a:p>
        </p:txBody>
      </p:sp>
    </p:spTree>
    <p:extLst>
      <p:ext uri="{BB962C8B-B14F-4D97-AF65-F5344CB8AC3E}">
        <p14:creationId xmlns:p14="http://schemas.microsoft.com/office/powerpoint/2010/main" val="2765927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18</a:t>
            </a:fld>
            <a:endParaRPr lang="en-US"/>
          </a:p>
        </p:txBody>
      </p:sp>
    </p:spTree>
    <p:extLst>
      <p:ext uri="{BB962C8B-B14F-4D97-AF65-F5344CB8AC3E}">
        <p14:creationId xmlns:p14="http://schemas.microsoft.com/office/powerpoint/2010/main" val="1107600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387A0A4-37F0-1340-86CA-F84E6CE4BF24}" type="slidenum">
              <a:rPr lang="en-US" smtClean="0"/>
              <a:pPr/>
              <a:t>19</a:t>
            </a:fld>
            <a:endParaRPr lang="en-US"/>
          </a:p>
        </p:txBody>
      </p:sp>
    </p:spTree>
    <p:extLst>
      <p:ext uri="{BB962C8B-B14F-4D97-AF65-F5344CB8AC3E}">
        <p14:creationId xmlns:p14="http://schemas.microsoft.com/office/powerpoint/2010/main" val="33857016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wmf"/><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8" name="Rectangle 48"/>
          <p:cNvSpPr>
            <a:spLocks noChangeArrowheads="1"/>
          </p:cNvSpPr>
          <p:nvPr userDrawn="1"/>
        </p:nvSpPr>
        <p:spPr bwMode="auto">
          <a:xfrm>
            <a:off x="0" y="1037547"/>
            <a:ext cx="9144000" cy="3379212"/>
          </a:xfrm>
          <a:prstGeom prst="rect">
            <a:avLst/>
          </a:prstGeom>
          <a:solidFill>
            <a:srgbClr val="02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4" name="Rectangle 3"/>
          <p:cNvSpPr/>
          <p:nvPr userDrawn="1"/>
        </p:nvSpPr>
        <p:spPr>
          <a:xfrm>
            <a:off x="0" y="4136346"/>
            <a:ext cx="9144000" cy="252000"/>
          </a:xfrm>
          <a:prstGeom prst="rect">
            <a:avLst/>
          </a:prstGeom>
          <a:gradFill>
            <a:gsLst>
              <a:gs pos="0">
                <a:srgbClr val="01487D"/>
              </a:gs>
              <a:gs pos="100000">
                <a:srgbClr val="026AB5"/>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nvGrpSpPr>
          <p:cNvPr id="2086" name="Group 2085"/>
          <p:cNvGrpSpPr/>
          <p:nvPr userDrawn="1"/>
        </p:nvGrpSpPr>
        <p:grpSpPr>
          <a:xfrm>
            <a:off x="7137966" y="4644166"/>
            <a:ext cx="1790854" cy="307421"/>
            <a:chOff x="7137966" y="4621306"/>
            <a:chExt cx="1790854" cy="307421"/>
          </a:xfrm>
          <a:effectLst/>
        </p:grpSpPr>
        <p:sp>
          <p:nvSpPr>
            <p:cNvPr id="11"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2"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6"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7"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8"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9"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0"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3"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4"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5"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6"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7"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1"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2"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4"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5"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88" name="Group 2087"/>
          <p:cNvGrpSpPr/>
          <p:nvPr userDrawn="1"/>
        </p:nvGrpSpPr>
        <p:grpSpPr>
          <a:xfrm>
            <a:off x="0" y="4376230"/>
            <a:ext cx="9144000" cy="50534"/>
            <a:chOff x="0" y="4377054"/>
            <a:chExt cx="9137058" cy="56851"/>
          </a:xfrm>
        </p:grpSpPr>
        <p:sp>
          <p:nvSpPr>
            <p:cNvPr id="49" name="Rectangle 50"/>
            <p:cNvSpPr>
              <a:spLocks noChangeArrowheads="1"/>
            </p:cNvSpPr>
            <p:nvPr userDrawn="1"/>
          </p:nvSpPr>
          <p:spPr bwMode="auto">
            <a:xfrm>
              <a:off x="0" y="4377054"/>
              <a:ext cx="42341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0" name="Rectangle 51"/>
            <p:cNvSpPr>
              <a:spLocks noChangeArrowheads="1"/>
            </p:cNvSpPr>
            <p:nvPr userDrawn="1"/>
          </p:nvSpPr>
          <p:spPr bwMode="auto">
            <a:xfrm>
              <a:off x="423419" y="4377054"/>
              <a:ext cx="47894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1" name="Rectangle 52"/>
            <p:cNvSpPr>
              <a:spLocks noChangeArrowheads="1"/>
            </p:cNvSpPr>
            <p:nvPr userDrawn="1"/>
          </p:nvSpPr>
          <p:spPr bwMode="auto">
            <a:xfrm>
              <a:off x="902368" y="4377054"/>
              <a:ext cx="101805"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Rectangle 53"/>
            <p:cNvSpPr>
              <a:spLocks noChangeArrowheads="1"/>
            </p:cNvSpPr>
            <p:nvPr userDrawn="1"/>
          </p:nvSpPr>
          <p:spPr bwMode="auto">
            <a:xfrm>
              <a:off x="1004174" y="4377054"/>
              <a:ext cx="342437" cy="56851"/>
            </a:xfrm>
            <a:prstGeom prst="rect">
              <a:avLst/>
            </a:prstGeom>
            <a:solidFill>
              <a:srgbClr val="009C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Rectangle 54"/>
            <p:cNvSpPr>
              <a:spLocks noChangeArrowheads="1"/>
            </p:cNvSpPr>
            <p:nvPr userDrawn="1"/>
          </p:nvSpPr>
          <p:spPr bwMode="auto">
            <a:xfrm>
              <a:off x="1346612" y="4377054"/>
              <a:ext cx="171218" cy="56851"/>
            </a:xfrm>
            <a:prstGeom prst="rect">
              <a:avLst/>
            </a:prstGeom>
            <a:solidFill>
              <a:srgbClr val="6FC1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Rectangle 55"/>
            <p:cNvSpPr>
              <a:spLocks noChangeArrowheads="1"/>
            </p:cNvSpPr>
            <p:nvPr userDrawn="1"/>
          </p:nvSpPr>
          <p:spPr bwMode="auto">
            <a:xfrm>
              <a:off x="1517830" y="4377054"/>
              <a:ext cx="104120" cy="56851"/>
            </a:xfrm>
            <a:prstGeom prst="rect">
              <a:avLst/>
            </a:prstGeom>
            <a:solidFill>
              <a:srgbClr val="6304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Rectangle 56"/>
            <p:cNvSpPr>
              <a:spLocks noChangeArrowheads="1"/>
            </p:cNvSpPr>
            <p:nvPr userDrawn="1"/>
          </p:nvSpPr>
          <p:spPr bwMode="auto">
            <a:xfrm>
              <a:off x="1621950" y="4377054"/>
              <a:ext cx="548362" cy="56851"/>
            </a:xfrm>
            <a:prstGeom prst="rect">
              <a:avLst/>
            </a:prstGeom>
            <a:solidFill>
              <a:srgbClr val="FDB7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Rectangle 57"/>
            <p:cNvSpPr>
              <a:spLocks noChangeArrowheads="1"/>
            </p:cNvSpPr>
            <p:nvPr userDrawn="1"/>
          </p:nvSpPr>
          <p:spPr bwMode="auto">
            <a:xfrm>
              <a:off x="2170312" y="4377054"/>
              <a:ext cx="57845" cy="56851"/>
            </a:xfrm>
            <a:prstGeom prst="rect">
              <a:avLst/>
            </a:prstGeom>
            <a:solidFill>
              <a:srgbClr val="DA00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Rectangle 58"/>
            <p:cNvSpPr>
              <a:spLocks noChangeArrowheads="1"/>
            </p:cNvSpPr>
            <p:nvPr userDrawn="1"/>
          </p:nvSpPr>
          <p:spPr bwMode="auto">
            <a:xfrm>
              <a:off x="2228155" y="4377054"/>
              <a:ext cx="238318" cy="56851"/>
            </a:xfrm>
            <a:prstGeom prst="rect">
              <a:avLst/>
            </a:prstGeom>
            <a:solidFill>
              <a:srgbClr val="F6D9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Rectangle 59"/>
            <p:cNvSpPr>
              <a:spLocks noChangeArrowheads="1"/>
            </p:cNvSpPr>
            <p:nvPr userDrawn="1"/>
          </p:nvSpPr>
          <p:spPr bwMode="auto">
            <a:xfrm>
              <a:off x="2466473" y="4377054"/>
              <a:ext cx="35631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Rectangle 60"/>
            <p:cNvSpPr>
              <a:spLocks noChangeArrowheads="1"/>
            </p:cNvSpPr>
            <p:nvPr userDrawn="1"/>
          </p:nvSpPr>
          <p:spPr bwMode="auto">
            <a:xfrm>
              <a:off x="2822794" y="4377054"/>
              <a:ext cx="1036566"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Rectangle 61"/>
            <p:cNvSpPr>
              <a:spLocks noChangeArrowheads="1"/>
            </p:cNvSpPr>
            <p:nvPr userDrawn="1"/>
          </p:nvSpPr>
          <p:spPr bwMode="auto">
            <a:xfrm>
              <a:off x="3859360" y="4377054"/>
              <a:ext cx="2274430"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Rectangle 62"/>
            <p:cNvSpPr>
              <a:spLocks noChangeArrowheads="1"/>
            </p:cNvSpPr>
            <p:nvPr userDrawn="1"/>
          </p:nvSpPr>
          <p:spPr bwMode="auto">
            <a:xfrm>
              <a:off x="6133792" y="4377054"/>
              <a:ext cx="1085156"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Rectangle 63"/>
            <p:cNvSpPr>
              <a:spLocks noChangeArrowheads="1"/>
            </p:cNvSpPr>
            <p:nvPr userDrawn="1"/>
          </p:nvSpPr>
          <p:spPr bwMode="auto">
            <a:xfrm>
              <a:off x="7218947" y="4377054"/>
              <a:ext cx="33086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Rectangle 64"/>
            <p:cNvSpPr>
              <a:spLocks noChangeArrowheads="1"/>
            </p:cNvSpPr>
            <p:nvPr userDrawn="1"/>
          </p:nvSpPr>
          <p:spPr bwMode="auto">
            <a:xfrm>
              <a:off x="7549815" y="4377054"/>
              <a:ext cx="104120"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0" name="Rectangle 65"/>
            <p:cNvSpPr>
              <a:spLocks noChangeArrowheads="1"/>
            </p:cNvSpPr>
            <p:nvPr userDrawn="1"/>
          </p:nvSpPr>
          <p:spPr bwMode="auto">
            <a:xfrm>
              <a:off x="7653935" y="4377054"/>
              <a:ext cx="217494"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1" name="Rectangle 66"/>
            <p:cNvSpPr>
              <a:spLocks noChangeArrowheads="1"/>
            </p:cNvSpPr>
            <p:nvPr userDrawn="1"/>
          </p:nvSpPr>
          <p:spPr bwMode="auto">
            <a:xfrm>
              <a:off x="7871429" y="4377054"/>
              <a:ext cx="55530"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2" name="Rectangle 67"/>
            <p:cNvSpPr>
              <a:spLocks noChangeArrowheads="1"/>
            </p:cNvSpPr>
            <p:nvPr userDrawn="1"/>
          </p:nvSpPr>
          <p:spPr bwMode="auto">
            <a:xfrm>
              <a:off x="7926959" y="4377054"/>
              <a:ext cx="171218"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3" name="Rectangle 68"/>
            <p:cNvSpPr>
              <a:spLocks noChangeArrowheads="1"/>
            </p:cNvSpPr>
            <p:nvPr userDrawn="1"/>
          </p:nvSpPr>
          <p:spPr bwMode="auto">
            <a:xfrm>
              <a:off x="8098179" y="4377054"/>
              <a:ext cx="606207"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4" name="Rectangle 69"/>
            <p:cNvSpPr>
              <a:spLocks noChangeArrowheads="1"/>
            </p:cNvSpPr>
            <p:nvPr userDrawn="1"/>
          </p:nvSpPr>
          <p:spPr bwMode="auto">
            <a:xfrm>
              <a:off x="8690501" y="4377054"/>
              <a:ext cx="446557"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2" name="Title 1"/>
          <p:cNvSpPr>
            <a:spLocks noGrp="1"/>
          </p:cNvSpPr>
          <p:nvPr userDrawn="1">
            <p:ph type="ctrTitle"/>
          </p:nvPr>
        </p:nvSpPr>
        <p:spPr>
          <a:xfrm>
            <a:off x="423741" y="1117828"/>
            <a:ext cx="6662859" cy="1388767"/>
          </a:xfrm>
        </p:spPr>
        <p:txBody>
          <a:bodyPr wrap="square" anchor="b"/>
          <a:lstStyle>
            <a:lvl1pPr>
              <a:defRPr>
                <a:solidFill>
                  <a:schemeClr val="bg1"/>
                </a:solidFill>
              </a:defRPr>
            </a:lvl1pPr>
          </a:lstStyle>
          <a:p>
            <a:r>
              <a:rPr lang="en-US" smtClean="0"/>
              <a:t>Click to edit Master title style</a:t>
            </a:r>
            <a:endParaRPr lang="en-US" dirty="0"/>
          </a:p>
        </p:txBody>
      </p:sp>
      <p:sp>
        <p:nvSpPr>
          <p:cNvPr id="3" name="Subtitle 2"/>
          <p:cNvSpPr>
            <a:spLocks noGrp="1"/>
          </p:cNvSpPr>
          <p:nvPr userDrawn="1">
            <p:ph type="subTitle" idx="1" hasCustomPrompt="1"/>
          </p:nvPr>
        </p:nvSpPr>
        <p:spPr>
          <a:xfrm>
            <a:off x="423741" y="2660651"/>
            <a:ext cx="6662859" cy="572339"/>
          </a:xfrm>
        </p:spPr>
        <p:txBody>
          <a:bodyPr/>
          <a:lstStyle>
            <a:lvl1pPr marL="0" indent="0" algn="l">
              <a:buNone/>
              <a:defRPr>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add subtitle</a:t>
            </a:r>
            <a:endParaRPr lang="en-US" dirty="0"/>
          </a:p>
        </p:txBody>
      </p:sp>
      <p:pic>
        <p:nvPicPr>
          <p:cNvPr id="5" name="Picture 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57028" y="336224"/>
            <a:ext cx="4279022" cy="43159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pyright Notice">
    <p:spTree>
      <p:nvGrpSpPr>
        <p:cNvPr id="1" name=""/>
        <p:cNvGrpSpPr/>
        <p:nvPr/>
      </p:nvGrpSpPr>
      <p:grpSpPr>
        <a:xfrm>
          <a:off x="0" y="0"/>
          <a:ext cx="0" cy="0"/>
          <a:chOff x="0" y="0"/>
          <a:chExt cx="0" cy="0"/>
        </a:xfrm>
      </p:grpSpPr>
      <p:sp>
        <p:nvSpPr>
          <p:cNvPr id="6" name="TextBox 5"/>
          <p:cNvSpPr txBox="1"/>
          <p:nvPr userDrawn="1"/>
        </p:nvSpPr>
        <p:spPr>
          <a:xfrm>
            <a:off x="457199" y="2162015"/>
            <a:ext cx="4667693" cy="2200602"/>
          </a:xfrm>
          <a:prstGeom prst="rect">
            <a:avLst/>
          </a:prstGeom>
          <a:noFill/>
        </p:spPr>
        <p:txBody>
          <a:bodyPr wrap="square" rtlCol="0">
            <a:spAutoFit/>
          </a:bodyPr>
          <a:lstStyle/>
          <a:p>
            <a:pPr>
              <a:spcBef>
                <a:spcPts val="600"/>
              </a:spcBef>
              <a:spcAft>
                <a:spcPts val="600"/>
              </a:spcAft>
            </a:pPr>
            <a:r>
              <a:rPr lang="en-AU" sz="900" dirty="0" smtClean="0">
                <a:solidFill>
                  <a:schemeClr val="accent1"/>
                </a:solidFill>
              </a:rPr>
              <a:t>Commonwealth of Australia</a:t>
            </a:r>
            <a:br>
              <a:rPr lang="en-AU" sz="900" dirty="0" smtClean="0">
                <a:solidFill>
                  <a:schemeClr val="accent1"/>
                </a:solidFill>
              </a:rPr>
            </a:br>
            <a:r>
              <a:rPr lang="en-AU" sz="900" i="1" dirty="0" smtClean="0">
                <a:solidFill>
                  <a:schemeClr val="accent1"/>
                </a:solidFill>
              </a:rPr>
              <a:t>Copyright Act 1968</a:t>
            </a:r>
          </a:p>
          <a:p>
            <a:pPr>
              <a:spcBef>
                <a:spcPts val="0"/>
              </a:spcBef>
              <a:spcAft>
                <a:spcPts val="600"/>
              </a:spcAft>
            </a:pPr>
            <a:r>
              <a:rPr lang="en-AU" sz="1000" b="1" dirty="0" smtClean="0">
                <a:solidFill>
                  <a:schemeClr val="accent1"/>
                </a:solidFill>
              </a:rPr>
              <a:t>Notice for paragraph 135ZXA (a) of the Copyright Act 1968</a:t>
            </a:r>
          </a:p>
          <a:p>
            <a:pPr>
              <a:spcBef>
                <a:spcPts val="600"/>
              </a:spcBef>
              <a:spcAft>
                <a:spcPts val="600"/>
              </a:spcAft>
            </a:pPr>
            <a:r>
              <a:rPr lang="en-AU" sz="1000" b="1" dirty="0" smtClean="0">
                <a:solidFill>
                  <a:schemeClr val="accent1"/>
                </a:solidFill>
              </a:rPr>
              <a:t>Warning</a:t>
            </a:r>
          </a:p>
          <a:p>
            <a:pPr>
              <a:spcBef>
                <a:spcPts val="600"/>
              </a:spcBef>
              <a:spcAft>
                <a:spcPts val="600"/>
              </a:spcAft>
            </a:pPr>
            <a:r>
              <a:rPr lang="en-AU" sz="900" dirty="0" smtClean="0">
                <a:solidFill>
                  <a:schemeClr val="accent1"/>
                </a:solidFill>
              </a:rPr>
              <a:t>This material has been reproduced and communicated to you by or on behalf of Federation University Australia under Part VB of the </a:t>
            </a:r>
            <a:r>
              <a:rPr lang="en-AU" sz="900" i="1" dirty="0" smtClean="0">
                <a:solidFill>
                  <a:schemeClr val="accent1"/>
                </a:solidFill>
              </a:rPr>
              <a:t>Copyright Act 1968 </a:t>
            </a:r>
            <a:r>
              <a:rPr lang="en-AU" sz="900" dirty="0" smtClean="0">
                <a:solidFill>
                  <a:schemeClr val="accent1"/>
                </a:solidFill>
              </a:rPr>
              <a:t>(the </a:t>
            </a:r>
            <a:r>
              <a:rPr lang="en-AU" sz="900" b="1" i="1" dirty="0" smtClean="0">
                <a:solidFill>
                  <a:schemeClr val="accent1"/>
                </a:solidFill>
              </a:rPr>
              <a:t>Act</a:t>
            </a:r>
            <a:r>
              <a:rPr lang="en-AU" sz="900" dirty="0" smtClean="0">
                <a:solidFill>
                  <a:schemeClr val="accent1"/>
                </a:solidFill>
              </a:rPr>
              <a:t>).</a:t>
            </a:r>
          </a:p>
          <a:p>
            <a:pPr>
              <a:spcBef>
                <a:spcPts val="600"/>
              </a:spcBef>
              <a:spcAft>
                <a:spcPts val="600"/>
              </a:spcAft>
            </a:pPr>
            <a:r>
              <a:rPr lang="en-AU" sz="900" dirty="0" smtClean="0">
                <a:solidFill>
                  <a:schemeClr val="accent1"/>
                </a:solidFill>
              </a:rPr>
              <a:t>The material in this communication may be subject to copyright under the Act.</a:t>
            </a:r>
            <a:br>
              <a:rPr lang="en-AU" sz="900" dirty="0" smtClean="0">
                <a:solidFill>
                  <a:schemeClr val="accent1"/>
                </a:solidFill>
              </a:rPr>
            </a:br>
            <a:r>
              <a:rPr lang="en-AU" sz="900" dirty="0" smtClean="0">
                <a:solidFill>
                  <a:schemeClr val="accent1"/>
                </a:solidFill>
              </a:rPr>
              <a:t>Any further reproduction or communication of this material by you may be the subject of copyright protection under the Act.</a:t>
            </a:r>
          </a:p>
          <a:p>
            <a:pPr>
              <a:spcBef>
                <a:spcPts val="600"/>
              </a:spcBef>
              <a:spcAft>
                <a:spcPts val="600"/>
              </a:spcAft>
            </a:pPr>
            <a:r>
              <a:rPr lang="en-AU" sz="900" dirty="0" smtClean="0">
                <a:solidFill>
                  <a:schemeClr val="accent1"/>
                </a:solidFill>
              </a:rPr>
              <a:t>Do not remove this notice.</a:t>
            </a:r>
            <a:endParaRPr lang="en-GB" sz="900" dirty="0">
              <a:solidFill>
                <a:schemeClr val="accent1"/>
              </a:solidFill>
            </a:endParaRPr>
          </a:p>
        </p:txBody>
      </p:sp>
      <p:sp>
        <p:nvSpPr>
          <p:cNvPr id="2" name="Rectangle 1"/>
          <p:cNvSpPr/>
          <p:nvPr userDrawn="1"/>
        </p:nvSpPr>
        <p:spPr>
          <a:xfrm>
            <a:off x="0" y="4501117"/>
            <a:ext cx="9144000" cy="64238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5551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ITECH1102 Networking &amp; Security</a:t>
            </a:r>
            <a:endParaRPr lang="en-US" dirty="0"/>
          </a:p>
        </p:txBody>
      </p:sp>
      <p:sp>
        <p:nvSpPr>
          <p:cNvPr id="6" name="Slide Number Placeholder 5"/>
          <p:cNvSpPr>
            <a:spLocks noGrp="1"/>
          </p:cNvSpPr>
          <p:nvPr>
            <p:ph type="sldNum" sz="quarter" idx="12"/>
          </p:nvPr>
        </p:nvSpPr>
        <p:spPr/>
        <p:txBody>
          <a:bodyPr/>
          <a:lstStyle>
            <a:lvl1pPr>
              <a:defRPr/>
            </a:lvl1pPr>
          </a:lstStyle>
          <a:p>
            <a:fld id="{E1BBD513-0B5A-45B4-8972-392D1E468738}" type="slidenum">
              <a:rPr lang="en-US" smtClean="0"/>
              <a:pPr/>
              <a:t>‹#›</a:t>
            </a:fld>
            <a:endParaRPr lang="en-US" dirty="0"/>
          </a:p>
        </p:txBody>
      </p:sp>
      <p:sp>
        <p:nvSpPr>
          <p:cNvPr id="4" name="Title 3"/>
          <p:cNvSpPr>
            <a:spLocks noGrp="1"/>
          </p:cNvSpPr>
          <p:nvPr>
            <p:ph type="title"/>
          </p:nvPr>
        </p:nvSpPr>
        <p:spPr/>
        <p:txBody>
          <a:bodyPr>
            <a:normAutofit/>
          </a:bodyPr>
          <a:lstStyle>
            <a:lvl1pPr>
              <a:defRPr sz="3200"/>
            </a:lvl1pPr>
          </a:lstStyle>
          <a:p>
            <a:r>
              <a:rPr lang="en-US" smtClean="0"/>
              <a:t>Click to edit Master title style</a:t>
            </a:r>
            <a:endParaRPr lang="en-AU" dirty="0"/>
          </a:p>
        </p:txBody>
      </p:sp>
      <p:sp>
        <p:nvSpPr>
          <p:cNvPr id="9" name="Text Placeholder 8"/>
          <p:cNvSpPr>
            <a:spLocks noGrp="1"/>
          </p:cNvSpPr>
          <p:nvPr>
            <p:ph type="body" sz="quarter" idx="13"/>
          </p:nvPr>
        </p:nvSpPr>
        <p:spPr>
          <a:xfrm>
            <a:off x="457200" y="1123950"/>
            <a:ext cx="8229600" cy="3479800"/>
          </a:xfrm>
        </p:spPr>
        <p:txBody>
          <a:bodyPr/>
          <a:lstStyle>
            <a:lvl1pPr>
              <a:defRPr sz="2400"/>
            </a:lvl1pPr>
            <a:lvl2pPr marL="361950" indent="0">
              <a:buNone/>
              <a:defRPr sz="2000"/>
            </a:lvl2pPr>
            <a:lvl3pPr marL="715963" indent="0">
              <a:buNone/>
              <a:defRPr sz="1800"/>
            </a:lvl3pPr>
            <a:lvl4pPr marL="900113" indent="0">
              <a:buNone/>
              <a:defRPr sz="1600"/>
            </a:lvl4pPr>
            <a:lvl5pPr marL="1077913" indent="0">
              <a:buNone/>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chorCtr="0">
            <a:normAutofit/>
          </a:bodyPr>
          <a:lstStyle>
            <a:lvl1pPr>
              <a:defRPr sz="3200"/>
            </a:lvl1pPr>
          </a:lstStyle>
          <a:p>
            <a:r>
              <a:rPr lang="en-US" smtClean="0"/>
              <a:t>Click to edit Master title style</a:t>
            </a:r>
            <a:endParaRPr lang="en-US" dirty="0"/>
          </a:p>
        </p:txBody>
      </p:sp>
      <p:sp>
        <p:nvSpPr>
          <p:cNvPr id="3" name="Content Placeholder 2"/>
          <p:cNvSpPr>
            <a:spLocks noGrp="1"/>
          </p:cNvSpPr>
          <p:nvPr>
            <p:ph sz="half" idx="1"/>
          </p:nvPr>
        </p:nvSpPr>
        <p:spPr>
          <a:xfrm>
            <a:off x="457200" y="1200151"/>
            <a:ext cx="3200400" cy="3394472"/>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7150" y="1200151"/>
            <a:ext cx="3200400" cy="3394472"/>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t>ITECH1102 Networking &amp; Security</a:t>
            </a:r>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erstitial Tit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ITECH1102 Networking &amp; Security</a:t>
            </a:r>
            <a:endParaRPr lang="en-US" dirty="0"/>
          </a:p>
        </p:txBody>
      </p:sp>
      <p:sp>
        <p:nvSpPr>
          <p:cNvPr id="5" name="Slide Number Placeholder 4"/>
          <p:cNvSpPr>
            <a:spLocks noGrp="1"/>
          </p:cNvSpPr>
          <p:nvPr>
            <p:ph type="sldNum" sz="quarter" idx="12"/>
          </p:nvPr>
        </p:nvSpPr>
        <p:spPr/>
        <p:txBody>
          <a:bodyPr/>
          <a:lstStyle/>
          <a:p>
            <a:fld id="{AF84E19B-D82B-AB45-8F97-CE85449579E6}" type="slidenum">
              <a:rPr lang="en-US" smtClean="0"/>
              <a:pPr/>
              <a:t>‹#›</a:t>
            </a:fld>
            <a:endParaRPr lang="en-US"/>
          </a:p>
        </p:txBody>
      </p:sp>
      <p:sp>
        <p:nvSpPr>
          <p:cNvPr id="8" name="Title 1"/>
          <p:cNvSpPr>
            <a:spLocks noGrp="1"/>
          </p:cNvSpPr>
          <p:nvPr>
            <p:ph type="ctrTitle"/>
          </p:nvPr>
        </p:nvSpPr>
        <p:spPr>
          <a:xfrm>
            <a:off x="423741" y="1117828"/>
            <a:ext cx="6662859" cy="1388767"/>
          </a:xfrm>
        </p:spPr>
        <p:txBody>
          <a:bodyPr wrap="square" anchor="b">
            <a:normAutofit/>
          </a:bodyPr>
          <a:lstStyle>
            <a:lvl1pPr>
              <a:defRPr sz="3600">
                <a:solidFill>
                  <a:srgbClr val="026AB5"/>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23741" y="2660651"/>
            <a:ext cx="6662859" cy="572339"/>
          </a:xfrm>
        </p:spPr>
        <p:txBody>
          <a:bodyPr/>
          <a:lstStyle>
            <a:lvl1pPr marL="0" indent="0" algn="l">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t">
            <a:normAutofit/>
          </a:bodyPr>
          <a:lstStyle>
            <a:lvl1pPr algn="l">
              <a:defRPr sz="2400" b="1"/>
            </a:lvl1pPr>
          </a:lstStyle>
          <a:p>
            <a:r>
              <a:rPr lang="en-US" smtClean="0"/>
              <a:t>Click to edit Master title style</a:t>
            </a:r>
            <a:endParaRPr lang="en-US" dirty="0"/>
          </a:p>
        </p:txBody>
      </p:sp>
      <p:sp>
        <p:nvSpPr>
          <p:cNvPr id="3" name="Content Placeholder 2"/>
          <p:cNvSpPr>
            <a:spLocks noGrp="1"/>
          </p:cNvSpPr>
          <p:nvPr>
            <p:ph idx="1"/>
          </p:nvPr>
        </p:nvSpPr>
        <p:spPr>
          <a:xfrm>
            <a:off x="3575050" y="204788"/>
            <a:ext cx="3606800" cy="4389835"/>
          </a:xfrm>
        </p:spPr>
        <p:txBody>
          <a:bodyPr/>
          <a:lstStyle>
            <a:lvl1pPr>
              <a:defRPr sz="24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1076326"/>
            <a:ext cx="3008313" cy="3518297"/>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ITECH1102 Networking &amp; Security</a:t>
            </a:r>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600450"/>
            <a:ext cx="6645349" cy="546100"/>
          </a:xfrm>
        </p:spPr>
        <p:txBody>
          <a:bodyPr anchor="b">
            <a:noAutofit/>
          </a:bodyPr>
          <a:lstStyle>
            <a:lvl1pPr algn="l">
              <a:defRPr sz="2400" b="1">
                <a:solidFill>
                  <a:srgbClr val="026AB5"/>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57200" y="459581"/>
            <a:ext cx="6645349" cy="3086100"/>
          </a:xfrm>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4146550"/>
            <a:ext cx="6645349" cy="482600"/>
          </a:xfrm>
        </p:spPr>
        <p:txBody>
          <a:bodyPr/>
          <a:lstStyle>
            <a:lvl1pPr marL="0" indent="0">
              <a:buNone/>
              <a:defRPr sz="1400">
                <a:solidFill>
                  <a:srgbClr val="01487D"/>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ITECH1102 Networking &amp; Security</a:t>
            </a:r>
            <a:endParaRPr lang="en-US"/>
          </a:p>
        </p:txBody>
      </p:sp>
      <p:sp>
        <p:nvSpPr>
          <p:cNvPr id="7" name="Slide Number Placeholder 6"/>
          <p:cNvSpPr>
            <a:spLocks noGrp="1"/>
          </p:cNvSpPr>
          <p:nvPr>
            <p:ph type="sldNum" sz="quarter" idx="12"/>
          </p:nvPr>
        </p:nvSpPr>
        <p:spPr/>
        <p:txBody>
          <a:bodyPr/>
          <a:lstStyle/>
          <a:p>
            <a:fld id="{AF84E19B-D82B-AB45-8F97-CE85449579E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End Slide">
    <p:spTree>
      <p:nvGrpSpPr>
        <p:cNvPr id="1" name=""/>
        <p:cNvGrpSpPr/>
        <p:nvPr/>
      </p:nvGrpSpPr>
      <p:grpSpPr>
        <a:xfrm>
          <a:off x="0" y="0"/>
          <a:ext cx="0" cy="0"/>
          <a:chOff x="0" y="0"/>
          <a:chExt cx="0" cy="0"/>
        </a:xfrm>
      </p:grpSpPr>
      <p:grpSp>
        <p:nvGrpSpPr>
          <p:cNvPr id="2086" name="Group 2085"/>
          <p:cNvGrpSpPr/>
          <p:nvPr userDrawn="1"/>
        </p:nvGrpSpPr>
        <p:grpSpPr>
          <a:xfrm>
            <a:off x="7137966" y="4644166"/>
            <a:ext cx="1790854" cy="307421"/>
            <a:chOff x="7137966" y="4621306"/>
            <a:chExt cx="1790854" cy="307421"/>
          </a:xfrm>
          <a:effectLst/>
        </p:grpSpPr>
        <p:sp>
          <p:nvSpPr>
            <p:cNvPr id="11" name="Freeform 7"/>
            <p:cNvSpPr>
              <a:spLocks noEditPoints="1"/>
            </p:cNvSpPr>
            <p:nvPr userDrawn="1"/>
          </p:nvSpPr>
          <p:spPr bwMode="auto">
            <a:xfrm>
              <a:off x="8153709" y="4676052"/>
              <a:ext cx="173533" cy="149498"/>
            </a:xfrm>
            <a:custGeom>
              <a:avLst/>
              <a:gdLst>
                <a:gd name="T0" fmla="*/ 48 w 97"/>
                <a:gd name="T1" fmla="*/ 0 h 92"/>
                <a:gd name="T2" fmla="*/ 97 w 97"/>
                <a:gd name="T3" fmla="*/ 46 h 92"/>
                <a:gd name="T4" fmla="*/ 49 w 97"/>
                <a:gd name="T5" fmla="*/ 92 h 92"/>
                <a:gd name="T6" fmla="*/ 0 w 97"/>
                <a:gd name="T7" fmla="*/ 46 h 92"/>
                <a:gd name="T8" fmla="*/ 48 w 97"/>
                <a:gd name="T9" fmla="*/ 0 h 92"/>
                <a:gd name="T10" fmla="*/ 49 w 97"/>
                <a:gd name="T11" fmla="*/ 73 h 92"/>
                <a:gd name="T12" fmla="*/ 74 w 97"/>
                <a:gd name="T13" fmla="*/ 46 h 92"/>
                <a:gd name="T14" fmla="*/ 49 w 97"/>
                <a:gd name="T15" fmla="*/ 19 h 92"/>
                <a:gd name="T16" fmla="*/ 22 w 97"/>
                <a:gd name="T17" fmla="*/ 46 h 92"/>
                <a:gd name="T18" fmla="*/ 49 w 97"/>
                <a:gd name="T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2">
                  <a:moveTo>
                    <a:pt x="48" y="0"/>
                  </a:moveTo>
                  <a:cubicBezTo>
                    <a:pt x="75" y="0"/>
                    <a:pt x="97" y="19"/>
                    <a:pt x="97" y="46"/>
                  </a:cubicBezTo>
                  <a:cubicBezTo>
                    <a:pt x="97" y="73"/>
                    <a:pt x="75" y="92"/>
                    <a:pt x="49" y="92"/>
                  </a:cubicBezTo>
                  <a:cubicBezTo>
                    <a:pt x="22" y="92"/>
                    <a:pt x="0" y="73"/>
                    <a:pt x="0" y="46"/>
                  </a:cubicBezTo>
                  <a:cubicBezTo>
                    <a:pt x="0" y="19"/>
                    <a:pt x="22" y="0"/>
                    <a:pt x="48" y="0"/>
                  </a:cubicBezTo>
                  <a:moveTo>
                    <a:pt x="49" y="73"/>
                  </a:moveTo>
                  <a:cubicBezTo>
                    <a:pt x="63" y="73"/>
                    <a:pt x="74" y="62"/>
                    <a:pt x="74" y="46"/>
                  </a:cubicBezTo>
                  <a:cubicBezTo>
                    <a:pt x="74" y="30"/>
                    <a:pt x="63" y="19"/>
                    <a:pt x="49" y="19"/>
                  </a:cubicBezTo>
                  <a:cubicBezTo>
                    <a:pt x="34" y="19"/>
                    <a:pt x="22" y="30"/>
                    <a:pt x="22" y="46"/>
                  </a:cubicBezTo>
                  <a:cubicBezTo>
                    <a:pt x="22" y="62"/>
                    <a:pt x="34" y="73"/>
                    <a:pt x="49" y="73"/>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2" name="Freeform 8"/>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Freeform 9"/>
            <p:cNvSpPr>
              <a:spLocks noEditPoints="1"/>
            </p:cNvSpPr>
            <p:nvPr userDrawn="1"/>
          </p:nvSpPr>
          <p:spPr bwMode="auto">
            <a:xfrm>
              <a:off x="7836723" y="4676052"/>
              <a:ext cx="136513" cy="149498"/>
            </a:xfrm>
            <a:custGeom>
              <a:avLst/>
              <a:gdLst>
                <a:gd name="T0" fmla="*/ 40 w 76"/>
                <a:gd name="T1" fmla="*/ 0 h 92"/>
                <a:gd name="T2" fmla="*/ 9 w 76"/>
                <a:gd name="T3" fmla="*/ 0 h 92"/>
                <a:gd name="T4" fmla="*/ 9 w 76"/>
                <a:gd name="T5" fmla="*/ 0 h 92"/>
                <a:gd name="T6" fmla="*/ 24 w 76"/>
                <a:gd name="T7" fmla="*/ 18 h 92"/>
                <a:gd name="T8" fmla="*/ 38 w 76"/>
                <a:gd name="T9" fmla="*/ 18 h 92"/>
                <a:gd name="T10" fmla="*/ 54 w 76"/>
                <a:gd name="T11" fmla="*/ 34 h 92"/>
                <a:gd name="T12" fmla="*/ 54 w 76"/>
                <a:gd name="T13" fmla="*/ 35 h 92"/>
                <a:gd name="T14" fmla="*/ 52 w 76"/>
                <a:gd name="T15" fmla="*/ 35 h 92"/>
                <a:gd name="T16" fmla="*/ 0 w 76"/>
                <a:gd name="T17" fmla="*/ 65 h 92"/>
                <a:gd name="T18" fmla="*/ 29 w 76"/>
                <a:gd name="T19" fmla="*/ 92 h 92"/>
                <a:gd name="T20" fmla="*/ 56 w 76"/>
                <a:gd name="T21" fmla="*/ 76 h 92"/>
                <a:gd name="T22" fmla="*/ 56 w 76"/>
                <a:gd name="T23" fmla="*/ 76 h 92"/>
                <a:gd name="T24" fmla="*/ 56 w 76"/>
                <a:gd name="T25" fmla="*/ 83 h 92"/>
                <a:gd name="T26" fmla="*/ 56 w 76"/>
                <a:gd name="T27" fmla="*/ 90 h 92"/>
                <a:gd name="T28" fmla="*/ 76 w 76"/>
                <a:gd name="T29" fmla="*/ 90 h 92"/>
                <a:gd name="T30" fmla="*/ 76 w 76"/>
                <a:gd name="T31" fmla="*/ 35 h 92"/>
                <a:gd name="T32" fmla="*/ 40 w 76"/>
                <a:gd name="T33" fmla="*/ 0 h 92"/>
                <a:gd name="T34" fmla="*/ 55 w 76"/>
                <a:gd name="T35" fmla="*/ 52 h 92"/>
                <a:gd name="T36" fmla="*/ 35 w 76"/>
                <a:gd name="T37" fmla="*/ 75 h 92"/>
                <a:gd name="T38" fmla="*/ 22 w 76"/>
                <a:gd name="T39" fmla="*/ 64 h 92"/>
                <a:gd name="T40" fmla="*/ 51 w 76"/>
                <a:gd name="T41" fmla="*/ 50 h 92"/>
                <a:gd name="T42" fmla="*/ 55 w 76"/>
                <a:gd name="T43" fmla="*/ 50 h 92"/>
                <a:gd name="T44" fmla="*/ 55 w 76"/>
                <a:gd name="T45"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92">
                  <a:moveTo>
                    <a:pt x="40" y="0"/>
                  </a:moveTo>
                  <a:cubicBezTo>
                    <a:pt x="25" y="0"/>
                    <a:pt x="14" y="0"/>
                    <a:pt x="9" y="0"/>
                  </a:cubicBezTo>
                  <a:cubicBezTo>
                    <a:pt x="9" y="0"/>
                    <a:pt x="9" y="0"/>
                    <a:pt x="9" y="0"/>
                  </a:cubicBezTo>
                  <a:cubicBezTo>
                    <a:pt x="9" y="9"/>
                    <a:pt x="16" y="16"/>
                    <a:pt x="24" y="18"/>
                  </a:cubicBezTo>
                  <a:cubicBezTo>
                    <a:pt x="28" y="18"/>
                    <a:pt x="33" y="18"/>
                    <a:pt x="38" y="18"/>
                  </a:cubicBezTo>
                  <a:cubicBezTo>
                    <a:pt x="47" y="18"/>
                    <a:pt x="54" y="22"/>
                    <a:pt x="54" y="34"/>
                  </a:cubicBezTo>
                  <a:cubicBezTo>
                    <a:pt x="54" y="35"/>
                    <a:pt x="54" y="35"/>
                    <a:pt x="54" y="35"/>
                  </a:cubicBezTo>
                  <a:cubicBezTo>
                    <a:pt x="52" y="35"/>
                    <a:pt x="52" y="35"/>
                    <a:pt x="52" y="35"/>
                  </a:cubicBezTo>
                  <a:cubicBezTo>
                    <a:pt x="37" y="35"/>
                    <a:pt x="0" y="37"/>
                    <a:pt x="0" y="65"/>
                  </a:cubicBezTo>
                  <a:cubicBezTo>
                    <a:pt x="0" y="82"/>
                    <a:pt x="14" y="92"/>
                    <a:pt x="29" y="92"/>
                  </a:cubicBezTo>
                  <a:cubicBezTo>
                    <a:pt x="49" y="92"/>
                    <a:pt x="56" y="76"/>
                    <a:pt x="56" y="76"/>
                  </a:cubicBezTo>
                  <a:cubicBezTo>
                    <a:pt x="56" y="76"/>
                    <a:pt x="56" y="76"/>
                    <a:pt x="56" y="76"/>
                  </a:cubicBezTo>
                  <a:cubicBezTo>
                    <a:pt x="56" y="76"/>
                    <a:pt x="56" y="79"/>
                    <a:pt x="56" y="83"/>
                  </a:cubicBezTo>
                  <a:cubicBezTo>
                    <a:pt x="56" y="90"/>
                    <a:pt x="56" y="90"/>
                    <a:pt x="56" y="90"/>
                  </a:cubicBezTo>
                  <a:cubicBezTo>
                    <a:pt x="76" y="90"/>
                    <a:pt x="76" y="90"/>
                    <a:pt x="76" y="90"/>
                  </a:cubicBezTo>
                  <a:cubicBezTo>
                    <a:pt x="76" y="35"/>
                    <a:pt x="76" y="35"/>
                    <a:pt x="76" y="35"/>
                  </a:cubicBezTo>
                  <a:cubicBezTo>
                    <a:pt x="76" y="13"/>
                    <a:pt x="63" y="0"/>
                    <a:pt x="40" y="0"/>
                  </a:cubicBezTo>
                  <a:moveTo>
                    <a:pt x="55" y="52"/>
                  </a:moveTo>
                  <a:cubicBezTo>
                    <a:pt x="55" y="62"/>
                    <a:pt x="46" y="75"/>
                    <a:pt x="35" y="75"/>
                  </a:cubicBezTo>
                  <a:cubicBezTo>
                    <a:pt x="26" y="75"/>
                    <a:pt x="22" y="69"/>
                    <a:pt x="22" y="64"/>
                  </a:cubicBezTo>
                  <a:cubicBezTo>
                    <a:pt x="22" y="51"/>
                    <a:pt x="40" y="50"/>
                    <a:pt x="51" y="50"/>
                  </a:cubicBezTo>
                  <a:cubicBezTo>
                    <a:pt x="55" y="50"/>
                    <a:pt x="55" y="50"/>
                    <a:pt x="55" y="50"/>
                  </a:cubicBezTo>
                  <a:lnTo>
                    <a:pt x="55" y="52"/>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Freeform 10"/>
            <p:cNvSpPr>
              <a:spLocks/>
            </p:cNvSpPr>
            <p:nvPr userDrawn="1"/>
          </p:nvSpPr>
          <p:spPr bwMode="auto">
            <a:xfrm>
              <a:off x="7137966" y="4625517"/>
              <a:ext cx="134198" cy="197927"/>
            </a:xfrm>
            <a:custGeom>
              <a:avLst/>
              <a:gdLst>
                <a:gd name="T0" fmla="*/ 59 w 75"/>
                <a:gd name="T1" fmla="*/ 53 h 122"/>
                <a:gd name="T2" fmla="*/ 22 w 75"/>
                <a:gd name="T3" fmla="*/ 53 h 122"/>
                <a:gd name="T4" fmla="*/ 22 w 75"/>
                <a:gd name="T5" fmla="*/ 19 h 122"/>
                <a:gd name="T6" fmla="*/ 75 w 75"/>
                <a:gd name="T7" fmla="*/ 19 h 122"/>
                <a:gd name="T8" fmla="*/ 75 w 75"/>
                <a:gd name="T9" fmla="*/ 0 h 122"/>
                <a:gd name="T10" fmla="*/ 0 w 75"/>
                <a:gd name="T11" fmla="*/ 0 h 122"/>
                <a:gd name="T12" fmla="*/ 0 w 75"/>
                <a:gd name="T13" fmla="*/ 122 h 122"/>
                <a:gd name="T14" fmla="*/ 22 w 75"/>
                <a:gd name="T15" fmla="*/ 122 h 122"/>
                <a:gd name="T16" fmla="*/ 22 w 75"/>
                <a:gd name="T17" fmla="*/ 72 h 122"/>
                <a:gd name="T18" fmla="*/ 47 w 75"/>
                <a:gd name="T19" fmla="*/ 72 h 122"/>
                <a:gd name="T20" fmla="*/ 59 w 75"/>
                <a:gd name="T21" fmla="*/ 5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22">
                  <a:moveTo>
                    <a:pt x="59" y="53"/>
                  </a:moveTo>
                  <a:cubicBezTo>
                    <a:pt x="22" y="53"/>
                    <a:pt x="22" y="53"/>
                    <a:pt x="22" y="53"/>
                  </a:cubicBezTo>
                  <a:cubicBezTo>
                    <a:pt x="22" y="19"/>
                    <a:pt x="22" y="19"/>
                    <a:pt x="22" y="19"/>
                  </a:cubicBezTo>
                  <a:cubicBezTo>
                    <a:pt x="75" y="19"/>
                    <a:pt x="75" y="19"/>
                    <a:pt x="75" y="19"/>
                  </a:cubicBezTo>
                  <a:cubicBezTo>
                    <a:pt x="75" y="0"/>
                    <a:pt x="75" y="0"/>
                    <a:pt x="75" y="0"/>
                  </a:cubicBezTo>
                  <a:cubicBezTo>
                    <a:pt x="0" y="0"/>
                    <a:pt x="0" y="0"/>
                    <a:pt x="0" y="0"/>
                  </a:cubicBezTo>
                  <a:cubicBezTo>
                    <a:pt x="0" y="122"/>
                    <a:pt x="0" y="122"/>
                    <a:pt x="0" y="122"/>
                  </a:cubicBezTo>
                  <a:cubicBezTo>
                    <a:pt x="22" y="122"/>
                    <a:pt x="22" y="122"/>
                    <a:pt x="22" y="122"/>
                  </a:cubicBezTo>
                  <a:cubicBezTo>
                    <a:pt x="22" y="72"/>
                    <a:pt x="22" y="72"/>
                    <a:pt x="22" y="72"/>
                  </a:cubicBezTo>
                  <a:cubicBezTo>
                    <a:pt x="47" y="72"/>
                    <a:pt x="47" y="72"/>
                    <a:pt x="47" y="72"/>
                  </a:cubicBezTo>
                  <a:cubicBezTo>
                    <a:pt x="54" y="69"/>
                    <a:pt x="59" y="62"/>
                    <a:pt x="59" y="53"/>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Freeform 11"/>
            <p:cNvSpPr>
              <a:spLocks/>
            </p:cNvSpPr>
            <p:nvPr userDrawn="1"/>
          </p:nvSpPr>
          <p:spPr bwMode="auto">
            <a:xfrm>
              <a:off x="8100492" y="4680263"/>
              <a:ext cx="37020" cy="143182"/>
            </a:xfrm>
            <a:custGeom>
              <a:avLst/>
              <a:gdLst>
                <a:gd name="T0" fmla="*/ 0 w 21"/>
                <a:gd name="T1" fmla="*/ 22 h 88"/>
                <a:gd name="T2" fmla="*/ 0 w 21"/>
                <a:gd name="T3" fmla="*/ 23 h 88"/>
                <a:gd name="T4" fmla="*/ 0 w 21"/>
                <a:gd name="T5" fmla="*/ 88 h 88"/>
                <a:gd name="T6" fmla="*/ 21 w 21"/>
                <a:gd name="T7" fmla="*/ 88 h 88"/>
                <a:gd name="T8" fmla="*/ 21 w 21"/>
                <a:gd name="T9" fmla="*/ 0 h 88"/>
                <a:gd name="T10" fmla="*/ 0 w 21"/>
                <a:gd name="T11" fmla="*/ 22 h 88"/>
              </a:gdLst>
              <a:ahLst/>
              <a:cxnLst>
                <a:cxn ang="0">
                  <a:pos x="T0" y="T1"/>
                </a:cxn>
                <a:cxn ang="0">
                  <a:pos x="T2" y="T3"/>
                </a:cxn>
                <a:cxn ang="0">
                  <a:pos x="T4" y="T5"/>
                </a:cxn>
                <a:cxn ang="0">
                  <a:pos x="T6" y="T7"/>
                </a:cxn>
                <a:cxn ang="0">
                  <a:pos x="T8" y="T9"/>
                </a:cxn>
                <a:cxn ang="0">
                  <a:pos x="T10" y="T11"/>
                </a:cxn>
              </a:cxnLst>
              <a:rect l="0" t="0" r="r" b="b"/>
              <a:pathLst>
                <a:path w="21" h="88">
                  <a:moveTo>
                    <a:pt x="0" y="22"/>
                  </a:moveTo>
                  <a:cubicBezTo>
                    <a:pt x="0" y="22"/>
                    <a:pt x="0" y="22"/>
                    <a:pt x="0" y="23"/>
                  </a:cubicBezTo>
                  <a:cubicBezTo>
                    <a:pt x="0" y="88"/>
                    <a:pt x="0" y="88"/>
                    <a:pt x="0" y="88"/>
                  </a:cubicBezTo>
                  <a:cubicBezTo>
                    <a:pt x="21" y="88"/>
                    <a:pt x="21" y="88"/>
                    <a:pt x="21" y="88"/>
                  </a:cubicBezTo>
                  <a:cubicBezTo>
                    <a:pt x="21" y="0"/>
                    <a:pt x="21" y="0"/>
                    <a:pt x="21" y="0"/>
                  </a:cubicBezTo>
                  <a:cubicBezTo>
                    <a:pt x="9" y="0"/>
                    <a:pt x="0" y="10"/>
                    <a:pt x="0" y="2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Freeform 12"/>
            <p:cNvSpPr>
              <a:spLocks/>
            </p:cNvSpPr>
            <p:nvPr userDrawn="1"/>
          </p:nvSpPr>
          <p:spPr bwMode="auto">
            <a:xfrm>
              <a:off x="7982489" y="4633940"/>
              <a:ext cx="99492" cy="191611"/>
            </a:xfrm>
            <a:custGeom>
              <a:avLst/>
              <a:gdLst>
                <a:gd name="T0" fmla="*/ 51 w 55"/>
                <a:gd name="T1" fmla="*/ 97 h 117"/>
                <a:gd name="T2" fmla="*/ 33 w 55"/>
                <a:gd name="T3" fmla="*/ 81 h 117"/>
                <a:gd name="T4" fmla="*/ 33 w 55"/>
                <a:gd name="T5" fmla="*/ 47 h 117"/>
                <a:gd name="T6" fmla="*/ 53 w 55"/>
                <a:gd name="T7" fmla="*/ 47 h 117"/>
                <a:gd name="T8" fmla="*/ 53 w 55"/>
                <a:gd name="T9" fmla="*/ 30 h 117"/>
                <a:gd name="T10" fmla="*/ 33 w 55"/>
                <a:gd name="T11" fmla="*/ 30 h 117"/>
                <a:gd name="T12" fmla="*/ 33 w 55"/>
                <a:gd name="T13" fmla="*/ 0 h 117"/>
                <a:gd name="T14" fmla="*/ 12 w 55"/>
                <a:gd name="T15" fmla="*/ 18 h 117"/>
                <a:gd name="T16" fmla="*/ 12 w 55"/>
                <a:gd name="T17" fmla="*/ 30 h 117"/>
                <a:gd name="T18" fmla="*/ 0 w 55"/>
                <a:gd name="T19" fmla="*/ 30 h 117"/>
                <a:gd name="T20" fmla="*/ 0 w 55"/>
                <a:gd name="T21" fmla="*/ 47 h 117"/>
                <a:gd name="T22" fmla="*/ 11 w 55"/>
                <a:gd name="T23" fmla="*/ 47 h 117"/>
                <a:gd name="T24" fmla="*/ 11 w 55"/>
                <a:gd name="T25" fmla="*/ 84 h 117"/>
                <a:gd name="T26" fmla="*/ 48 w 55"/>
                <a:gd name="T27" fmla="*/ 117 h 117"/>
                <a:gd name="T28" fmla="*/ 55 w 55"/>
                <a:gd name="T29" fmla="*/ 116 h 117"/>
                <a:gd name="T30" fmla="*/ 55 w 55"/>
                <a:gd name="T31" fmla="*/ 97 h 117"/>
                <a:gd name="T32" fmla="*/ 51 w 55"/>
                <a:gd name="T33" fmla="*/ 9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117">
                  <a:moveTo>
                    <a:pt x="51" y="97"/>
                  </a:moveTo>
                  <a:cubicBezTo>
                    <a:pt x="45" y="97"/>
                    <a:pt x="33" y="95"/>
                    <a:pt x="33" y="81"/>
                  </a:cubicBezTo>
                  <a:cubicBezTo>
                    <a:pt x="33" y="47"/>
                    <a:pt x="33" y="47"/>
                    <a:pt x="33" y="47"/>
                  </a:cubicBezTo>
                  <a:cubicBezTo>
                    <a:pt x="53" y="47"/>
                    <a:pt x="53" y="47"/>
                    <a:pt x="53" y="47"/>
                  </a:cubicBezTo>
                  <a:cubicBezTo>
                    <a:pt x="53" y="30"/>
                    <a:pt x="53" y="30"/>
                    <a:pt x="53" y="30"/>
                  </a:cubicBezTo>
                  <a:cubicBezTo>
                    <a:pt x="33" y="30"/>
                    <a:pt x="33" y="30"/>
                    <a:pt x="33" y="30"/>
                  </a:cubicBezTo>
                  <a:cubicBezTo>
                    <a:pt x="33" y="0"/>
                    <a:pt x="33" y="0"/>
                    <a:pt x="33" y="0"/>
                  </a:cubicBezTo>
                  <a:cubicBezTo>
                    <a:pt x="23" y="0"/>
                    <a:pt x="14" y="8"/>
                    <a:pt x="12" y="18"/>
                  </a:cubicBezTo>
                  <a:cubicBezTo>
                    <a:pt x="12" y="30"/>
                    <a:pt x="12" y="30"/>
                    <a:pt x="12" y="30"/>
                  </a:cubicBezTo>
                  <a:cubicBezTo>
                    <a:pt x="0" y="30"/>
                    <a:pt x="0" y="30"/>
                    <a:pt x="0" y="30"/>
                  </a:cubicBezTo>
                  <a:cubicBezTo>
                    <a:pt x="0" y="47"/>
                    <a:pt x="0" y="47"/>
                    <a:pt x="0" y="47"/>
                  </a:cubicBezTo>
                  <a:cubicBezTo>
                    <a:pt x="11" y="47"/>
                    <a:pt x="11" y="47"/>
                    <a:pt x="11" y="47"/>
                  </a:cubicBezTo>
                  <a:cubicBezTo>
                    <a:pt x="11" y="84"/>
                    <a:pt x="11" y="84"/>
                    <a:pt x="11" y="84"/>
                  </a:cubicBezTo>
                  <a:cubicBezTo>
                    <a:pt x="11" y="113"/>
                    <a:pt x="36" y="117"/>
                    <a:pt x="48" y="117"/>
                  </a:cubicBezTo>
                  <a:cubicBezTo>
                    <a:pt x="52" y="117"/>
                    <a:pt x="55" y="116"/>
                    <a:pt x="55" y="116"/>
                  </a:cubicBezTo>
                  <a:cubicBezTo>
                    <a:pt x="55" y="97"/>
                    <a:pt x="55" y="97"/>
                    <a:pt x="55" y="97"/>
                  </a:cubicBezTo>
                  <a:cubicBezTo>
                    <a:pt x="55" y="97"/>
                    <a:pt x="53" y="97"/>
                    <a:pt x="51" y="9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Freeform 13"/>
            <p:cNvSpPr>
              <a:spLocks noEditPoints="1"/>
            </p:cNvSpPr>
            <p:nvPr userDrawn="1"/>
          </p:nvSpPr>
          <p:spPr bwMode="auto">
            <a:xfrm>
              <a:off x="7410990" y="4621306"/>
              <a:ext cx="157336" cy="204245"/>
            </a:xfrm>
            <a:custGeom>
              <a:avLst/>
              <a:gdLst>
                <a:gd name="T0" fmla="*/ 65 w 87"/>
                <a:gd name="T1" fmla="*/ 22 h 126"/>
                <a:gd name="T2" fmla="*/ 65 w 87"/>
                <a:gd name="T3" fmla="*/ 23 h 126"/>
                <a:gd name="T4" fmla="*/ 65 w 87"/>
                <a:gd name="T5" fmla="*/ 40 h 126"/>
                <a:gd name="T6" fmla="*/ 65 w 87"/>
                <a:gd name="T7" fmla="*/ 45 h 126"/>
                <a:gd name="T8" fmla="*/ 65 w 87"/>
                <a:gd name="T9" fmla="*/ 45 h 126"/>
                <a:gd name="T10" fmla="*/ 39 w 87"/>
                <a:gd name="T11" fmla="*/ 34 h 126"/>
                <a:gd name="T12" fmla="*/ 0 w 87"/>
                <a:gd name="T13" fmla="*/ 80 h 126"/>
                <a:gd name="T14" fmla="*/ 39 w 87"/>
                <a:gd name="T15" fmla="*/ 126 h 126"/>
                <a:gd name="T16" fmla="*/ 66 w 87"/>
                <a:gd name="T17" fmla="*/ 111 h 126"/>
                <a:gd name="T18" fmla="*/ 66 w 87"/>
                <a:gd name="T19" fmla="*/ 111 h 126"/>
                <a:gd name="T20" fmla="*/ 66 w 87"/>
                <a:gd name="T21" fmla="*/ 117 h 126"/>
                <a:gd name="T22" fmla="*/ 66 w 87"/>
                <a:gd name="T23" fmla="*/ 124 h 126"/>
                <a:gd name="T24" fmla="*/ 87 w 87"/>
                <a:gd name="T25" fmla="*/ 124 h 126"/>
                <a:gd name="T26" fmla="*/ 87 w 87"/>
                <a:gd name="T27" fmla="*/ 0 h 126"/>
                <a:gd name="T28" fmla="*/ 65 w 87"/>
                <a:gd name="T29" fmla="*/ 22 h 126"/>
                <a:gd name="T30" fmla="*/ 44 w 87"/>
                <a:gd name="T31" fmla="*/ 107 h 126"/>
                <a:gd name="T32" fmla="*/ 22 w 87"/>
                <a:gd name="T33" fmla="*/ 80 h 126"/>
                <a:gd name="T34" fmla="*/ 44 w 87"/>
                <a:gd name="T35" fmla="*/ 53 h 126"/>
                <a:gd name="T36" fmla="*/ 66 w 87"/>
                <a:gd name="T37" fmla="*/ 80 h 126"/>
                <a:gd name="T38" fmla="*/ 44 w 87"/>
                <a:gd name="T39"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6">
                  <a:moveTo>
                    <a:pt x="65" y="22"/>
                  </a:moveTo>
                  <a:cubicBezTo>
                    <a:pt x="65" y="22"/>
                    <a:pt x="65" y="22"/>
                    <a:pt x="65" y="23"/>
                  </a:cubicBezTo>
                  <a:cubicBezTo>
                    <a:pt x="65" y="40"/>
                    <a:pt x="65" y="40"/>
                    <a:pt x="65" y="40"/>
                  </a:cubicBezTo>
                  <a:cubicBezTo>
                    <a:pt x="65" y="43"/>
                    <a:pt x="65" y="45"/>
                    <a:pt x="65" y="45"/>
                  </a:cubicBezTo>
                  <a:cubicBezTo>
                    <a:pt x="65" y="45"/>
                    <a:pt x="65" y="45"/>
                    <a:pt x="65" y="45"/>
                  </a:cubicBezTo>
                  <a:cubicBezTo>
                    <a:pt x="65" y="45"/>
                    <a:pt x="59" y="34"/>
                    <a:pt x="39" y="34"/>
                  </a:cubicBezTo>
                  <a:cubicBezTo>
                    <a:pt x="16" y="34"/>
                    <a:pt x="0" y="52"/>
                    <a:pt x="0" y="80"/>
                  </a:cubicBezTo>
                  <a:cubicBezTo>
                    <a:pt x="0" y="107"/>
                    <a:pt x="15" y="126"/>
                    <a:pt x="39" y="126"/>
                  </a:cubicBezTo>
                  <a:cubicBezTo>
                    <a:pt x="59" y="126"/>
                    <a:pt x="66" y="111"/>
                    <a:pt x="66" y="111"/>
                  </a:cubicBezTo>
                  <a:cubicBezTo>
                    <a:pt x="66" y="111"/>
                    <a:pt x="66" y="111"/>
                    <a:pt x="66" y="111"/>
                  </a:cubicBezTo>
                  <a:cubicBezTo>
                    <a:pt x="66" y="111"/>
                    <a:pt x="66" y="113"/>
                    <a:pt x="66" y="117"/>
                  </a:cubicBezTo>
                  <a:cubicBezTo>
                    <a:pt x="66" y="124"/>
                    <a:pt x="66" y="124"/>
                    <a:pt x="66" y="124"/>
                  </a:cubicBezTo>
                  <a:cubicBezTo>
                    <a:pt x="87" y="124"/>
                    <a:pt x="87" y="124"/>
                    <a:pt x="87" y="124"/>
                  </a:cubicBezTo>
                  <a:cubicBezTo>
                    <a:pt x="87" y="0"/>
                    <a:pt x="87" y="0"/>
                    <a:pt x="87" y="0"/>
                  </a:cubicBezTo>
                  <a:cubicBezTo>
                    <a:pt x="75" y="0"/>
                    <a:pt x="65" y="10"/>
                    <a:pt x="65" y="22"/>
                  </a:cubicBezTo>
                  <a:moveTo>
                    <a:pt x="44" y="107"/>
                  </a:moveTo>
                  <a:cubicBezTo>
                    <a:pt x="31" y="107"/>
                    <a:pt x="22" y="97"/>
                    <a:pt x="22" y="80"/>
                  </a:cubicBezTo>
                  <a:cubicBezTo>
                    <a:pt x="22" y="63"/>
                    <a:pt x="32" y="53"/>
                    <a:pt x="44" y="53"/>
                  </a:cubicBezTo>
                  <a:cubicBezTo>
                    <a:pt x="58" y="53"/>
                    <a:pt x="66" y="66"/>
                    <a:pt x="66" y="80"/>
                  </a:cubicBezTo>
                  <a:cubicBezTo>
                    <a:pt x="66" y="99"/>
                    <a:pt x="55" y="107"/>
                    <a:pt x="44" y="10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Oval 14"/>
            <p:cNvSpPr>
              <a:spLocks noChangeArrowheads="1"/>
            </p:cNvSpPr>
            <p:nvPr userDrawn="1"/>
          </p:nvSpPr>
          <p:spPr bwMode="auto">
            <a:xfrm>
              <a:off x="8102806" y="4633940"/>
              <a:ext cx="37020" cy="35796"/>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Freeform 15"/>
            <p:cNvSpPr>
              <a:spLocks noEditPoints="1"/>
            </p:cNvSpPr>
            <p:nvPr userDrawn="1"/>
          </p:nvSpPr>
          <p:spPr bwMode="auto">
            <a:xfrm>
              <a:off x="7251341" y="4676052"/>
              <a:ext cx="148081" cy="149498"/>
            </a:xfrm>
            <a:custGeom>
              <a:avLst/>
              <a:gdLst>
                <a:gd name="T0" fmla="*/ 73 w 83"/>
                <a:gd name="T1" fmla="*/ 64 h 92"/>
                <a:gd name="T2" fmla="*/ 48 w 83"/>
                <a:gd name="T3" fmla="*/ 73 h 92"/>
                <a:gd name="T4" fmla="*/ 22 w 83"/>
                <a:gd name="T5" fmla="*/ 50 h 92"/>
                <a:gd name="T6" fmla="*/ 82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2" y="50"/>
                    <a:pt x="82" y="50"/>
                    <a:pt x="82" y="50"/>
                  </a:cubicBezTo>
                  <a:cubicBezTo>
                    <a:pt x="82" y="50"/>
                    <a:pt x="83" y="44"/>
                    <a:pt x="83" y="42"/>
                  </a:cubicBezTo>
                  <a:cubicBezTo>
                    <a:pt x="83" y="19"/>
                    <a:pt x="69"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2"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Freeform 16"/>
            <p:cNvSpPr>
              <a:spLocks noEditPoints="1"/>
            </p:cNvSpPr>
            <p:nvPr userDrawn="1"/>
          </p:nvSpPr>
          <p:spPr bwMode="auto">
            <a:xfrm>
              <a:off x="7582208" y="4676052"/>
              <a:ext cx="148081" cy="149498"/>
            </a:xfrm>
            <a:custGeom>
              <a:avLst/>
              <a:gdLst>
                <a:gd name="T0" fmla="*/ 73 w 83"/>
                <a:gd name="T1" fmla="*/ 64 h 92"/>
                <a:gd name="T2" fmla="*/ 48 w 83"/>
                <a:gd name="T3" fmla="*/ 73 h 92"/>
                <a:gd name="T4" fmla="*/ 22 w 83"/>
                <a:gd name="T5" fmla="*/ 50 h 92"/>
                <a:gd name="T6" fmla="*/ 83 w 83"/>
                <a:gd name="T7" fmla="*/ 50 h 92"/>
                <a:gd name="T8" fmla="*/ 83 w 83"/>
                <a:gd name="T9" fmla="*/ 42 h 92"/>
                <a:gd name="T10" fmla="*/ 44 w 83"/>
                <a:gd name="T11" fmla="*/ 0 h 92"/>
                <a:gd name="T12" fmla="*/ 0 w 83"/>
                <a:gd name="T13" fmla="*/ 46 h 92"/>
                <a:gd name="T14" fmla="*/ 47 w 83"/>
                <a:gd name="T15" fmla="*/ 92 h 92"/>
                <a:gd name="T16" fmla="*/ 83 w 83"/>
                <a:gd name="T17" fmla="*/ 75 h 92"/>
                <a:gd name="T18" fmla="*/ 73 w 83"/>
                <a:gd name="T19" fmla="*/ 64 h 92"/>
                <a:gd name="T20" fmla="*/ 44 w 83"/>
                <a:gd name="T21" fmla="*/ 17 h 92"/>
                <a:gd name="T22" fmla="*/ 61 w 83"/>
                <a:gd name="T23" fmla="*/ 35 h 92"/>
                <a:gd name="T24" fmla="*/ 23 w 83"/>
                <a:gd name="T25" fmla="*/ 35 h 92"/>
                <a:gd name="T26" fmla="*/ 44 w 83"/>
                <a:gd name="T2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92">
                  <a:moveTo>
                    <a:pt x="73" y="64"/>
                  </a:moveTo>
                  <a:cubicBezTo>
                    <a:pt x="70" y="66"/>
                    <a:pt x="60" y="73"/>
                    <a:pt x="48" y="73"/>
                  </a:cubicBezTo>
                  <a:cubicBezTo>
                    <a:pt x="35" y="73"/>
                    <a:pt x="23" y="65"/>
                    <a:pt x="22" y="50"/>
                  </a:cubicBezTo>
                  <a:cubicBezTo>
                    <a:pt x="83" y="50"/>
                    <a:pt x="83" y="50"/>
                    <a:pt x="83" y="50"/>
                  </a:cubicBezTo>
                  <a:cubicBezTo>
                    <a:pt x="83" y="50"/>
                    <a:pt x="83" y="44"/>
                    <a:pt x="83" y="42"/>
                  </a:cubicBezTo>
                  <a:cubicBezTo>
                    <a:pt x="83" y="19"/>
                    <a:pt x="70" y="0"/>
                    <a:pt x="44" y="0"/>
                  </a:cubicBezTo>
                  <a:cubicBezTo>
                    <a:pt x="18" y="0"/>
                    <a:pt x="0" y="19"/>
                    <a:pt x="0" y="46"/>
                  </a:cubicBezTo>
                  <a:cubicBezTo>
                    <a:pt x="0" y="71"/>
                    <a:pt x="18" y="92"/>
                    <a:pt x="47" y="92"/>
                  </a:cubicBezTo>
                  <a:cubicBezTo>
                    <a:pt x="65" y="92"/>
                    <a:pt x="79" y="79"/>
                    <a:pt x="83" y="75"/>
                  </a:cubicBezTo>
                  <a:cubicBezTo>
                    <a:pt x="73" y="64"/>
                    <a:pt x="73" y="64"/>
                    <a:pt x="73" y="64"/>
                  </a:cubicBezTo>
                  <a:moveTo>
                    <a:pt x="44" y="17"/>
                  </a:moveTo>
                  <a:cubicBezTo>
                    <a:pt x="53" y="17"/>
                    <a:pt x="61" y="23"/>
                    <a:pt x="61" y="35"/>
                  </a:cubicBezTo>
                  <a:cubicBezTo>
                    <a:pt x="23" y="35"/>
                    <a:pt x="23" y="35"/>
                    <a:pt x="23" y="35"/>
                  </a:cubicBezTo>
                  <a:cubicBezTo>
                    <a:pt x="25" y="24"/>
                    <a:pt x="33" y="17"/>
                    <a:pt x="44" y="17"/>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Freeform 17"/>
            <p:cNvSpPr>
              <a:spLocks/>
            </p:cNvSpPr>
            <p:nvPr userDrawn="1"/>
          </p:nvSpPr>
          <p:spPr bwMode="auto">
            <a:xfrm>
              <a:off x="7748800" y="4676052"/>
              <a:ext cx="92550" cy="147393"/>
            </a:xfrm>
            <a:custGeom>
              <a:avLst/>
              <a:gdLst>
                <a:gd name="T0" fmla="*/ 0 w 52"/>
                <a:gd name="T1" fmla="*/ 2 h 90"/>
                <a:gd name="T2" fmla="*/ 21 w 52"/>
                <a:gd name="T3" fmla="*/ 2 h 90"/>
                <a:gd name="T4" fmla="*/ 21 w 52"/>
                <a:gd name="T5" fmla="*/ 16 h 90"/>
                <a:gd name="T6" fmla="*/ 20 w 52"/>
                <a:gd name="T7" fmla="*/ 22 h 90"/>
                <a:gd name="T8" fmla="*/ 21 w 52"/>
                <a:gd name="T9" fmla="*/ 22 h 90"/>
                <a:gd name="T10" fmla="*/ 48 w 52"/>
                <a:gd name="T11" fmla="*/ 0 h 90"/>
                <a:gd name="T12" fmla="*/ 52 w 52"/>
                <a:gd name="T13" fmla="*/ 0 h 90"/>
                <a:gd name="T14" fmla="*/ 52 w 52"/>
                <a:gd name="T15" fmla="*/ 22 h 90"/>
                <a:gd name="T16" fmla="*/ 47 w 52"/>
                <a:gd name="T17" fmla="*/ 21 h 90"/>
                <a:gd name="T18" fmla="*/ 23 w 52"/>
                <a:gd name="T19" fmla="*/ 40 h 90"/>
                <a:gd name="T20" fmla="*/ 21 w 52"/>
                <a:gd name="T21" fmla="*/ 54 h 90"/>
                <a:gd name="T22" fmla="*/ 21 w 52"/>
                <a:gd name="T23" fmla="*/ 90 h 90"/>
                <a:gd name="T24" fmla="*/ 0 w 52"/>
                <a:gd name="T25" fmla="*/ 90 h 90"/>
                <a:gd name="T26" fmla="*/ 0 w 52"/>
                <a:gd name="T2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90">
                  <a:moveTo>
                    <a:pt x="0" y="2"/>
                  </a:moveTo>
                  <a:cubicBezTo>
                    <a:pt x="21" y="2"/>
                    <a:pt x="21" y="2"/>
                    <a:pt x="21" y="2"/>
                  </a:cubicBezTo>
                  <a:cubicBezTo>
                    <a:pt x="21" y="16"/>
                    <a:pt x="21" y="16"/>
                    <a:pt x="21" y="16"/>
                  </a:cubicBezTo>
                  <a:cubicBezTo>
                    <a:pt x="21" y="20"/>
                    <a:pt x="20" y="22"/>
                    <a:pt x="20" y="22"/>
                  </a:cubicBezTo>
                  <a:cubicBezTo>
                    <a:pt x="21" y="22"/>
                    <a:pt x="21" y="22"/>
                    <a:pt x="21" y="22"/>
                  </a:cubicBezTo>
                  <a:cubicBezTo>
                    <a:pt x="25" y="10"/>
                    <a:pt x="35" y="0"/>
                    <a:pt x="48" y="0"/>
                  </a:cubicBezTo>
                  <a:cubicBezTo>
                    <a:pt x="51" y="0"/>
                    <a:pt x="52" y="0"/>
                    <a:pt x="52" y="0"/>
                  </a:cubicBezTo>
                  <a:cubicBezTo>
                    <a:pt x="52" y="22"/>
                    <a:pt x="52" y="22"/>
                    <a:pt x="52" y="22"/>
                  </a:cubicBezTo>
                  <a:cubicBezTo>
                    <a:pt x="52" y="22"/>
                    <a:pt x="50" y="21"/>
                    <a:pt x="47" y="21"/>
                  </a:cubicBezTo>
                  <a:cubicBezTo>
                    <a:pt x="38" y="21"/>
                    <a:pt x="27" y="27"/>
                    <a:pt x="23" y="40"/>
                  </a:cubicBezTo>
                  <a:cubicBezTo>
                    <a:pt x="22" y="44"/>
                    <a:pt x="21" y="49"/>
                    <a:pt x="21" y="54"/>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Freeform 18"/>
            <p:cNvSpPr>
              <a:spLocks/>
            </p:cNvSpPr>
            <p:nvPr userDrawn="1"/>
          </p:nvSpPr>
          <p:spPr bwMode="auto">
            <a:xfrm>
              <a:off x="7376284"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Freeform 19"/>
            <p:cNvSpPr>
              <a:spLocks/>
            </p:cNvSpPr>
            <p:nvPr userDrawn="1"/>
          </p:nvSpPr>
          <p:spPr bwMode="auto">
            <a:xfrm>
              <a:off x="7448010" y="4861346"/>
              <a:ext cx="43962" cy="50535"/>
            </a:xfrm>
            <a:custGeom>
              <a:avLst/>
              <a:gdLst>
                <a:gd name="T0" fmla="*/ 0 w 25"/>
                <a:gd name="T1" fmla="*/ 0 h 31"/>
                <a:gd name="T2" fmla="*/ 4 w 25"/>
                <a:gd name="T3" fmla="*/ 0 h 31"/>
                <a:gd name="T4" fmla="*/ 18 w 25"/>
                <a:gd name="T5" fmla="*/ 20 h 31"/>
                <a:gd name="T6" fmla="*/ 20 w 25"/>
                <a:gd name="T7" fmla="*/ 25 h 31"/>
                <a:gd name="T8" fmla="*/ 21 w 25"/>
                <a:gd name="T9" fmla="*/ 25 h 31"/>
                <a:gd name="T10" fmla="*/ 20 w 25"/>
                <a:gd name="T11" fmla="*/ 20 h 31"/>
                <a:gd name="T12" fmla="*/ 20 w 25"/>
                <a:gd name="T13" fmla="*/ 0 h 31"/>
                <a:gd name="T14" fmla="*/ 25 w 25"/>
                <a:gd name="T15" fmla="*/ 0 h 31"/>
                <a:gd name="T16" fmla="*/ 25 w 25"/>
                <a:gd name="T17" fmla="*/ 31 h 31"/>
                <a:gd name="T18" fmla="*/ 20 w 25"/>
                <a:gd name="T19" fmla="*/ 31 h 31"/>
                <a:gd name="T20" fmla="*/ 6 w 25"/>
                <a:gd name="T21" fmla="*/ 11 h 31"/>
                <a:gd name="T22" fmla="*/ 4 w 25"/>
                <a:gd name="T23" fmla="*/ 7 h 31"/>
                <a:gd name="T24" fmla="*/ 4 w 25"/>
                <a:gd name="T25" fmla="*/ 7 h 31"/>
                <a:gd name="T26" fmla="*/ 4 w 25"/>
                <a:gd name="T27" fmla="*/ 11 h 31"/>
                <a:gd name="T28" fmla="*/ 4 w 25"/>
                <a:gd name="T29" fmla="*/ 31 h 31"/>
                <a:gd name="T30" fmla="*/ 0 w 25"/>
                <a:gd name="T31" fmla="*/ 31 h 31"/>
                <a:gd name="T32" fmla="*/ 0 w 25"/>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1">
                  <a:moveTo>
                    <a:pt x="0" y="0"/>
                  </a:moveTo>
                  <a:cubicBezTo>
                    <a:pt x="4" y="0"/>
                    <a:pt x="4" y="0"/>
                    <a:pt x="4" y="0"/>
                  </a:cubicBezTo>
                  <a:cubicBezTo>
                    <a:pt x="18" y="20"/>
                    <a:pt x="18" y="20"/>
                    <a:pt x="18" y="20"/>
                  </a:cubicBezTo>
                  <a:cubicBezTo>
                    <a:pt x="19" y="22"/>
                    <a:pt x="20" y="25"/>
                    <a:pt x="20" y="25"/>
                  </a:cubicBezTo>
                  <a:cubicBezTo>
                    <a:pt x="21" y="25"/>
                    <a:pt x="21" y="25"/>
                    <a:pt x="21" y="25"/>
                  </a:cubicBezTo>
                  <a:cubicBezTo>
                    <a:pt x="21" y="25"/>
                    <a:pt x="20" y="22"/>
                    <a:pt x="20" y="20"/>
                  </a:cubicBezTo>
                  <a:cubicBezTo>
                    <a:pt x="20" y="0"/>
                    <a:pt x="20" y="0"/>
                    <a:pt x="20" y="0"/>
                  </a:cubicBezTo>
                  <a:cubicBezTo>
                    <a:pt x="25" y="0"/>
                    <a:pt x="25" y="0"/>
                    <a:pt x="25" y="0"/>
                  </a:cubicBezTo>
                  <a:cubicBezTo>
                    <a:pt x="25" y="31"/>
                    <a:pt x="25" y="31"/>
                    <a:pt x="25" y="31"/>
                  </a:cubicBezTo>
                  <a:cubicBezTo>
                    <a:pt x="20" y="31"/>
                    <a:pt x="20" y="31"/>
                    <a:pt x="20" y="31"/>
                  </a:cubicBezTo>
                  <a:cubicBezTo>
                    <a:pt x="6" y="11"/>
                    <a:pt x="6" y="11"/>
                    <a:pt x="6" y="11"/>
                  </a:cubicBezTo>
                  <a:cubicBezTo>
                    <a:pt x="5" y="9"/>
                    <a:pt x="4" y="7"/>
                    <a:pt x="4" y="7"/>
                  </a:cubicBezTo>
                  <a:cubicBezTo>
                    <a:pt x="4" y="7"/>
                    <a:pt x="4" y="7"/>
                    <a:pt x="4" y="7"/>
                  </a:cubicBezTo>
                  <a:cubicBezTo>
                    <a:pt x="4" y="7"/>
                    <a:pt x="4" y="9"/>
                    <a:pt x="4" y="11"/>
                  </a:cubicBezTo>
                  <a:cubicBezTo>
                    <a:pt x="4" y="31"/>
                    <a:pt x="4" y="31"/>
                    <a:pt x="4" y="31"/>
                  </a:cubicBezTo>
                  <a:cubicBezTo>
                    <a:pt x="0" y="31"/>
                    <a:pt x="0" y="31"/>
                    <a:pt x="0"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Rectangle 20"/>
            <p:cNvSpPr>
              <a:spLocks noChangeArrowheads="1"/>
            </p:cNvSpPr>
            <p:nvPr userDrawn="1"/>
          </p:nvSpPr>
          <p:spPr bwMode="auto">
            <a:xfrm>
              <a:off x="7519737" y="4861346"/>
              <a:ext cx="6942"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Freeform 21"/>
            <p:cNvSpPr>
              <a:spLocks/>
            </p:cNvSpPr>
            <p:nvPr userDrawn="1"/>
          </p:nvSpPr>
          <p:spPr bwMode="auto">
            <a:xfrm>
              <a:off x="7545188" y="4861346"/>
              <a:ext cx="50903" cy="50535"/>
            </a:xfrm>
            <a:custGeom>
              <a:avLst/>
              <a:gdLst>
                <a:gd name="T0" fmla="*/ 0 w 28"/>
                <a:gd name="T1" fmla="*/ 0 h 31"/>
                <a:gd name="T2" fmla="*/ 5 w 28"/>
                <a:gd name="T3" fmla="*/ 0 h 31"/>
                <a:gd name="T4" fmla="*/ 13 w 28"/>
                <a:gd name="T5" fmla="*/ 22 h 31"/>
                <a:gd name="T6" fmla="*/ 14 w 28"/>
                <a:gd name="T7" fmla="*/ 27 h 31"/>
                <a:gd name="T8" fmla="*/ 14 w 28"/>
                <a:gd name="T9" fmla="*/ 27 h 31"/>
                <a:gd name="T10" fmla="*/ 15 w 28"/>
                <a:gd name="T11" fmla="*/ 22 h 31"/>
                <a:gd name="T12" fmla="*/ 23 w 28"/>
                <a:gd name="T13" fmla="*/ 0 h 31"/>
                <a:gd name="T14" fmla="*/ 28 w 28"/>
                <a:gd name="T15" fmla="*/ 0 h 31"/>
                <a:gd name="T16" fmla="*/ 16 w 28"/>
                <a:gd name="T17" fmla="*/ 31 h 31"/>
                <a:gd name="T18" fmla="*/ 12 w 28"/>
                <a:gd name="T19" fmla="*/ 31 h 31"/>
                <a:gd name="T20" fmla="*/ 0 w 28"/>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1">
                  <a:moveTo>
                    <a:pt x="0" y="0"/>
                  </a:moveTo>
                  <a:cubicBezTo>
                    <a:pt x="5" y="0"/>
                    <a:pt x="5" y="0"/>
                    <a:pt x="5" y="0"/>
                  </a:cubicBezTo>
                  <a:cubicBezTo>
                    <a:pt x="13" y="22"/>
                    <a:pt x="13" y="22"/>
                    <a:pt x="13" y="22"/>
                  </a:cubicBezTo>
                  <a:cubicBezTo>
                    <a:pt x="13" y="24"/>
                    <a:pt x="14" y="27"/>
                    <a:pt x="14" y="27"/>
                  </a:cubicBezTo>
                  <a:cubicBezTo>
                    <a:pt x="14" y="27"/>
                    <a:pt x="14" y="27"/>
                    <a:pt x="14" y="27"/>
                  </a:cubicBezTo>
                  <a:cubicBezTo>
                    <a:pt x="14" y="27"/>
                    <a:pt x="15" y="24"/>
                    <a:pt x="15" y="22"/>
                  </a:cubicBezTo>
                  <a:cubicBezTo>
                    <a:pt x="23" y="0"/>
                    <a:pt x="23" y="0"/>
                    <a:pt x="23" y="0"/>
                  </a:cubicBezTo>
                  <a:cubicBezTo>
                    <a:pt x="28" y="0"/>
                    <a:pt x="28" y="0"/>
                    <a:pt x="28" y="0"/>
                  </a:cubicBezTo>
                  <a:cubicBezTo>
                    <a:pt x="16" y="31"/>
                    <a:pt x="16" y="31"/>
                    <a:pt x="16" y="31"/>
                  </a:cubicBezTo>
                  <a:cubicBezTo>
                    <a:pt x="12" y="31"/>
                    <a:pt x="12" y="31"/>
                    <a:pt x="12" y="31"/>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6" name="Freeform 22"/>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7" name="Freeform 23"/>
            <p:cNvSpPr>
              <a:spLocks/>
            </p:cNvSpPr>
            <p:nvPr userDrawn="1"/>
          </p:nvSpPr>
          <p:spPr bwMode="auto">
            <a:xfrm>
              <a:off x="7614600" y="4861346"/>
              <a:ext cx="34707" cy="50535"/>
            </a:xfrm>
            <a:custGeom>
              <a:avLst/>
              <a:gdLst>
                <a:gd name="T0" fmla="*/ 0 w 15"/>
                <a:gd name="T1" fmla="*/ 0 h 24"/>
                <a:gd name="T2" fmla="*/ 14 w 15"/>
                <a:gd name="T3" fmla="*/ 0 h 24"/>
                <a:gd name="T4" fmla="*/ 14 w 15"/>
                <a:gd name="T5" fmla="*/ 3 h 24"/>
                <a:gd name="T6" fmla="*/ 3 w 15"/>
                <a:gd name="T7" fmla="*/ 3 h 24"/>
                <a:gd name="T8" fmla="*/ 3 w 15"/>
                <a:gd name="T9" fmla="*/ 11 h 24"/>
                <a:gd name="T10" fmla="*/ 12 w 15"/>
                <a:gd name="T11" fmla="*/ 11 h 24"/>
                <a:gd name="T12" fmla="*/ 12 w 15"/>
                <a:gd name="T13" fmla="*/ 14 h 24"/>
                <a:gd name="T14" fmla="*/ 3 w 15"/>
                <a:gd name="T15" fmla="*/ 14 h 24"/>
                <a:gd name="T16" fmla="*/ 3 w 15"/>
                <a:gd name="T17" fmla="*/ 22 h 24"/>
                <a:gd name="T18" fmla="*/ 15 w 15"/>
                <a:gd name="T19" fmla="*/ 22 h 24"/>
                <a:gd name="T20" fmla="*/ 15 w 15"/>
                <a:gd name="T21" fmla="*/ 24 h 24"/>
                <a:gd name="T22" fmla="*/ 0 w 15"/>
                <a:gd name="T23" fmla="*/ 24 h 24"/>
                <a:gd name="T24" fmla="*/ 0 w 15"/>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
                  <a:moveTo>
                    <a:pt x="0" y="0"/>
                  </a:moveTo>
                  <a:lnTo>
                    <a:pt x="14" y="0"/>
                  </a:lnTo>
                  <a:lnTo>
                    <a:pt x="14" y="3"/>
                  </a:lnTo>
                  <a:lnTo>
                    <a:pt x="3" y="3"/>
                  </a:lnTo>
                  <a:lnTo>
                    <a:pt x="3" y="11"/>
                  </a:lnTo>
                  <a:lnTo>
                    <a:pt x="12" y="11"/>
                  </a:lnTo>
                  <a:lnTo>
                    <a:pt x="12" y="14"/>
                  </a:lnTo>
                  <a:lnTo>
                    <a:pt x="3" y="14"/>
                  </a:lnTo>
                  <a:lnTo>
                    <a:pt x="3" y="22"/>
                  </a:lnTo>
                  <a:lnTo>
                    <a:pt x="15" y="22"/>
                  </a:lnTo>
                  <a:lnTo>
                    <a:pt x="15"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8" name="Freeform 24"/>
            <p:cNvSpPr>
              <a:spLocks noEditPoints="1"/>
            </p:cNvSpPr>
            <p:nvPr userDrawn="1"/>
          </p:nvSpPr>
          <p:spPr bwMode="auto">
            <a:xfrm>
              <a:off x="7672445" y="4861346"/>
              <a:ext cx="39335" cy="50535"/>
            </a:xfrm>
            <a:custGeom>
              <a:avLst/>
              <a:gdLst>
                <a:gd name="T0" fmla="*/ 0 w 22"/>
                <a:gd name="T1" fmla="*/ 0 h 31"/>
                <a:gd name="T2" fmla="*/ 9 w 22"/>
                <a:gd name="T3" fmla="*/ 0 h 31"/>
                <a:gd name="T4" fmla="*/ 15 w 22"/>
                <a:gd name="T5" fmla="*/ 1 h 31"/>
                <a:gd name="T6" fmla="*/ 20 w 22"/>
                <a:gd name="T7" fmla="*/ 9 h 31"/>
                <a:gd name="T8" fmla="*/ 15 w 22"/>
                <a:gd name="T9" fmla="*/ 18 h 31"/>
                <a:gd name="T10" fmla="*/ 15 w 22"/>
                <a:gd name="T11" fmla="*/ 18 h 31"/>
                <a:gd name="T12" fmla="*/ 16 w 22"/>
                <a:gd name="T13" fmla="*/ 19 h 31"/>
                <a:gd name="T14" fmla="*/ 22 w 22"/>
                <a:gd name="T15" fmla="*/ 31 h 31"/>
                <a:gd name="T16" fmla="*/ 17 w 22"/>
                <a:gd name="T17" fmla="*/ 31 h 31"/>
                <a:gd name="T18" fmla="*/ 11 w 22"/>
                <a:gd name="T19" fmla="*/ 19 h 31"/>
                <a:gd name="T20" fmla="*/ 4 w 22"/>
                <a:gd name="T21" fmla="*/ 19 h 31"/>
                <a:gd name="T22" fmla="*/ 4 w 22"/>
                <a:gd name="T23" fmla="*/ 31 h 31"/>
                <a:gd name="T24" fmla="*/ 0 w 22"/>
                <a:gd name="T25" fmla="*/ 31 h 31"/>
                <a:gd name="T26" fmla="*/ 0 w 22"/>
                <a:gd name="T27" fmla="*/ 0 h 31"/>
                <a:gd name="T28" fmla="*/ 10 w 22"/>
                <a:gd name="T29" fmla="*/ 15 h 31"/>
                <a:gd name="T30" fmla="*/ 16 w 22"/>
                <a:gd name="T31" fmla="*/ 9 h 31"/>
                <a:gd name="T32" fmla="*/ 13 w 22"/>
                <a:gd name="T33" fmla="*/ 5 h 31"/>
                <a:gd name="T34" fmla="*/ 9 w 22"/>
                <a:gd name="T35" fmla="*/ 4 h 31"/>
                <a:gd name="T36" fmla="*/ 4 w 22"/>
                <a:gd name="T37" fmla="*/ 4 h 31"/>
                <a:gd name="T38" fmla="*/ 4 w 22"/>
                <a:gd name="T39" fmla="*/ 15 h 31"/>
                <a:gd name="T40" fmla="*/ 10 w 22"/>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1">
                  <a:moveTo>
                    <a:pt x="0" y="0"/>
                  </a:moveTo>
                  <a:cubicBezTo>
                    <a:pt x="9" y="0"/>
                    <a:pt x="9" y="0"/>
                    <a:pt x="9" y="0"/>
                  </a:cubicBezTo>
                  <a:cubicBezTo>
                    <a:pt x="13" y="0"/>
                    <a:pt x="14" y="0"/>
                    <a:pt x="15" y="1"/>
                  </a:cubicBezTo>
                  <a:cubicBezTo>
                    <a:pt x="18" y="2"/>
                    <a:pt x="20" y="5"/>
                    <a:pt x="20" y="9"/>
                  </a:cubicBezTo>
                  <a:cubicBezTo>
                    <a:pt x="20" y="13"/>
                    <a:pt x="18" y="17"/>
                    <a:pt x="15" y="18"/>
                  </a:cubicBezTo>
                  <a:cubicBezTo>
                    <a:pt x="15" y="18"/>
                    <a:pt x="15" y="18"/>
                    <a:pt x="15" y="18"/>
                  </a:cubicBezTo>
                  <a:cubicBezTo>
                    <a:pt x="15" y="18"/>
                    <a:pt x="15" y="18"/>
                    <a:pt x="16" y="19"/>
                  </a:cubicBezTo>
                  <a:cubicBezTo>
                    <a:pt x="22" y="31"/>
                    <a:pt x="22" y="31"/>
                    <a:pt x="22" y="31"/>
                  </a:cubicBezTo>
                  <a:cubicBezTo>
                    <a:pt x="17" y="31"/>
                    <a:pt x="17" y="31"/>
                    <a:pt x="17" y="31"/>
                  </a:cubicBezTo>
                  <a:cubicBezTo>
                    <a:pt x="11" y="19"/>
                    <a:pt x="11" y="19"/>
                    <a:pt x="11" y="19"/>
                  </a:cubicBezTo>
                  <a:cubicBezTo>
                    <a:pt x="4" y="19"/>
                    <a:pt x="4" y="19"/>
                    <a:pt x="4" y="19"/>
                  </a:cubicBezTo>
                  <a:cubicBezTo>
                    <a:pt x="4" y="31"/>
                    <a:pt x="4" y="31"/>
                    <a:pt x="4" y="31"/>
                  </a:cubicBezTo>
                  <a:cubicBezTo>
                    <a:pt x="0" y="31"/>
                    <a:pt x="0" y="31"/>
                    <a:pt x="0" y="31"/>
                  </a:cubicBezTo>
                  <a:cubicBezTo>
                    <a:pt x="0" y="0"/>
                    <a:pt x="0" y="0"/>
                    <a:pt x="0" y="0"/>
                  </a:cubicBezTo>
                  <a:moveTo>
                    <a:pt x="10" y="15"/>
                  </a:moveTo>
                  <a:cubicBezTo>
                    <a:pt x="14" y="15"/>
                    <a:pt x="16" y="13"/>
                    <a:pt x="16" y="9"/>
                  </a:cubicBezTo>
                  <a:cubicBezTo>
                    <a:pt x="16" y="7"/>
                    <a:pt x="15" y="6"/>
                    <a:pt x="13" y="5"/>
                  </a:cubicBezTo>
                  <a:cubicBezTo>
                    <a:pt x="13" y="4"/>
                    <a:pt x="12" y="4"/>
                    <a:pt x="9" y="4"/>
                  </a:cubicBezTo>
                  <a:cubicBezTo>
                    <a:pt x="4" y="4"/>
                    <a:pt x="4" y="4"/>
                    <a:pt x="4" y="4"/>
                  </a:cubicBezTo>
                  <a:cubicBezTo>
                    <a:pt x="4" y="15"/>
                    <a:pt x="4" y="15"/>
                    <a:pt x="4" y="15"/>
                  </a:cubicBezTo>
                  <a:lnTo>
                    <a:pt x="10"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9" name="Freeform 25"/>
            <p:cNvSpPr>
              <a:spLocks/>
            </p:cNvSpPr>
            <p:nvPr userDrawn="1"/>
          </p:nvSpPr>
          <p:spPr bwMode="auto">
            <a:xfrm>
              <a:off x="7730290" y="4861346"/>
              <a:ext cx="37020" cy="52640"/>
            </a:xfrm>
            <a:custGeom>
              <a:avLst/>
              <a:gdLst>
                <a:gd name="T0" fmla="*/ 3 w 21"/>
                <a:gd name="T1" fmla="*/ 24 h 32"/>
                <a:gd name="T2" fmla="*/ 11 w 21"/>
                <a:gd name="T3" fmla="*/ 28 h 32"/>
                <a:gd name="T4" fmla="*/ 16 w 21"/>
                <a:gd name="T5" fmla="*/ 23 h 32"/>
                <a:gd name="T6" fmla="*/ 1 w 21"/>
                <a:gd name="T7" fmla="*/ 8 h 32"/>
                <a:gd name="T8" fmla="*/ 11 w 21"/>
                <a:gd name="T9" fmla="*/ 0 h 32"/>
                <a:gd name="T10" fmla="*/ 20 w 21"/>
                <a:gd name="T11" fmla="*/ 3 h 32"/>
                <a:gd name="T12" fmla="*/ 18 w 21"/>
                <a:gd name="T13" fmla="*/ 6 h 32"/>
                <a:gd name="T14" fmla="*/ 11 w 21"/>
                <a:gd name="T15" fmla="*/ 4 h 32"/>
                <a:gd name="T16" fmla="*/ 5 w 21"/>
                <a:gd name="T17" fmla="*/ 8 h 32"/>
                <a:gd name="T18" fmla="*/ 21 w 21"/>
                <a:gd name="T19" fmla="*/ 23 h 32"/>
                <a:gd name="T20" fmla="*/ 11 w 21"/>
                <a:gd name="T21" fmla="*/ 32 h 32"/>
                <a:gd name="T22" fmla="*/ 0 w 21"/>
                <a:gd name="T23" fmla="*/ 28 h 32"/>
                <a:gd name="T24" fmla="*/ 3 w 21"/>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1" y="13"/>
                    <a:pt x="21" y="23"/>
                  </a:cubicBezTo>
                  <a:cubicBezTo>
                    <a:pt x="21"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0" name="Rectangle 26"/>
            <p:cNvSpPr>
              <a:spLocks noChangeArrowheads="1"/>
            </p:cNvSpPr>
            <p:nvPr userDrawn="1"/>
          </p:nvSpPr>
          <p:spPr bwMode="auto">
            <a:xfrm>
              <a:off x="7788133"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27"/>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Freeform 28"/>
            <p:cNvSpPr>
              <a:spLocks/>
            </p:cNvSpPr>
            <p:nvPr userDrawn="1"/>
          </p:nvSpPr>
          <p:spPr bwMode="auto">
            <a:xfrm>
              <a:off x="7818213"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3" name="Freeform 29"/>
            <p:cNvSpPr>
              <a:spLocks/>
            </p:cNvSpPr>
            <p:nvPr userDrawn="1"/>
          </p:nvSpPr>
          <p:spPr bwMode="auto">
            <a:xfrm>
              <a:off x="7876056" y="4861346"/>
              <a:ext cx="43962" cy="50535"/>
            </a:xfrm>
            <a:custGeom>
              <a:avLst/>
              <a:gdLst>
                <a:gd name="T0" fmla="*/ 10 w 25"/>
                <a:gd name="T1" fmla="*/ 18 h 31"/>
                <a:gd name="T2" fmla="*/ 0 w 25"/>
                <a:gd name="T3" fmla="*/ 0 h 31"/>
                <a:gd name="T4" fmla="*/ 5 w 25"/>
                <a:gd name="T5" fmla="*/ 0 h 31"/>
                <a:gd name="T6" fmla="*/ 11 w 25"/>
                <a:gd name="T7" fmla="*/ 10 h 31"/>
                <a:gd name="T8" fmla="*/ 13 w 25"/>
                <a:gd name="T9" fmla="*/ 14 h 31"/>
                <a:gd name="T10" fmla="*/ 13 w 25"/>
                <a:gd name="T11" fmla="*/ 14 h 31"/>
                <a:gd name="T12" fmla="*/ 15 w 25"/>
                <a:gd name="T13" fmla="*/ 10 h 31"/>
                <a:gd name="T14" fmla="*/ 20 w 25"/>
                <a:gd name="T15" fmla="*/ 0 h 31"/>
                <a:gd name="T16" fmla="*/ 25 w 25"/>
                <a:gd name="T17" fmla="*/ 0 h 31"/>
                <a:gd name="T18" fmla="*/ 15 w 25"/>
                <a:gd name="T19" fmla="*/ 18 h 31"/>
                <a:gd name="T20" fmla="*/ 15 w 25"/>
                <a:gd name="T21" fmla="*/ 31 h 31"/>
                <a:gd name="T22" fmla="*/ 10 w 25"/>
                <a:gd name="T23" fmla="*/ 31 h 31"/>
                <a:gd name="T24" fmla="*/ 10 w 25"/>
                <a:gd name="T2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0" y="18"/>
                  </a:moveTo>
                  <a:cubicBezTo>
                    <a:pt x="0" y="0"/>
                    <a:pt x="0" y="0"/>
                    <a:pt x="0" y="0"/>
                  </a:cubicBezTo>
                  <a:cubicBezTo>
                    <a:pt x="5" y="0"/>
                    <a:pt x="5" y="0"/>
                    <a:pt x="5" y="0"/>
                  </a:cubicBezTo>
                  <a:cubicBezTo>
                    <a:pt x="11" y="10"/>
                    <a:pt x="11" y="10"/>
                    <a:pt x="11" y="10"/>
                  </a:cubicBezTo>
                  <a:cubicBezTo>
                    <a:pt x="12" y="12"/>
                    <a:pt x="13" y="14"/>
                    <a:pt x="13" y="14"/>
                  </a:cubicBezTo>
                  <a:cubicBezTo>
                    <a:pt x="13" y="14"/>
                    <a:pt x="13" y="14"/>
                    <a:pt x="13" y="14"/>
                  </a:cubicBezTo>
                  <a:cubicBezTo>
                    <a:pt x="13" y="14"/>
                    <a:pt x="14" y="12"/>
                    <a:pt x="15" y="10"/>
                  </a:cubicBezTo>
                  <a:cubicBezTo>
                    <a:pt x="20" y="0"/>
                    <a:pt x="20" y="0"/>
                    <a:pt x="20" y="0"/>
                  </a:cubicBezTo>
                  <a:cubicBezTo>
                    <a:pt x="25" y="0"/>
                    <a:pt x="25" y="0"/>
                    <a:pt x="25" y="0"/>
                  </a:cubicBezTo>
                  <a:cubicBezTo>
                    <a:pt x="15" y="18"/>
                    <a:pt x="15" y="18"/>
                    <a:pt x="15" y="18"/>
                  </a:cubicBezTo>
                  <a:cubicBezTo>
                    <a:pt x="15" y="31"/>
                    <a:pt x="15" y="31"/>
                    <a:pt x="15" y="31"/>
                  </a:cubicBezTo>
                  <a:cubicBezTo>
                    <a:pt x="10" y="31"/>
                    <a:pt x="10" y="31"/>
                    <a:pt x="10" y="31"/>
                  </a:cubicBezTo>
                  <a:cubicBezTo>
                    <a:pt x="10" y="18"/>
                    <a:pt x="10" y="18"/>
                    <a:pt x="10" y="18"/>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4" name="Oval 30"/>
            <p:cNvSpPr>
              <a:spLocks noChangeArrowheads="1"/>
            </p:cNvSpPr>
            <p:nvPr userDrawn="1"/>
          </p:nvSpPr>
          <p:spPr bwMode="auto">
            <a:xfrm>
              <a:off x="7943156" y="4876086"/>
              <a:ext cx="23138" cy="18951"/>
            </a:xfrm>
            <a:prstGeom prst="ellipse">
              <a:avLst/>
            </a:pr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5" name="Freeform 31"/>
            <p:cNvSpPr>
              <a:spLocks noEditPoints="1"/>
            </p:cNvSpPr>
            <p:nvPr userDrawn="1"/>
          </p:nvSpPr>
          <p:spPr bwMode="auto">
            <a:xfrm>
              <a:off x="7989431" y="4861346"/>
              <a:ext cx="48590" cy="50535"/>
            </a:xfrm>
            <a:custGeom>
              <a:avLst/>
              <a:gdLst>
                <a:gd name="T0" fmla="*/ 20 w 28"/>
                <a:gd name="T1" fmla="*/ 22 h 31"/>
                <a:gd name="T2" fmla="*/ 8 w 28"/>
                <a:gd name="T3" fmla="*/ 22 h 31"/>
                <a:gd name="T4" fmla="*/ 5 w 28"/>
                <a:gd name="T5" fmla="*/ 31 h 31"/>
                <a:gd name="T6" fmla="*/ 0 w 28"/>
                <a:gd name="T7" fmla="*/ 31 h 31"/>
                <a:gd name="T8" fmla="*/ 12 w 28"/>
                <a:gd name="T9" fmla="*/ 0 h 31"/>
                <a:gd name="T10" fmla="*/ 16 w 28"/>
                <a:gd name="T11" fmla="*/ 0 h 31"/>
                <a:gd name="T12" fmla="*/ 28 w 28"/>
                <a:gd name="T13" fmla="*/ 31 h 31"/>
                <a:gd name="T14" fmla="*/ 23 w 28"/>
                <a:gd name="T15" fmla="*/ 31 h 31"/>
                <a:gd name="T16" fmla="*/ 20 w 28"/>
                <a:gd name="T17" fmla="*/ 22 h 31"/>
                <a:gd name="T18" fmla="*/ 14 w 28"/>
                <a:gd name="T19" fmla="*/ 4 h 31"/>
                <a:gd name="T20" fmla="*/ 13 w 28"/>
                <a:gd name="T21" fmla="*/ 9 h 31"/>
                <a:gd name="T22" fmla="*/ 9 w 28"/>
                <a:gd name="T23" fmla="*/ 19 h 31"/>
                <a:gd name="T24" fmla="*/ 19 w 28"/>
                <a:gd name="T25" fmla="*/ 19 h 31"/>
                <a:gd name="T26" fmla="*/ 15 w 28"/>
                <a:gd name="T27" fmla="*/ 9 h 31"/>
                <a:gd name="T28" fmla="*/ 14 w 28"/>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1">
                  <a:moveTo>
                    <a:pt x="20" y="22"/>
                  </a:moveTo>
                  <a:cubicBezTo>
                    <a:pt x="8" y="22"/>
                    <a:pt x="8" y="22"/>
                    <a:pt x="8" y="22"/>
                  </a:cubicBezTo>
                  <a:cubicBezTo>
                    <a:pt x="5" y="31"/>
                    <a:pt x="5" y="31"/>
                    <a:pt x="5" y="31"/>
                  </a:cubicBezTo>
                  <a:cubicBezTo>
                    <a:pt x="0" y="31"/>
                    <a:pt x="0" y="31"/>
                    <a:pt x="0" y="31"/>
                  </a:cubicBezTo>
                  <a:cubicBezTo>
                    <a:pt x="12" y="0"/>
                    <a:pt x="12" y="0"/>
                    <a:pt x="12" y="0"/>
                  </a:cubicBezTo>
                  <a:cubicBezTo>
                    <a:pt x="16" y="0"/>
                    <a:pt x="16" y="0"/>
                    <a:pt x="16" y="0"/>
                  </a:cubicBezTo>
                  <a:cubicBezTo>
                    <a:pt x="28" y="31"/>
                    <a:pt x="28" y="31"/>
                    <a:pt x="28" y="31"/>
                  </a:cubicBezTo>
                  <a:cubicBezTo>
                    <a:pt x="23" y="31"/>
                    <a:pt x="23" y="31"/>
                    <a:pt x="23" y="31"/>
                  </a:cubicBezTo>
                  <a:cubicBezTo>
                    <a:pt x="20" y="22"/>
                    <a:pt x="20" y="22"/>
                    <a:pt x="20" y="22"/>
                  </a:cubicBezTo>
                  <a:moveTo>
                    <a:pt x="14" y="4"/>
                  </a:moveTo>
                  <a:cubicBezTo>
                    <a:pt x="14" y="4"/>
                    <a:pt x="13" y="7"/>
                    <a:pt x="13" y="9"/>
                  </a:cubicBezTo>
                  <a:cubicBezTo>
                    <a:pt x="9" y="19"/>
                    <a:pt x="9" y="19"/>
                    <a:pt x="9" y="19"/>
                  </a:cubicBezTo>
                  <a:cubicBezTo>
                    <a:pt x="19" y="19"/>
                    <a:pt x="19" y="19"/>
                    <a:pt x="19" y="19"/>
                  </a:cubicBezTo>
                  <a:cubicBezTo>
                    <a:pt x="15" y="9"/>
                    <a:pt x="15" y="9"/>
                    <a:pt x="15" y="9"/>
                  </a:cubicBezTo>
                  <a:cubicBezTo>
                    <a:pt x="15"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6" name="Freeform 32"/>
            <p:cNvSpPr>
              <a:spLocks/>
            </p:cNvSpPr>
            <p:nvPr userDrawn="1"/>
          </p:nvSpPr>
          <p:spPr bwMode="auto">
            <a:xfrm>
              <a:off x="8056531" y="4861346"/>
              <a:ext cx="43962" cy="52640"/>
            </a:xfrm>
            <a:custGeom>
              <a:avLst/>
              <a:gdLst>
                <a:gd name="T0" fmla="*/ 0 w 25"/>
                <a:gd name="T1" fmla="*/ 0 h 32"/>
                <a:gd name="T2" fmla="*/ 5 w 25"/>
                <a:gd name="T3" fmla="*/ 0 h 32"/>
                <a:gd name="T4" fmla="*/ 5 w 25"/>
                <a:gd name="T5" fmla="*/ 20 h 32"/>
                <a:gd name="T6" fmla="*/ 13 w 25"/>
                <a:gd name="T7" fmla="*/ 28 h 32"/>
                <a:gd name="T8" fmla="*/ 21 w 25"/>
                <a:gd name="T9" fmla="*/ 20 h 32"/>
                <a:gd name="T10" fmla="*/ 21 w 25"/>
                <a:gd name="T11" fmla="*/ 0 h 32"/>
                <a:gd name="T12" fmla="*/ 25 w 25"/>
                <a:gd name="T13" fmla="*/ 0 h 32"/>
                <a:gd name="T14" fmla="*/ 25 w 25"/>
                <a:gd name="T15" fmla="*/ 20 h 32"/>
                <a:gd name="T16" fmla="*/ 13 w 25"/>
                <a:gd name="T17" fmla="*/ 32 h 32"/>
                <a:gd name="T18" fmla="*/ 0 w 25"/>
                <a:gd name="T19" fmla="*/ 20 h 32"/>
                <a:gd name="T20" fmla="*/ 0 w 25"/>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2">
                  <a:moveTo>
                    <a:pt x="0" y="0"/>
                  </a:moveTo>
                  <a:cubicBezTo>
                    <a:pt x="5" y="0"/>
                    <a:pt x="5" y="0"/>
                    <a:pt x="5" y="0"/>
                  </a:cubicBezTo>
                  <a:cubicBezTo>
                    <a:pt x="5" y="20"/>
                    <a:pt x="5" y="20"/>
                    <a:pt x="5" y="20"/>
                  </a:cubicBezTo>
                  <a:cubicBezTo>
                    <a:pt x="5" y="25"/>
                    <a:pt x="8" y="28"/>
                    <a:pt x="13" y="28"/>
                  </a:cubicBezTo>
                  <a:cubicBezTo>
                    <a:pt x="17" y="28"/>
                    <a:pt x="21" y="25"/>
                    <a:pt x="21" y="20"/>
                  </a:cubicBezTo>
                  <a:cubicBezTo>
                    <a:pt x="21" y="0"/>
                    <a:pt x="21" y="0"/>
                    <a:pt x="21" y="0"/>
                  </a:cubicBezTo>
                  <a:cubicBezTo>
                    <a:pt x="25" y="0"/>
                    <a:pt x="25" y="0"/>
                    <a:pt x="25" y="0"/>
                  </a:cubicBezTo>
                  <a:cubicBezTo>
                    <a:pt x="25" y="20"/>
                    <a:pt x="25" y="20"/>
                    <a:pt x="25" y="20"/>
                  </a:cubicBezTo>
                  <a:cubicBezTo>
                    <a:pt x="25" y="27"/>
                    <a:pt x="20" y="32"/>
                    <a:pt x="13" y="32"/>
                  </a:cubicBezTo>
                  <a:cubicBezTo>
                    <a:pt x="5" y="32"/>
                    <a:pt x="0" y="27"/>
                    <a:pt x="0" y="20"/>
                  </a:cubicBezTo>
                  <a:cubicBezTo>
                    <a:pt x="0" y="0"/>
                    <a:pt x="0" y="0"/>
                    <a:pt x="0" y="0"/>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7" name="Freeform 33"/>
            <p:cNvSpPr>
              <a:spLocks/>
            </p:cNvSpPr>
            <p:nvPr userDrawn="1"/>
          </p:nvSpPr>
          <p:spPr bwMode="auto">
            <a:xfrm>
              <a:off x="8121316" y="4861346"/>
              <a:ext cx="37020" cy="52640"/>
            </a:xfrm>
            <a:custGeom>
              <a:avLst/>
              <a:gdLst>
                <a:gd name="T0" fmla="*/ 3 w 20"/>
                <a:gd name="T1" fmla="*/ 24 h 32"/>
                <a:gd name="T2" fmla="*/ 11 w 20"/>
                <a:gd name="T3" fmla="*/ 28 h 32"/>
                <a:gd name="T4" fmla="*/ 16 w 20"/>
                <a:gd name="T5" fmla="*/ 23 h 32"/>
                <a:gd name="T6" fmla="*/ 1 w 20"/>
                <a:gd name="T7" fmla="*/ 8 h 32"/>
                <a:gd name="T8" fmla="*/ 11 w 20"/>
                <a:gd name="T9" fmla="*/ 0 h 32"/>
                <a:gd name="T10" fmla="*/ 20 w 20"/>
                <a:gd name="T11" fmla="*/ 3 h 32"/>
                <a:gd name="T12" fmla="*/ 18 w 20"/>
                <a:gd name="T13" fmla="*/ 6 h 32"/>
                <a:gd name="T14" fmla="*/ 11 w 20"/>
                <a:gd name="T15" fmla="*/ 4 h 32"/>
                <a:gd name="T16" fmla="*/ 5 w 20"/>
                <a:gd name="T17" fmla="*/ 8 h 32"/>
                <a:gd name="T18" fmla="*/ 20 w 20"/>
                <a:gd name="T19" fmla="*/ 23 h 32"/>
                <a:gd name="T20" fmla="*/ 11 w 20"/>
                <a:gd name="T21" fmla="*/ 32 h 32"/>
                <a:gd name="T22" fmla="*/ 0 w 20"/>
                <a:gd name="T23" fmla="*/ 28 h 32"/>
                <a:gd name="T24" fmla="*/ 3 w 20"/>
                <a:gd name="T25"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2">
                  <a:moveTo>
                    <a:pt x="3" y="24"/>
                  </a:moveTo>
                  <a:cubicBezTo>
                    <a:pt x="3" y="24"/>
                    <a:pt x="6" y="28"/>
                    <a:pt x="11" y="28"/>
                  </a:cubicBezTo>
                  <a:cubicBezTo>
                    <a:pt x="14" y="28"/>
                    <a:pt x="16" y="26"/>
                    <a:pt x="16" y="23"/>
                  </a:cubicBezTo>
                  <a:cubicBezTo>
                    <a:pt x="16" y="16"/>
                    <a:pt x="1" y="18"/>
                    <a:pt x="1" y="8"/>
                  </a:cubicBezTo>
                  <a:cubicBezTo>
                    <a:pt x="1" y="3"/>
                    <a:pt x="5" y="0"/>
                    <a:pt x="11" y="0"/>
                  </a:cubicBezTo>
                  <a:cubicBezTo>
                    <a:pt x="17" y="0"/>
                    <a:pt x="20" y="3"/>
                    <a:pt x="20" y="3"/>
                  </a:cubicBezTo>
                  <a:cubicBezTo>
                    <a:pt x="18" y="6"/>
                    <a:pt x="18" y="6"/>
                    <a:pt x="18" y="6"/>
                  </a:cubicBezTo>
                  <a:cubicBezTo>
                    <a:pt x="18" y="6"/>
                    <a:pt x="15" y="4"/>
                    <a:pt x="11" y="4"/>
                  </a:cubicBezTo>
                  <a:cubicBezTo>
                    <a:pt x="8" y="4"/>
                    <a:pt x="5" y="6"/>
                    <a:pt x="5" y="8"/>
                  </a:cubicBezTo>
                  <a:cubicBezTo>
                    <a:pt x="5" y="15"/>
                    <a:pt x="20" y="13"/>
                    <a:pt x="20" y="23"/>
                  </a:cubicBezTo>
                  <a:cubicBezTo>
                    <a:pt x="20" y="28"/>
                    <a:pt x="17" y="32"/>
                    <a:pt x="11" y="32"/>
                  </a:cubicBezTo>
                  <a:cubicBezTo>
                    <a:pt x="4" y="32"/>
                    <a:pt x="0" y="28"/>
                    <a:pt x="0" y="28"/>
                  </a:cubicBezTo>
                  <a:cubicBezTo>
                    <a:pt x="3" y="24"/>
                    <a:pt x="3" y="24"/>
                    <a:pt x="3" y="24"/>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34"/>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35"/>
            <p:cNvSpPr>
              <a:spLocks/>
            </p:cNvSpPr>
            <p:nvPr userDrawn="1"/>
          </p:nvSpPr>
          <p:spPr bwMode="auto">
            <a:xfrm>
              <a:off x="8174532" y="4861346"/>
              <a:ext cx="46275" cy="50535"/>
            </a:xfrm>
            <a:custGeom>
              <a:avLst/>
              <a:gdLst>
                <a:gd name="T0" fmla="*/ 8 w 20"/>
                <a:gd name="T1" fmla="*/ 3 h 24"/>
                <a:gd name="T2" fmla="*/ 0 w 20"/>
                <a:gd name="T3" fmla="*/ 3 h 24"/>
                <a:gd name="T4" fmla="*/ 0 w 20"/>
                <a:gd name="T5" fmla="*/ 0 h 24"/>
                <a:gd name="T6" fmla="*/ 20 w 20"/>
                <a:gd name="T7" fmla="*/ 0 h 24"/>
                <a:gd name="T8" fmla="*/ 20 w 20"/>
                <a:gd name="T9" fmla="*/ 3 h 24"/>
                <a:gd name="T10" fmla="*/ 11 w 20"/>
                <a:gd name="T11" fmla="*/ 3 h 24"/>
                <a:gd name="T12" fmla="*/ 11 w 20"/>
                <a:gd name="T13" fmla="*/ 24 h 24"/>
                <a:gd name="T14" fmla="*/ 8 w 20"/>
                <a:gd name="T15" fmla="*/ 24 h 24"/>
                <a:gd name="T16" fmla="*/ 8 w 20"/>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8" y="3"/>
                  </a:moveTo>
                  <a:lnTo>
                    <a:pt x="0" y="3"/>
                  </a:lnTo>
                  <a:lnTo>
                    <a:pt x="0" y="0"/>
                  </a:lnTo>
                  <a:lnTo>
                    <a:pt x="20" y="0"/>
                  </a:lnTo>
                  <a:lnTo>
                    <a:pt x="20" y="3"/>
                  </a:lnTo>
                  <a:lnTo>
                    <a:pt x="11" y="3"/>
                  </a:lnTo>
                  <a:lnTo>
                    <a:pt x="11" y="24"/>
                  </a:lnTo>
                  <a:lnTo>
                    <a:pt x="8" y="24"/>
                  </a:lnTo>
                  <a:lnTo>
                    <a:pt x="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36"/>
            <p:cNvSpPr>
              <a:spLocks noEditPoints="1"/>
            </p:cNvSpPr>
            <p:nvPr userDrawn="1"/>
          </p:nvSpPr>
          <p:spPr bwMode="auto">
            <a:xfrm>
              <a:off x="8239317" y="4861346"/>
              <a:ext cx="41648" cy="50535"/>
            </a:xfrm>
            <a:custGeom>
              <a:avLst/>
              <a:gdLst>
                <a:gd name="T0" fmla="*/ 0 w 23"/>
                <a:gd name="T1" fmla="*/ 0 h 31"/>
                <a:gd name="T2" fmla="*/ 10 w 23"/>
                <a:gd name="T3" fmla="*/ 0 h 31"/>
                <a:gd name="T4" fmla="*/ 16 w 23"/>
                <a:gd name="T5" fmla="*/ 1 h 31"/>
                <a:gd name="T6" fmla="*/ 21 w 23"/>
                <a:gd name="T7" fmla="*/ 9 h 31"/>
                <a:gd name="T8" fmla="*/ 15 w 23"/>
                <a:gd name="T9" fmla="*/ 18 h 31"/>
                <a:gd name="T10" fmla="*/ 15 w 23"/>
                <a:gd name="T11" fmla="*/ 18 h 31"/>
                <a:gd name="T12" fmla="*/ 16 w 23"/>
                <a:gd name="T13" fmla="*/ 19 h 31"/>
                <a:gd name="T14" fmla="*/ 23 w 23"/>
                <a:gd name="T15" fmla="*/ 31 h 31"/>
                <a:gd name="T16" fmla="*/ 18 w 23"/>
                <a:gd name="T17" fmla="*/ 31 h 31"/>
                <a:gd name="T18" fmla="*/ 11 w 23"/>
                <a:gd name="T19" fmla="*/ 19 h 31"/>
                <a:gd name="T20" fmla="*/ 5 w 23"/>
                <a:gd name="T21" fmla="*/ 19 h 31"/>
                <a:gd name="T22" fmla="*/ 5 w 23"/>
                <a:gd name="T23" fmla="*/ 31 h 31"/>
                <a:gd name="T24" fmla="*/ 0 w 23"/>
                <a:gd name="T25" fmla="*/ 31 h 31"/>
                <a:gd name="T26" fmla="*/ 0 w 23"/>
                <a:gd name="T27" fmla="*/ 0 h 31"/>
                <a:gd name="T28" fmla="*/ 11 w 23"/>
                <a:gd name="T29" fmla="*/ 15 h 31"/>
                <a:gd name="T30" fmla="*/ 16 w 23"/>
                <a:gd name="T31" fmla="*/ 9 h 31"/>
                <a:gd name="T32" fmla="*/ 14 w 23"/>
                <a:gd name="T33" fmla="*/ 5 h 31"/>
                <a:gd name="T34" fmla="*/ 10 w 23"/>
                <a:gd name="T35" fmla="*/ 4 h 31"/>
                <a:gd name="T36" fmla="*/ 5 w 23"/>
                <a:gd name="T37" fmla="*/ 4 h 31"/>
                <a:gd name="T38" fmla="*/ 5 w 23"/>
                <a:gd name="T39" fmla="*/ 15 h 31"/>
                <a:gd name="T40" fmla="*/ 11 w 23"/>
                <a:gd name="T41"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1">
                  <a:moveTo>
                    <a:pt x="0" y="0"/>
                  </a:moveTo>
                  <a:cubicBezTo>
                    <a:pt x="10" y="0"/>
                    <a:pt x="10" y="0"/>
                    <a:pt x="10" y="0"/>
                  </a:cubicBezTo>
                  <a:cubicBezTo>
                    <a:pt x="13" y="0"/>
                    <a:pt x="14" y="0"/>
                    <a:pt x="16" y="1"/>
                  </a:cubicBezTo>
                  <a:cubicBezTo>
                    <a:pt x="19" y="2"/>
                    <a:pt x="21" y="5"/>
                    <a:pt x="21" y="9"/>
                  </a:cubicBezTo>
                  <a:cubicBezTo>
                    <a:pt x="21" y="13"/>
                    <a:pt x="19" y="17"/>
                    <a:pt x="15" y="18"/>
                  </a:cubicBezTo>
                  <a:cubicBezTo>
                    <a:pt x="15" y="18"/>
                    <a:pt x="15" y="18"/>
                    <a:pt x="15" y="18"/>
                  </a:cubicBezTo>
                  <a:cubicBezTo>
                    <a:pt x="15" y="18"/>
                    <a:pt x="16" y="18"/>
                    <a:pt x="16" y="19"/>
                  </a:cubicBezTo>
                  <a:cubicBezTo>
                    <a:pt x="23" y="31"/>
                    <a:pt x="23" y="31"/>
                    <a:pt x="23" y="31"/>
                  </a:cubicBezTo>
                  <a:cubicBezTo>
                    <a:pt x="18" y="31"/>
                    <a:pt x="18" y="31"/>
                    <a:pt x="18" y="31"/>
                  </a:cubicBezTo>
                  <a:cubicBezTo>
                    <a:pt x="11" y="19"/>
                    <a:pt x="11" y="19"/>
                    <a:pt x="11" y="19"/>
                  </a:cubicBezTo>
                  <a:cubicBezTo>
                    <a:pt x="5" y="19"/>
                    <a:pt x="5" y="19"/>
                    <a:pt x="5" y="19"/>
                  </a:cubicBezTo>
                  <a:cubicBezTo>
                    <a:pt x="5" y="31"/>
                    <a:pt x="5" y="31"/>
                    <a:pt x="5" y="31"/>
                  </a:cubicBezTo>
                  <a:cubicBezTo>
                    <a:pt x="0" y="31"/>
                    <a:pt x="0" y="31"/>
                    <a:pt x="0" y="31"/>
                  </a:cubicBezTo>
                  <a:cubicBezTo>
                    <a:pt x="0" y="0"/>
                    <a:pt x="0" y="0"/>
                    <a:pt x="0" y="0"/>
                  </a:cubicBezTo>
                  <a:moveTo>
                    <a:pt x="11" y="15"/>
                  </a:moveTo>
                  <a:cubicBezTo>
                    <a:pt x="14" y="15"/>
                    <a:pt x="16" y="13"/>
                    <a:pt x="16" y="9"/>
                  </a:cubicBezTo>
                  <a:cubicBezTo>
                    <a:pt x="16" y="7"/>
                    <a:pt x="15" y="6"/>
                    <a:pt x="14" y="5"/>
                  </a:cubicBezTo>
                  <a:cubicBezTo>
                    <a:pt x="13" y="4"/>
                    <a:pt x="12" y="4"/>
                    <a:pt x="10" y="4"/>
                  </a:cubicBezTo>
                  <a:cubicBezTo>
                    <a:pt x="5" y="4"/>
                    <a:pt x="5" y="4"/>
                    <a:pt x="5" y="4"/>
                  </a:cubicBezTo>
                  <a:cubicBezTo>
                    <a:pt x="5" y="15"/>
                    <a:pt x="5" y="15"/>
                    <a:pt x="5" y="15"/>
                  </a:cubicBezTo>
                  <a:lnTo>
                    <a:pt x="11" y="15"/>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37"/>
            <p:cNvSpPr>
              <a:spLocks noEditPoints="1"/>
            </p:cNvSpPr>
            <p:nvPr userDrawn="1"/>
          </p:nvSpPr>
          <p:spPr bwMode="auto">
            <a:xfrm>
              <a:off x="8294848"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38"/>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39"/>
            <p:cNvSpPr>
              <a:spLocks/>
            </p:cNvSpPr>
            <p:nvPr userDrawn="1"/>
          </p:nvSpPr>
          <p:spPr bwMode="auto">
            <a:xfrm>
              <a:off x="8364260" y="4861346"/>
              <a:ext cx="32393" cy="50535"/>
            </a:xfrm>
            <a:custGeom>
              <a:avLst/>
              <a:gdLst>
                <a:gd name="T0" fmla="*/ 0 w 14"/>
                <a:gd name="T1" fmla="*/ 0 h 24"/>
                <a:gd name="T2" fmla="*/ 3 w 14"/>
                <a:gd name="T3" fmla="*/ 0 h 24"/>
                <a:gd name="T4" fmla="*/ 3 w 14"/>
                <a:gd name="T5" fmla="*/ 22 h 24"/>
                <a:gd name="T6" fmla="*/ 14 w 14"/>
                <a:gd name="T7" fmla="*/ 22 h 24"/>
                <a:gd name="T8" fmla="*/ 14 w 14"/>
                <a:gd name="T9" fmla="*/ 24 h 24"/>
                <a:gd name="T10" fmla="*/ 0 w 14"/>
                <a:gd name="T11" fmla="*/ 24 h 24"/>
                <a:gd name="T12" fmla="*/ 0 w 1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0" y="0"/>
                  </a:moveTo>
                  <a:lnTo>
                    <a:pt x="3" y="0"/>
                  </a:lnTo>
                  <a:lnTo>
                    <a:pt x="3" y="22"/>
                  </a:lnTo>
                  <a:lnTo>
                    <a:pt x="14" y="22"/>
                  </a:lnTo>
                  <a:lnTo>
                    <a:pt x="14" y="24"/>
                  </a:lnTo>
                  <a:lnTo>
                    <a:pt x="0"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 name="Rectangle 40"/>
            <p:cNvSpPr>
              <a:spLocks noChangeArrowheads="1"/>
            </p:cNvSpPr>
            <p:nvPr userDrawn="1"/>
          </p:nvSpPr>
          <p:spPr bwMode="auto">
            <a:xfrm>
              <a:off x="8417478" y="4861346"/>
              <a:ext cx="9255" cy="50535"/>
            </a:xfrm>
            <a:prstGeom prst="rect">
              <a:avLst/>
            </a:prstGeom>
            <a:solidFill>
              <a:srgbClr val="006A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 name="Freeform 41"/>
            <p:cNvSpPr>
              <a:spLocks noEditPoints="1"/>
            </p:cNvSpPr>
            <p:nvPr userDrawn="1"/>
          </p:nvSpPr>
          <p:spPr bwMode="auto">
            <a:xfrm>
              <a:off x="8445243" y="4861346"/>
              <a:ext cx="48590" cy="50535"/>
            </a:xfrm>
            <a:custGeom>
              <a:avLst/>
              <a:gdLst>
                <a:gd name="T0" fmla="*/ 20 w 27"/>
                <a:gd name="T1" fmla="*/ 22 h 31"/>
                <a:gd name="T2" fmla="*/ 8 w 27"/>
                <a:gd name="T3" fmla="*/ 22 h 31"/>
                <a:gd name="T4" fmla="*/ 5 w 27"/>
                <a:gd name="T5" fmla="*/ 31 h 31"/>
                <a:gd name="T6" fmla="*/ 0 w 27"/>
                <a:gd name="T7" fmla="*/ 31 h 31"/>
                <a:gd name="T8" fmla="*/ 11 w 27"/>
                <a:gd name="T9" fmla="*/ 0 h 31"/>
                <a:gd name="T10" fmla="*/ 16 w 27"/>
                <a:gd name="T11" fmla="*/ 0 h 31"/>
                <a:gd name="T12" fmla="*/ 27 w 27"/>
                <a:gd name="T13" fmla="*/ 31 h 31"/>
                <a:gd name="T14" fmla="*/ 23 w 27"/>
                <a:gd name="T15" fmla="*/ 31 h 31"/>
                <a:gd name="T16" fmla="*/ 20 w 27"/>
                <a:gd name="T17" fmla="*/ 22 h 31"/>
                <a:gd name="T18" fmla="*/ 14 w 27"/>
                <a:gd name="T19" fmla="*/ 4 h 31"/>
                <a:gd name="T20" fmla="*/ 12 w 27"/>
                <a:gd name="T21" fmla="*/ 9 h 31"/>
                <a:gd name="T22" fmla="*/ 9 w 27"/>
                <a:gd name="T23" fmla="*/ 19 h 31"/>
                <a:gd name="T24" fmla="*/ 18 w 27"/>
                <a:gd name="T25" fmla="*/ 19 h 31"/>
                <a:gd name="T26" fmla="*/ 15 w 27"/>
                <a:gd name="T27" fmla="*/ 9 h 31"/>
                <a:gd name="T28" fmla="*/ 14 w 27"/>
                <a:gd name="T2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1">
                  <a:moveTo>
                    <a:pt x="20" y="22"/>
                  </a:moveTo>
                  <a:cubicBezTo>
                    <a:pt x="8" y="22"/>
                    <a:pt x="8" y="22"/>
                    <a:pt x="8" y="22"/>
                  </a:cubicBezTo>
                  <a:cubicBezTo>
                    <a:pt x="5" y="31"/>
                    <a:pt x="5" y="31"/>
                    <a:pt x="5" y="31"/>
                  </a:cubicBezTo>
                  <a:cubicBezTo>
                    <a:pt x="0" y="31"/>
                    <a:pt x="0" y="31"/>
                    <a:pt x="0" y="31"/>
                  </a:cubicBezTo>
                  <a:cubicBezTo>
                    <a:pt x="11" y="0"/>
                    <a:pt x="11" y="0"/>
                    <a:pt x="11" y="0"/>
                  </a:cubicBezTo>
                  <a:cubicBezTo>
                    <a:pt x="16" y="0"/>
                    <a:pt x="16" y="0"/>
                    <a:pt x="16" y="0"/>
                  </a:cubicBezTo>
                  <a:cubicBezTo>
                    <a:pt x="27" y="31"/>
                    <a:pt x="27" y="31"/>
                    <a:pt x="27" y="31"/>
                  </a:cubicBezTo>
                  <a:cubicBezTo>
                    <a:pt x="23" y="31"/>
                    <a:pt x="23" y="31"/>
                    <a:pt x="23" y="31"/>
                  </a:cubicBezTo>
                  <a:cubicBezTo>
                    <a:pt x="20" y="22"/>
                    <a:pt x="20" y="22"/>
                    <a:pt x="20" y="22"/>
                  </a:cubicBezTo>
                  <a:moveTo>
                    <a:pt x="14" y="4"/>
                  </a:moveTo>
                  <a:cubicBezTo>
                    <a:pt x="14" y="4"/>
                    <a:pt x="13" y="7"/>
                    <a:pt x="12" y="9"/>
                  </a:cubicBezTo>
                  <a:cubicBezTo>
                    <a:pt x="9" y="19"/>
                    <a:pt x="9" y="19"/>
                    <a:pt x="9" y="19"/>
                  </a:cubicBezTo>
                  <a:cubicBezTo>
                    <a:pt x="18" y="19"/>
                    <a:pt x="18" y="19"/>
                    <a:pt x="18" y="19"/>
                  </a:cubicBezTo>
                  <a:cubicBezTo>
                    <a:pt x="15" y="9"/>
                    <a:pt x="15" y="9"/>
                    <a:pt x="15" y="9"/>
                  </a:cubicBezTo>
                  <a:cubicBezTo>
                    <a:pt x="14" y="7"/>
                    <a:pt x="14" y="4"/>
                    <a:pt x="14" y="4"/>
                  </a:cubicBezTo>
                  <a:close/>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 name="Freeform 42"/>
            <p:cNvSpPr>
              <a:spLocks/>
            </p:cNvSpPr>
            <p:nvPr userDrawn="1"/>
          </p:nvSpPr>
          <p:spPr bwMode="auto">
            <a:xfrm>
              <a:off x="8343437" y="4676052"/>
              <a:ext cx="145768" cy="147393"/>
            </a:xfrm>
            <a:custGeom>
              <a:avLst/>
              <a:gdLst>
                <a:gd name="T0" fmla="*/ 0 w 82"/>
                <a:gd name="T1" fmla="*/ 2 h 90"/>
                <a:gd name="T2" fmla="*/ 21 w 82"/>
                <a:gd name="T3" fmla="*/ 2 h 90"/>
                <a:gd name="T4" fmla="*/ 21 w 82"/>
                <a:gd name="T5" fmla="*/ 12 h 90"/>
                <a:gd name="T6" fmla="*/ 20 w 82"/>
                <a:gd name="T7" fmla="*/ 18 h 90"/>
                <a:gd name="T8" fmla="*/ 21 w 82"/>
                <a:gd name="T9" fmla="*/ 18 h 90"/>
                <a:gd name="T10" fmla="*/ 52 w 82"/>
                <a:gd name="T11" fmla="*/ 0 h 90"/>
                <a:gd name="T12" fmla="*/ 82 w 82"/>
                <a:gd name="T13" fmla="*/ 33 h 90"/>
                <a:gd name="T14" fmla="*/ 82 w 82"/>
                <a:gd name="T15" fmla="*/ 90 h 90"/>
                <a:gd name="T16" fmla="*/ 60 w 82"/>
                <a:gd name="T17" fmla="*/ 90 h 90"/>
                <a:gd name="T18" fmla="*/ 60 w 82"/>
                <a:gd name="T19" fmla="*/ 38 h 90"/>
                <a:gd name="T20" fmla="*/ 46 w 82"/>
                <a:gd name="T21" fmla="*/ 20 h 90"/>
                <a:gd name="T22" fmla="*/ 23 w 82"/>
                <a:gd name="T23" fmla="*/ 38 h 90"/>
                <a:gd name="T24" fmla="*/ 21 w 82"/>
                <a:gd name="T25" fmla="*/ 50 h 90"/>
                <a:gd name="T26" fmla="*/ 21 w 82"/>
                <a:gd name="T27" fmla="*/ 90 h 90"/>
                <a:gd name="T28" fmla="*/ 0 w 82"/>
                <a:gd name="T29" fmla="*/ 90 h 90"/>
                <a:gd name="T30" fmla="*/ 0 w 82"/>
                <a:gd name="T3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0" y="2"/>
                  </a:moveTo>
                  <a:cubicBezTo>
                    <a:pt x="21" y="2"/>
                    <a:pt x="21" y="2"/>
                    <a:pt x="21" y="2"/>
                  </a:cubicBezTo>
                  <a:cubicBezTo>
                    <a:pt x="21" y="12"/>
                    <a:pt x="21" y="12"/>
                    <a:pt x="21" y="12"/>
                  </a:cubicBezTo>
                  <a:cubicBezTo>
                    <a:pt x="21" y="16"/>
                    <a:pt x="20" y="18"/>
                    <a:pt x="20" y="18"/>
                  </a:cubicBezTo>
                  <a:cubicBezTo>
                    <a:pt x="21" y="18"/>
                    <a:pt x="21" y="18"/>
                    <a:pt x="21" y="18"/>
                  </a:cubicBezTo>
                  <a:cubicBezTo>
                    <a:pt x="24" y="11"/>
                    <a:pt x="34" y="0"/>
                    <a:pt x="52" y="0"/>
                  </a:cubicBezTo>
                  <a:cubicBezTo>
                    <a:pt x="71" y="0"/>
                    <a:pt x="82" y="10"/>
                    <a:pt x="82" y="33"/>
                  </a:cubicBezTo>
                  <a:cubicBezTo>
                    <a:pt x="82" y="90"/>
                    <a:pt x="82" y="90"/>
                    <a:pt x="82" y="90"/>
                  </a:cubicBezTo>
                  <a:cubicBezTo>
                    <a:pt x="60" y="90"/>
                    <a:pt x="60" y="90"/>
                    <a:pt x="60" y="90"/>
                  </a:cubicBezTo>
                  <a:cubicBezTo>
                    <a:pt x="60" y="38"/>
                    <a:pt x="60" y="38"/>
                    <a:pt x="60" y="38"/>
                  </a:cubicBezTo>
                  <a:cubicBezTo>
                    <a:pt x="60" y="27"/>
                    <a:pt x="58" y="20"/>
                    <a:pt x="46" y="20"/>
                  </a:cubicBezTo>
                  <a:cubicBezTo>
                    <a:pt x="35" y="20"/>
                    <a:pt x="26" y="27"/>
                    <a:pt x="23" y="38"/>
                  </a:cubicBezTo>
                  <a:cubicBezTo>
                    <a:pt x="22" y="42"/>
                    <a:pt x="21" y="45"/>
                    <a:pt x="21" y="50"/>
                  </a:cubicBezTo>
                  <a:cubicBezTo>
                    <a:pt x="21" y="90"/>
                    <a:pt x="21" y="90"/>
                    <a:pt x="21" y="90"/>
                  </a:cubicBezTo>
                  <a:cubicBezTo>
                    <a:pt x="0" y="90"/>
                    <a:pt x="0" y="90"/>
                    <a:pt x="0" y="90"/>
                  </a:cubicBezTo>
                  <a:cubicBezTo>
                    <a:pt x="0" y="2"/>
                    <a:pt x="0" y="2"/>
                    <a:pt x="0" y="2"/>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1" name="Picture 4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51676" y="4707636"/>
              <a:ext cx="143453" cy="11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2" name="Picture 4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51676" y="4621306"/>
              <a:ext cx="198983"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45"/>
            <p:cNvSpPr>
              <a:spLocks/>
            </p:cNvSpPr>
            <p:nvPr userDrawn="1"/>
          </p:nvSpPr>
          <p:spPr bwMode="auto">
            <a:xfrm>
              <a:off x="8690501" y="4644468"/>
              <a:ext cx="32393" cy="21056"/>
            </a:xfrm>
            <a:custGeom>
              <a:avLst/>
              <a:gdLst>
                <a:gd name="T0" fmla="*/ 0 w 18"/>
                <a:gd name="T1" fmla="*/ 7 h 13"/>
                <a:gd name="T2" fmla="*/ 18 w 18"/>
                <a:gd name="T3" fmla="*/ 13 h 13"/>
                <a:gd name="T4" fmla="*/ 18 w 18"/>
                <a:gd name="T5" fmla="*/ 0 h 13"/>
                <a:gd name="T6" fmla="*/ 0 w 18"/>
                <a:gd name="T7" fmla="*/ 7 h 13"/>
              </a:gdLst>
              <a:ahLst/>
              <a:cxnLst>
                <a:cxn ang="0">
                  <a:pos x="T0" y="T1"/>
                </a:cxn>
                <a:cxn ang="0">
                  <a:pos x="T2" y="T3"/>
                </a:cxn>
                <a:cxn ang="0">
                  <a:pos x="T4" y="T5"/>
                </a:cxn>
                <a:cxn ang="0">
                  <a:pos x="T6" y="T7"/>
                </a:cxn>
              </a:cxnLst>
              <a:rect l="0" t="0" r="r" b="b"/>
              <a:pathLst>
                <a:path w="18" h="13">
                  <a:moveTo>
                    <a:pt x="0" y="7"/>
                  </a:moveTo>
                  <a:cubicBezTo>
                    <a:pt x="0" y="11"/>
                    <a:pt x="8" y="13"/>
                    <a:pt x="18" y="13"/>
                  </a:cubicBezTo>
                  <a:cubicBezTo>
                    <a:pt x="18" y="0"/>
                    <a:pt x="18" y="0"/>
                    <a:pt x="18" y="0"/>
                  </a:cubicBezTo>
                  <a:cubicBezTo>
                    <a:pt x="17" y="3"/>
                    <a:pt x="0" y="4"/>
                    <a:pt x="0" y="7"/>
                  </a:cubicBezTo>
                </a:path>
              </a:pathLst>
            </a:custGeom>
            <a:solidFill>
              <a:srgbClr val="006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2094" name="Picture 4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83561" y="4646574"/>
              <a:ext cx="245259" cy="28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5" name="Picture 4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697443" y="4631834"/>
              <a:ext cx="229063" cy="2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88" name="Group 2087"/>
          <p:cNvGrpSpPr/>
          <p:nvPr userDrawn="1"/>
        </p:nvGrpSpPr>
        <p:grpSpPr>
          <a:xfrm>
            <a:off x="0" y="4376230"/>
            <a:ext cx="9144000" cy="50534"/>
            <a:chOff x="0" y="4377054"/>
            <a:chExt cx="9137058" cy="56851"/>
          </a:xfrm>
        </p:grpSpPr>
        <p:sp>
          <p:nvSpPr>
            <p:cNvPr id="49" name="Rectangle 50"/>
            <p:cNvSpPr>
              <a:spLocks noChangeArrowheads="1"/>
            </p:cNvSpPr>
            <p:nvPr userDrawn="1"/>
          </p:nvSpPr>
          <p:spPr bwMode="auto">
            <a:xfrm>
              <a:off x="0" y="4377054"/>
              <a:ext cx="42341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0" name="Rectangle 51"/>
            <p:cNvSpPr>
              <a:spLocks noChangeArrowheads="1"/>
            </p:cNvSpPr>
            <p:nvPr userDrawn="1"/>
          </p:nvSpPr>
          <p:spPr bwMode="auto">
            <a:xfrm>
              <a:off x="423419" y="4377054"/>
              <a:ext cx="47894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1" name="Rectangle 52"/>
            <p:cNvSpPr>
              <a:spLocks noChangeArrowheads="1"/>
            </p:cNvSpPr>
            <p:nvPr userDrawn="1"/>
          </p:nvSpPr>
          <p:spPr bwMode="auto">
            <a:xfrm>
              <a:off x="902368" y="4377054"/>
              <a:ext cx="101805"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2" name="Rectangle 53"/>
            <p:cNvSpPr>
              <a:spLocks noChangeArrowheads="1"/>
            </p:cNvSpPr>
            <p:nvPr userDrawn="1"/>
          </p:nvSpPr>
          <p:spPr bwMode="auto">
            <a:xfrm>
              <a:off x="1004174" y="4377054"/>
              <a:ext cx="342437" cy="56851"/>
            </a:xfrm>
            <a:prstGeom prst="rect">
              <a:avLst/>
            </a:prstGeom>
            <a:solidFill>
              <a:srgbClr val="009C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3" name="Rectangle 54"/>
            <p:cNvSpPr>
              <a:spLocks noChangeArrowheads="1"/>
            </p:cNvSpPr>
            <p:nvPr userDrawn="1"/>
          </p:nvSpPr>
          <p:spPr bwMode="auto">
            <a:xfrm>
              <a:off x="1346612" y="4377054"/>
              <a:ext cx="171218" cy="56851"/>
            </a:xfrm>
            <a:prstGeom prst="rect">
              <a:avLst/>
            </a:prstGeom>
            <a:solidFill>
              <a:srgbClr val="6FC1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4" name="Rectangle 55"/>
            <p:cNvSpPr>
              <a:spLocks noChangeArrowheads="1"/>
            </p:cNvSpPr>
            <p:nvPr userDrawn="1"/>
          </p:nvSpPr>
          <p:spPr bwMode="auto">
            <a:xfrm>
              <a:off x="1517830" y="4377054"/>
              <a:ext cx="104120" cy="56851"/>
            </a:xfrm>
            <a:prstGeom prst="rect">
              <a:avLst/>
            </a:prstGeom>
            <a:solidFill>
              <a:srgbClr val="6304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Rectangle 56"/>
            <p:cNvSpPr>
              <a:spLocks noChangeArrowheads="1"/>
            </p:cNvSpPr>
            <p:nvPr userDrawn="1"/>
          </p:nvSpPr>
          <p:spPr bwMode="auto">
            <a:xfrm>
              <a:off x="1621950" y="4377054"/>
              <a:ext cx="548362" cy="56851"/>
            </a:xfrm>
            <a:prstGeom prst="rect">
              <a:avLst/>
            </a:prstGeom>
            <a:solidFill>
              <a:srgbClr val="FDB7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Rectangle 57"/>
            <p:cNvSpPr>
              <a:spLocks noChangeArrowheads="1"/>
            </p:cNvSpPr>
            <p:nvPr userDrawn="1"/>
          </p:nvSpPr>
          <p:spPr bwMode="auto">
            <a:xfrm>
              <a:off x="2170312" y="4377054"/>
              <a:ext cx="57845" cy="56851"/>
            </a:xfrm>
            <a:prstGeom prst="rect">
              <a:avLst/>
            </a:prstGeom>
            <a:solidFill>
              <a:srgbClr val="DA00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Rectangle 58"/>
            <p:cNvSpPr>
              <a:spLocks noChangeArrowheads="1"/>
            </p:cNvSpPr>
            <p:nvPr userDrawn="1"/>
          </p:nvSpPr>
          <p:spPr bwMode="auto">
            <a:xfrm>
              <a:off x="2228155" y="4377054"/>
              <a:ext cx="238318" cy="56851"/>
            </a:xfrm>
            <a:prstGeom prst="rect">
              <a:avLst/>
            </a:prstGeom>
            <a:solidFill>
              <a:srgbClr val="F6D9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Rectangle 59"/>
            <p:cNvSpPr>
              <a:spLocks noChangeArrowheads="1"/>
            </p:cNvSpPr>
            <p:nvPr userDrawn="1"/>
          </p:nvSpPr>
          <p:spPr bwMode="auto">
            <a:xfrm>
              <a:off x="2466473" y="4377054"/>
              <a:ext cx="356319"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Rectangle 60"/>
            <p:cNvSpPr>
              <a:spLocks noChangeArrowheads="1"/>
            </p:cNvSpPr>
            <p:nvPr userDrawn="1"/>
          </p:nvSpPr>
          <p:spPr bwMode="auto">
            <a:xfrm>
              <a:off x="2822794" y="4377054"/>
              <a:ext cx="1036566"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Rectangle 61"/>
            <p:cNvSpPr>
              <a:spLocks noChangeArrowheads="1"/>
            </p:cNvSpPr>
            <p:nvPr userDrawn="1"/>
          </p:nvSpPr>
          <p:spPr bwMode="auto">
            <a:xfrm>
              <a:off x="3859360" y="4377054"/>
              <a:ext cx="2274430"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Rectangle 62"/>
            <p:cNvSpPr>
              <a:spLocks noChangeArrowheads="1"/>
            </p:cNvSpPr>
            <p:nvPr userDrawn="1"/>
          </p:nvSpPr>
          <p:spPr bwMode="auto">
            <a:xfrm>
              <a:off x="6133792" y="4377054"/>
              <a:ext cx="1085156"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Rectangle 63"/>
            <p:cNvSpPr>
              <a:spLocks noChangeArrowheads="1"/>
            </p:cNvSpPr>
            <p:nvPr userDrawn="1"/>
          </p:nvSpPr>
          <p:spPr bwMode="auto">
            <a:xfrm>
              <a:off x="7218947" y="4377054"/>
              <a:ext cx="330869"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Rectangle 64"/>
            <p:cNvSpPr>
              <a:spLocks noChangeArrowheads="1"/>
            </p:cNvSpPr>
            <p:nvPr userDrawn="1"/>
          </p:nvSpPr>
          <p:spPr bwMode="auto">
            <a:xfrm>
              <a:off x="7549815" y="4377054"/>
              <a:ext cx="104120"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0" name="Rectangle 65"/>
            <p:cNvSpPr>
              <a:spLocks noChangeArrowheads="1"/>
            </p:cNvSpPr>
            <p:nvPr userDrawn="1"/>
          </p:nvSpPr>
          <p:spPr bwMode="auto">
            <a:xfrm>
              <a:off x="7653935" y="4377054"/>
              <a:ext cx="217494" cy="56851"/>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1" name="Rectangle 66"/>
            <p:cNvSpPr>
              <a:spLocks noChangeArrowheads="1"/>
            </p:cNvSpPr>
            <p:nvPr userDrawn="1"/>
          </p:nvSpPr>
          <p:spPr bwMode="auto">
            <a:xfrm>
              <a:off x="7871429" y="4377054"/>
              <a:ext cx="55530"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2" name="Rectangle 67"/>
            <p:cNvSpPr>
              <a:spLocks noChangeArrowheads="1"/>
            </p:cNvSpPr>
            <p:nvPr userDrawn="1"/>
          </p:nvSpPr>
          <p:spPr bwMode="auto">
            <a:xfrm>
              <a:off x="7926959" y="4377054"/>
              <a:ext cx="171218" cy="56851"/>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3" name="Rectangle 68"/>
            <p:cNvSpPr>
              <a:spLocks noChangeArrowheads="1"/>
            </p:cNvSpPr>
            <p:nvPr userDrawn="1"/>
          </p:nvSpPr>
          <p:spPr bwMode="auto">
            <a:xfrm>
              <a:off x="8098179" y="4377054"/>
              <a:ext cx="606207" cy="56851"/>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84" name="Rectangle 69"/>
            <p:cNvSpPr>
              <a:spLocks noChangeArrowheads="1"/>
            </p:cNvSpPr>
            <p:nvPr userDrawn="1"/>
          </p:nvSpPr>
          <p:spPr bwMode="auto">
            <a:xfrm>
              <a:off x="8690501" y="4377054"/>
              <a:ext cx="446557" cy="56851"/>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2" name="Title 1"/>
          <p:cNvSpPr>
            <a:spLocks noGrp="1"/>
          </p:cNvSpPr>
          <p:nvPr userDrawn="1">
            <p:ph type="ctrTitle"/>
          </p:nvPr>
        </p:nvSpPr>
        <p:spPr>
          <a:xfrm>
            <a:off x="423741" y="1117828"/>
            <a:ext cx="6662859" cy="1388767"/>
          </a:xfrm>
        </p:spPr>
        <p:txBody>
          <a:bodyPr wrap="square" anchor="b">
            <a:normAutofit/>
          </a:bodyPr>
          <a:lstStyle>
            <a:lvl1pPr>
              <a:defRPr sz="3600">
                <a:solidFill>
                  <a:srgbClr val="026AB5"/>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23741" y="2660651"/>
            <a:ext cx="6662859" cy="572339"/>
          </a:xfrm>
        </p:spPr>
        <p:txBody>
          <a:bodyPr/>
          <a:lstStyle>
            <a:lvl1pPr marL="0" indent="0" algn="l">
              <a:buNone/>
              <a:defRPr baseline="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Click to add subtitle</a:t>
            </a:r>
            <a:endParaRPr lang="en-US" dirty="0"/>
          </a:p>
        </p:txBody>
      </p:sp>
    </p:spTree>
    <p:extLst>
      <p:ext uri="{BB962C8B-B14F-4D97-AF65-F5344CB8AC3E}">
        <p14:creationId xmlns:p14="http://schemas.microsoft.com/office/powerpoint/2010/main" val="3171764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86"/>
                                        </p:tgtEl>
                                        <p:attrNameLst>
                                          <p:attrName>style.visibility</p:attrName>
                                        </p:attrNameLst>
                                      </p:cBhvr>
                                      <p:to>
                                        <p:strVal val="visible"/>
                                      </p:to>
                                    </p:set>
                                    <p:anim calcmode="lin" valueType="num">
                                      <p:cBhvr additive="base">
                                        <p:cTn id="7" dur="250" fill="hold"/>
                                        <p:tgtEl>
                                          <p:spTgt spid="2086"/>
                                        </p:tgtEl>
                                        <p:attrNameLst>
                                          <p:attrName>ppt_x</p:attrName>
                                        </p:attrNameLst>
                                      </p:cBhvr>
                                      <p:tavLst>
                                        <p:tav tm="0">
                                          <p:val>
                                            <p:strVal val="1+#ppt_w/2"/>
                                          </p:val>
                                        </p:tav>
                                        <p:tav tm="100000">
                                          <p:val>
                                            <p:strVal val="#ppt_x"/>
                                          </p:val>
                                        </p:tav>
                                      </p:tavLst>
                                    </p:anim>
                                    <p:anim calcmode="lin" valueType="num">
                                      <p:cBhvr additive="base">
                                        <p:cTn id="8" dur="250" fill="hold"/>
                                        <p:tgtEl>
                                          <p:spTgt spid="20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746521"/>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123950"/>
            <a:ext cx="6629400" cy="34706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57200" y="4870450"/>
            <a:ext cx="5562600" cy="17065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smtClean="0"/>
              <a:t>ITECH1102 Networking &amp; Security</a:t>
            </a:r>
            <a:endParaRPr lang="en-US" dirty="0"/>
          </a:p>
        </p:txBody>
      </p:sp>
      <p:sp>
        <p:nvSpPr>
          <p:cNvPr id="6" name="Slide Number Placeholder 5"/>
          <p:cNvSpPr>
            <a:spLocks noGrp="1"/>
          </p:cNvSpPr>
          <p:nvPr>
            <p:ph type="sldNum" sz="quarter" idx="4"/>
          </p:nvPr>
        </p:nvSpPr>
        <p:spPr>
          <a:xfrm>
            <a:off x="6129338" y="4870450"/>
            <a:ext cx="957262" cy="170657"/>
          </a:xfrm>
          <a:prstGeom prst="rect">
            <a:avLst/>
          </a:prstGeom>
        </p:spPr>
        <p:txBody>
          <a:bodyPr vert="horz" lIns="91440" tIns="45720" rIns="91440" bIns="45720" rtlCol="0" anchor="ctr"/>
          <a:lstStyle>
            <a:lvl1pPr algn="r">
              <a:defRPr sz="1000">
                <a:solidFill>
                  <a:schemeClr val="tx1">
                    <a:tint val="75000"/>
                  </a:schemeClr>
                </a:solidFill>
              </a:defRPr>
            </a:lvl1pPr>
          </a:lstStyle>
          <a:p>
            <a:fld id="{BB7C7623-4061-4BF5-BB0D-807A48D84254}" type="slidenum">
              <a:rPr lang="en-US" smtClean="0"/>
              <a:pPr/>
              <a:t>‹#›</a:t>
            </a:fld>
            <a:endParaRPr lang="en-US" dirty="0"/>
          </a:p>
        </p:txBody>
      </p:sp>
      <p:grpSp>
        <p:nvGrpSpPr>
          <p:cNvPr id="11" name="Group 4"/>
          <p:cNvGrpSpPr>
            <a:grpSpLocks/>
          </p:cNvGrpSpPr>
          <p:nvPr userDrawn="1"/>
        </p:nvGrpSpPr>
        <p:grpSpPr bwMode="auto">
          <a:xfrm>
            <a:off x="-6350" y="4703605"/>
            <a:ext cx="9162000" cy="69596"/>
            <a:chOff x="0" y="1596"/>
            <a:chExt cx="5760" cy="48"/>
          </a:xfrm>
        </p:grpSpPr>
        <p:sp>
          <p:nvSpPr>
            <p:cNvPr id="12" name="AutoShape 3"/>
            <p:cNvSpPr>
              <a:spLocks noChangeAspect="1" noChangeArrowheads="1" noTextEdit="1"/>
            </p:cNvSpPr>
            <p:nvPr userDrawn="1"/>
          </p:nvSpPr>
          <p:spPr bwMode="auto">
            <a:xfrm>
              <a:off x="0" y="1596"/>
              <a:ext cx="576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Rectangle 5"/>
            <p:cNvSpPr>
              <a:spLocks noChangeArrowheads="1"/>
            </p:cNvSpPr>
            <p:nvPr userDrawn="1"/>
          </p:nvSpPr>
          <p:spPr bwMode="auto">
            <a:xfrm>
              <a:off x="4" y="1600"/>
              <a:ext cx="266"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Rectangle 6"/>
            <p:cNvSpPr>
              <a:spLocks noChangeArrowheads="1"/>
            </p:cNvSpPr>
            <p:nvPr userDrawn="1"/>
          </p:nvSpPr>
          <p:spPr bwMode="auto">
            <a:xfrm>
              <a:off x="270" y="1600"/>
              <a:ext cx="302"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Rectangle 7"/>
            <p:cNvSpPr>
              <a:spLocks noChangeArrowheads="1"/>
            </p:cNvSpPr>
            <p:nvPr userDrawn="1"/>
          </p:nvSpPr>
          <p:spPr bwMode="auto">
            <a:xfrm>
              <a:off x="572" y="1600"/>
              <a:ext cx="65"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6" name="Rectangle 8"/>
            <p:cNvSpPr>
              <a:spLocks noChangeArrowheads="1"/>
            </p:cNvSpPr>
            <p:nvPr userDrawn="1"/>
          </p:nvSpPr>
          <p:spPr bwMode="auto">
            <a:xfrm>
              <a:off x="637" y="1600"/>
              <a:ext cx="215" cy="40"/>
            </a:xfrm>
            <a:prstGeom prst="rect">
              <a:avLst/>
            </a:prstGeom>
            <a:solidFill>
              <a:srgbClr val="009C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Rectangle 9"/>
            <p:cNvSpPr>
              <a:spLocks noChangeArrowheads="1"/>
            </p:cNvSpPr>
            <p:nvPr userDrawn="1"/>
          </p:nvSpPr>
          <p:spPr bwMode="auto">
            <a:xfrm>
              <a:off x="852" y="1600"/>
              <a:ext cx="108" cy="40"/>
            </a:xfrm>
            <a:prstGeom prst="rect">
              <a:avLst/>
            </a:prstGeom>
            <a:solidFill>
              <a:srgbClr val="6FC1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Rectangle 10"/>
            <p:cNvSpPr>
              <a:spLocks noChangeArrowheads="1"/>
            </p:cNvSpPr>
            <p:nvPr userDrawn="1"/>
          </p:nvSpPr>
          <p:spPr bwMode="auto">
            <a:xfrm>
              <a:off x="960" y="1600"/>
              <a:ext cx="65" cy="40"/>
            </a:xfrm>
            <a:prstGeom prst="rect">
              <a:avLst/>
            </a:prstGeom>
            <a:solidFill>
              <a:srgbClr val="6304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Rectangle 11"/>
            <p:cNvSpPr>
              <a:spLocks noChangeArrowheads="1"/>
            </p:cNvSpPr>
            <p:nvPr userDrawn="1"/>
          </p:nvSpPr>
          <p:spPr bwMode="auto">
            <a:xfrm>
              <a:off x="1025" y="1600"/>
              <a:ext cx="345" cy="40"/>
            </a:xfrm>
            <a:prstGeom prst="rect">
              <a:avLst/>
            </a:prstGeom>
            <a:solidFill>
              <a:srgbClr val="FDB7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Rectangle 12"/>
            <p:cNvSpPr>
              <a:spLocks noChangeArrowheads="1"/>
            </p:cNvSpPr>
            <p:nvPr userDrawn="1"/>
          </p:nvSpPr>
          <p:spPr bwMode="auto">
            <a:xfrm>
              <a:off x="1370" y="1600"/>
              <a:ext cx="36" cy="40"/>
            </a:xfrm>
            <a:prstGeom prst="rect">
              <a:avLst/>
            </a:prstGeom>
            <a:solidFill>
              <a:srgbClr val="DA00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Rectangle 13"/>
            <p:cNvSpPr>
              <a:spLocks noChangeArrowheads="1"/>
            </p:cNvSpPr>
            <p:nvPr userDrawn="1"/>
          </p:nvSpPr>
          <p:spPr bwMode="auto">
            <a:xfrm>
              <a:off x="1406" y="1600"/>
              <a:ext cx="151" cy="40"/>
            </a:xfrm>
            <a:prstGeom prst="rect">
              <a:avLst/>
            </a:prstGeom>
            <a:solidFill>
              <a:srgbClr val="F6D9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2" name="Rectangle 14"/>
            <p:cNvSpPr>
              <a:spLocks noChangeArrowheads="1"/>
            </p:cNvSpPr>
            <p:nvPr userDrawn="1"/>
          </p:nvSpPr>
          <p:spPr bwMode="auto">
            <a:xfrm>
              <a:off x="1557" y="1600"/>
              <a:ext cx="223"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3" name="Rectangle 15"/>
            <p:cNvSpPr>
              <a:spLocks noChangeArrowheads="1"/>
            </p:cNvSpPr>
            <p:nvPr userDrawn="1"/>
          </p:nvSpPr>
          <p:spPr bwMode="auto">
            <a:xfrm>
              <a:off x="1780" y="1600"/>
              <a:ext cx="654"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4" name="Rectangle 16"/>
            <p:cNvSpPr>
              <a:spLocks noChangeArrowheads="1"/>
            </p:cNvSpPr>
            <p:nvPr userDrawn="1"/>
          </p:nvSpPr>
          <p:spPr bwMode="auto">
            <a:xfrm>
              <a:off x="2434" y="1600"/>
              <a:ext cx="1431" cy="40"/>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5" name="Rectangle 17"/>
            <p:cNvSpPr>
              <a:spLocks noChangeArrowheads="1"/>
            </p:cNvSpPr>
            <p:nvPr userDrawn="1"/>
          </p:nvSpPr>
          <p:spPr bwMode="auto">
            <a:xfrm>
              <a:off x="3865" y="1600"/>
              <a:ext cx="683"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6" name="Rectangle 18"/>
            <p:cNvSpPr>
              <a:spLocks noChangeArrowheads="1"/>
            </p:cNvSpPr>
            <p:nvPr userDrawn="1"/>
          </p:nvSpPr>
          <p:spPr bwMode="auto">
            <a:xfrm>
              <a:off x="4548" y="1600"/>
              <a:ext cx="209"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7" name="Rectangle 19"/>
            <p:cNvSpPr>
              <a:spLocks noChangeArrowheads="1"/>
            </p:cNvSpPr>
            <p:nvPr userDrawn="1"/>
          </p:nvSpPr>
          <p:spPr bwMode="auto">
            <a:xfrm>
              <a:off x="4757" y="1600"/>
              <a:ext cx="64" cy="40"/>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8" name="Rectangle 20"/>
            <p:cNvSpPr>
              <a:spLocks noChangeArrowheads="1"/>
            </p:cNvSpPr>
            <p:nvPr userDrawn="1"/>
          </p:nvSpPr>
          <p:spPr bwMode="auto">
            <a:xfrm>
              <a:off x="4821" y="1600"/>
              <a:ext cx="137" cy="40"/>
            </a:xfrm>
            <a:prstGeom prst="rect">
              <a:avLst/>
            </a:prstGeom>
            <a:solidFill>
              <a:srgbClr val="0177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9" name="Rectangle 21"/>
            <p:cNvSpPr>
              <a:spLocks noChangeArrowheads="1"/>
            </p:cNvSpPr>
            <p:nvPr userDrawn="1"/>
          </p:nvSpPr>
          <p:spPr bwMode="auto">
            <a:xfrm>
              <a:off x="4958" y="1600"/>
              <a:ext cx="36"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0" name="Rectangle 22"/>
            <p:cNvSpPr>
              <a:spLocks noChangeArrowheads="1"/>
            </p:cNvSpPr>
            <p:nvPr userDrawn="1"/>
          </p:nvSpPr>
          <p:spPr bwMode="auto">
            <a:xfrm>
              <a:off x="4994" y="1600"/>
              <a:ext cx="108" cy="40"/>
            </a:xfrm>
            <a:prstGeom prst="rect">
              <a:avLst/>
            </a:prstGeom>
            <a:solidFill>
              <a:srgbClr val="0090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Rectangle 23"/>
            <p:cNvSpPr>
              <a:spLocks noChangeArrowheads="1"/>
            </p:cNvSpPr>
            <p:nvPr userDrawn="1"/>
          </p:nvSpPr>
          <p:spPr bwMode="auto">
            <a:xfrm>
              <a:off x="5102" y="1600"/>
              <a:ext cx="381" cy="40"/>
            </a:xfrm>
            <a:prstGeom prst="rect">
              <a:avLst/>
            </a:prstGeom>
            <a:solidFill>
              <a:srgbClr val="175F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2" name="Rectangle 24"/>
            <p:cNvSpPr>
              <a:spLocks noChangeArrowheads="1"/>
            </p:cNvSpPr>
            <p:nvPr userDrawn="1"/>
          </p:nvSpPr>
          <p:spPr bwMode="auto">
            <a:xfrm>
              <a:off x="5476" y="1600"/>
              <a:ext cx="280" cy="40"/>
            </a:xfrm>
            <a:prstGeom prst="rect">
              <a:avLst/>
            </a:prstGeom>
            <a:solidFill>
              <a:srgbClr val="124C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Tree>
  </p:cSld>
  <p:clrMap bg1="lt1" tx1="dk1" bg2="lt2" tx2="dk2" accent1="accent1" accent2="accent2" accent3="accent3" accent4="accent4" accent5="accent5" accent6="accent6" hlink="hlink" folHlink="folHlink"/>
  <p:sldLayoutIdLst>
    <p:sldLayoutId id="2147483691" r:id="rId1"/>
    <p:sldLayoutId id="2147483698" r:id="rId2"/>
    <p:sldLayoutId id="2147483692" r:id="rId3"/>
    <p:sldLayoutId id="2147483693" r:id="rId4"/>
    <p:sldLayoutId id="2147483695" r:id="rId5"/>
    <p:sldLayoutId id="2147483696" r:id="rId6"/>
    <p:sldLayoutId id="2147483697" r:id="rId7"/>
    <p:sldLayoutId id="2147483699" r:id="rId8"/>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dt="0"/>
  <p:txStyles>
    <p:titleStyle>
      <a:lvl1pPr algn="l" defTabSz="457200" rtl="0" eaLnBrk="1" latinLnBrk="0" hangingPunct="1">
        <a:spcBef>
          <a:spcPct val="0"/>
        </a:spcBef>
        <a:buNone/>
        <a:defRPr sz="3200" b="1" kern="1200">
          <a:solidFill>
            <a:srgbClr val="01487D"/>
          </a:solidFill>
          <a:latin typeface="+mj-lt"/>
          <a:ea typeface="+mj-ea"/>
          <a:cs typeface="+mj-cs"/>
        </a:defRPr>
      </a:lvl1pPr>
    </p:titleStyle>
    <p:bodyStyle>
      <a:lvl1pPr marL="0" indent="0" algn="l" defTabSz="457200" rtl="0" eaLnBrk="1" latinLnBrk="0" hangingPunct="1">
        <a:spcBef>
          <a:spcPts val="1200"/>
        </a:spcBef>
        <a:spcAft>
          <a:spcPts val="0"/>
        </a:spcAft>
        <a:buFont typeface="Arial"/>
        <a:buNone/>
        <a:defRPr sz="2400" kern="1200">
          <a:solidFill>
            <a:schemeClr val="tx2"/>
          </a:solidFill>
          <a:latin typeface="+mn-lt"/>
          <a:ea typeface="+mn-ea"/>
          <a:cs typeface="+mn-cs"/>
        </a:defRPr>
      </a:lvl1pPr>
      <a:lvl2pPr marL="361950" indent="0" algn="l" defTabSz="457200" rtl="0" eaLnBrk="1" latinLnBrk="0" hangingPunct="1">
        <a:spcBef>
          <a:spcPct val="20000"/>
        </a:spcBef>
        <a:buFont typeface="Arial"/>
        <a:buNone/>
        <a:defRPr sz="2000" kern="1200">
          <a:solidFill>
            <a:schemeClr val="accent1"/>
          </a:solidFill>
          <a:latin typeface="+mn-lt"/>
          <a:ea typeface="+mn-ea"/>
          <a:cs typeface="+mn-cs"/>
        </a:defRPr>
      </a:lvl2pPr>
      <a:lvl3pPr marL="715963" indent="0" algn="l" defTabSz="457200" rtl="0" eaLnBrk="1" latinLnBrk="0" hangingPunct="1">
        <a:spcBef>
          <a:spcPct val="20000"/>
        </a:spcBef>
        <a:buFont typeface="Arial"/>
        <a:buNone/>
        <a:defRPr sz="1800" kern="1200">
          <a:solidFill>
            <a:srgbClr val="777877"/>
          </a:solidFill>
          <a:latin typeface="+mn-lt"/>
          <a:ea typeface="+mn-ea"/>
          <a:cs typeface="+mn-cs"/>
        </a:defRPr>
      </a:lvl3pPr>
      <a:lvl4pPr marL="900113" indent="0" algn="l" defTabSz="457200" rtl="0" eaLnBrk="1" latinLnBrk="0" hangingPunct="1">
        <a:spcBef>
          <a:spcPct val="20000"/>
        </a:spcBef>
        <a:buClr>
          <a:schemeClr val="accent1"/>
        </a:buClr>
        <a:buFont typeface="Lucida Grande"/>
        <a:buNone/>
        <a:defRPr sz="1600" kern="1200">
          <a:solidFill>
            <a:srgbClr val="777877"/>
          </a:solidFill>
          <a:latin typeface="+mn-lt"/>
          <a:ea typeface="+mn-ea"/>
          <a:cs typeface="+mn-cs"/>
        </a:defRPr>
      </a:lvl4pPr>
      <a:lvl5pPr marL="1077913" indent="0" algn="l" defTabSz="457200" rtl="0" eaLnBrk="1" latinLnBrk="0" hangingPunct="1">
        <a:spcBef>
          <a:spcPct val="20000"/>
        </a:spcBef>
        <a:buFont typeface="Arial"/>
        <a:buNone/>
        <a:defRPr sz="1600" kern="1200">
          <a:solidFill>
            <a:srgbClr val="777877"/>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3741" y="1117828"/>
            <a:ext cx="6919739" cy="1388767"/>
          </a:xfrm>
        </p:spPr>
        <p:txBody>
          <a:bodyPr/>
          <a:lstStyle/>
          <a:p>
            <a:r>
              <a:rPr lang="en-AU" dirty="0" smtClean="0"/>
              <a:t>ITECH1102 Networking and Security</a:t>
            </a:r>
            <a:endParaRPr lang="en-AU" dirty="0"/>
          </a:p>
        </p:txBody>
      </p:sp>
      <p:sp>
        <p:nvSpPr>
          <p:cNvPr id="3" name="Subtitle 2"/>
          <p:cNvSpPr>
            <a:spLocks noGrp="1"/>
          </p:cNvSpPr>
          <p:nvPr>
            <p:ph type="subTitle" idx="1"/>
          </p:nvPr>
        </p:nvSpPr>
        <p:spPr>
          <a:xfrm>
            <a:off x="423741" y="3028297"/>
            <a:ext cx="8087870" cy="714761"/>
          </a:xfrm>
        </p:spPr>
        <p:txBody>
          <a:bodyPr>
            <a:normAutofit/>
          </a:bodyPr>
          <a:lstStyle/>
          <a:p>
            <a:r>
              <a:rPr lang="en-AU" dirty="0" smtClean="0">
                <a:solidFill>
                  <a:schemeClr val="bg1"/>
                </a:solidFill>
              </a:rPr>
              <a:t>Topic 8 – Cloud computing  &amp;   Mobile</a:t>
            </a:r>
            <a:endParaRPr lang="en-AU" sz="1900" dirty="0" smtClean="0">
              <a:solidFill>
                <a:schemeClr val="bg1"/>
              </a:solidFill>
            </a:endParaRPr>
          </a:p>
        </p:txBody>
      </p:sp>
    </p:spTree>
    <p:extLst>
      <p:ext uri="{BB962C8B-B14F-4D97-AF65-F5344CB8AC3E}">
        <p14:creationId xmlns:p14="http://schemas.microsoft.com/office/powerpoint/2010/main" val="15397656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10</a:t>
            </a:fld>
            <a:endParaRPr lang="en-US" dirty="0"/>
          </a:p>
        </p:txBody>
      </p:sp>
      <p:sp>
        <p:nvSpPr>
          <p:cNvPr id="4" name="Title 3"/>
          <p:cNvSpPr>
            <a:spLocks noGrp="1"/>
          </p:cNvSpPr>
          <p:nvPr>
            <p:ph type="title"/>
          </p:nvPr>
        </p:nvSpPr>
        <p:spPr>
          <a:xfrm>
            <a:off x="457200" y="205980"/>
            <a:ext cx="8229600" cy="651270"/>
          </a:xfrm>
        </p:spPr>
        <p:txBody>
          <a:bodyPr>
            <a:normAutofit fontScale="90000"/>
          </a:bodyPr>
          <a:lstStyle/>
          <a:p>
            <a:r>
              <a:rPr lang="en-AU" dirty="0" smtClean="0"/>
              <a:t>Cloud infrastructure relies on Virtualization</a:t>
            </a:r>
            <a:endParaRPr lang="en-AU" dirty="0"/>
          </a:p>
        </p:txBody>
      </p:sp>
      <p:sp>
        <p:nvSpPr>
          <p:cNvPr id="5" name="Text Placeholder 4"/>
          <p:cNvSpPr>
            <a:spLocks noGrp="1"/>
          </p:cNvSpPr>
          <p:nvPr>
            <p:ph type="body" sz="quarter" idx="13"/>
          </p:nvPr>
        </p:nvSpPr>
        <p:spPr>
          <a:xfrm>
            <a:off x="357510" y="1123950"/>
            <a:ext cx="8329290" cy="3479800"/>
          </a:xfrm>
        </p:spPr>
        <p:txBody>
          <a:bodyPr>
            <a:normAutofit lnSpcReduction="10000"/>
          </a:bodyPr>
          <a:lstStyle/>
          <a:p>
            <a:r>
              <a:rPr lang="en-AU" sz="2200" dirty="0" smtClean="0"/>
              <a:t>Virtualization terminology:</a:t>
            </a:r>
          </a:p>
          <a:p>
            <a:pPr marL="704850" lvl="1" indent="-342900">
              <a:buFont typeface="Arial" panose="020B0604020202020204" pitchFamily="34" charset="0"/>
              <a:buChar char="•"/>
            </a:pPr>
            <a:r>
              <a:rPr lang="en-AU" sz="1800" dirty="0" smtClean="0"/>
              <a:t>Machine hardware on which the virtualization software is running is called the </a:t>
            </a:r>
            <a:r>
              <a:rPr lang="en-AU" sz="1800" b="1" u="sng" dirty="0" smtClean="0"/>
              <a:t>Host</a:t>
            </a:r>
            <a:r>
              <a:rPr lang="en-AU" sz="1800" dirty="0" smtClean="0"/>
              <a:t> system.</a:t>
            </a:r>
          </a:p>
          <a:p>
            <a:pPr marL="704850" lvl="1" indent="-342900">
              <a:buFont typeface="Arial" panose="020B0604020202020204" pitchFamily="34" charset="0"/>
              <a:buChar char="•"/>
            </a:pPr>
            <a:r>
              <a:rPr lang="en-AU" sz="1800" dirty="0" smtClean="0"/>
              <a:t>Virtual operating systems (server or desktop) are referred to as </a:t>
            </a:r>
            <a:r>
              <a:rPr lang="en-AU" sz="1800" b="1" u="sng" dirty="0" smtClean="0"/>
              <a:t>Guests</a:t>
            </a:r>
            <a:r>
              <a:rPr lang="en-AU" sz="1800" dirty="0" smtClean="0"/>
              <a:t>.</a:t>
            </a:r>
          </a:p>
          <a:p>
            <a:pPr marL="704850" lvl="1" indent="-342900">
              <a:buFont typeface="Arial" panose="020B0604020202020204" pitchFamily="34" charset="0"/>
              <a:buChar char="•"/>
            </a:pPr>
            <a:r>
              <a:rPr lang="en-AU" sz="1800" dirty="0" smtClean="0"/>
              <a:t>Virtualization products </a:t>
            </a:r>
            <a:r>
              <a:rPr lang="en-AU" sz="1800" dirty="0" smtClean="0"/>
              <a:t>that </a:t>
            </a:r>
            <a:r>
              <a:rPr lang="en-AU" sz="1800" dirty="0" smtClean="0"/>
              <a:t>run directly on the hardware are described as type 1 virtualization systems. (Bare metal virtualization)</a:t>
            </a:r>
          </a:p>
          <a:p>
            <a:pPr marL="704850" lvl="1" indent="-342900">
              <a:buFont typeface="Arial" panose="020B0604020202020204" pitchFamily="34" charset="0"/>
              <a:buChar char="•"/>
            </a:pPr>
            <a:r>
              <a:rPr lang="en-AU" sz="1800" dirty="0" smtClean="0"/>
              <a:t>Virtualization products </a:t>
            </a:r>
            <a:r>
              <a:rPr lang="en-AU" sz="1800" dirty="0" smtClean="0"/>
              <a:t>that </a:t>
            </a:r>
            <a:r>
              <a:rPr lang="en-AU" sz="1800" dirty="0" smtClean="0"/>
              <a:t>run on an operating system (</a:t>
            </a:r>
            <a:r>
              <a:rPr lang="en-AU" sz="1800" dirty="0" err="1" smtClean="0"/>
              <a:t>eg</a:t>
            </a:r>
            <a:r>
              <a:rPr lang="en-AU" sz="1800" dirty="0" smtClean="0"/>
              <a:t>. Windows, Linux, Mac) are type 2 virtualization products.</a:t>
            </a:r>
            <a:endParaRPr lang="en-AU" sz="1800" dirty="0"/>
          </a:p>
          <a:p>
            <a:pPr marL="704850" lvl="1" indent="-342900">
              <a:buFont typeface="Arial" panose="020B0604020202020204" pitchFamily="34" charset="0"/>
              <a:buChar char="•"/>
            </a:pPr>
            <a:endParaRPr lang="en-AU" sz="1800" dirty="0" smtClean="0"/>
          </a:p>
          <a:p>
            <a:pPr marL="0" lvl="1"/>
            <a:r>
              <a:rPr lang="en-AU" sz="1800" dirty="0" smtClean="0"/>
              <a:t>Our </a:t>
            </a:r>
            <a:r>
              <a:rPr lang="en-AU" sz="1800" dirty="0" err="1" smtClean="0"/>
              <a:t>Virtualbox</a:t>
            </a:r>
            <a:r>
              <a:rPr lang="en-AU" sz="1800" dirty="0" smtClean="0"/>
              <a:t> setup for labs is an example of type 2 virtualization. </a:t>
            </a:r>
          </a:p>
          <a:p>
            <a:pPr marL="0" lvl="1"/>
            <a:r>
              <a:rPr lang="en-AU" sz="1800" dirty="0" smtClean="0"/>
              <a:t>Type 1 virtualization is used by cloud providers because of its efficiency.</a:t>
            </a:r>
          </a:p>
        </p:txBody>
      </p:sp>
    </p:spTree>
    <p:extLst>
      <p:ext uri="{BB962C8B-B14F-4D97-AF65-F5344CB8AC3E}">
        <p14:creationId xmlns:p14="http://schemas.microsoft.com/office/powerpoint/2010/main" val="40368216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11</a:t>
            </a:fld>
            <a:endParaRPr lang="en-US" dirty="0"/>
          </a:p>
        </p:txBody>
      </p:sp>
      <p:sp>
        <p:nvSpPr>
          <p:cNvPr id="4" name="Title 3"/>
          <p:cNvSpPr>
            <a:spLocks noGrp="1"/>
          </p:cNvSpPr>
          <p:nvPr>
            <p:ph type="title"/>
          </p:nvPr>
        </p:nvSpPr>
        <p:spPr>
          <a:xfrm>
            <a:off x="457200" y="205980"/>
            <a:ext cx="8229600" cy="558310"/>
          </a:xfrm>
        </p:spPr>
        <p:txBody>
          <a:bodyPr>
            <a:normAutofit/>
          </a:bodyPr>
          <a:lstStyle/>
          <a:p>
            <a:r>
              <a:rPr lang="en-AU" sz="3000" dirty="0" smtClean="0"/>
              <a:t>Virtualization architectures</a:t>
            </a:r>
            <a:endParaRPr lang="en-AU" sz="3000" dirty="0"/>
          </a:p>
        </p:txBody>
      </p:sp>
      <p:sp>
        <p:nvSpPr>
          <p:cNvPr id="5" name="Text Placeholder 4"/>
          <p:cNvSpPr>
            <a:spLocks noGrp="1"/>
          </p:cNvSpPr>
          <p:nvPr>
            <p:ph type="body" sz="quarter" idx="13"/>
          </p:nvPr>
        </p:nvSpPr>
        <p:spPr>
          <a:xfrm>
            <a:off x="517287" y="3714143"/>
            <a:ext cx="3525324" cy="940359"/>
          </a:xfrm>
        </p:spPr>
        <p:txBody>
          <a:bodyPr>
            <a:normAutofit fontScale="77500" lnSpcReduction="20000"/>
          </a:bodyPr>
          <a:lstStyle/>
          <a:p>
            <a:r>
              <a:rPr lang="en-AU" sz="1800" dirty="0" smtClean="0"/>
              <a:t>Type 2 virtualization (Hosted)</a:t>
            </a:r>
          </a:p>
          <a:p>
            <a:r>
              <a:rPr lang="en-AU" sz="1600" dirty="0" smtClean="0"/>
              <a:t>   Installs and runs as an application.</a:t>
            </a:r>
          </a:p>
          <a:p>
            <a:r>
              <a:rPr lang="en-AU" sz="1600" dirty="0" smtClean="0"/>
              <a:t>   Relies on the Host OS for device support.</a:t>
            </a:r>
            <a:endParaRPr lang="en-AU" sz="16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975" y="933757"/>
            <a:ext cx="2867025" cy="2610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3875" y="933757"/>
            <a:ext cx="4276725" cy="2579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4131988" y="3714143"/>
            <a:ext cx="4943260" cy="677108"/>
          </a:xfrm>
          <a:prstGeom prst="rect">
            <a:avLst/>
          </a:prstGeom>
          <a:noFill/>
        </p:spPr>
        <p:txBody>
          <a:bodyPr wrap="square" rtlCol="0">
            <a:spAutoFit/>
          </a:bodyPr>
          <a:lstStyle/>
          <a:p>
            <a:r>
              <a:rPr lang="en-AU" sz="1400" dirty="0" smtClean="0"/>
              <a:t>Type 1 Virtualization (Bare-Metal) </a:t>
            </a:r>
            <a:r>
              <a:rPr lang="en-AU" sz="1400" dirty="0"/>
              <a:t>(Hypervisor) Architecture</a:t>
            </a:r>
            <a:r>
              <a:rPr lang="en-AU" sz="1400" dirty="0" smtClean="0"/>
              <a:t>:</a:t>
            </a:r>
            <a:endParaRPr lang="en-AU" dirty="0"/>
          </a:p>
          <a:p>
            <a:endParaRPr lang="en-AU" sz="1200" i="1" dirty="0" smtClean="0"/>
          </a:p>
          <a:p>
            <a:r>
              <a:rPr lang="en-AU" sz="1200" i="1" dirty="0"/>
              <a:t> </a:t>
            </a:r>
            <a:r>
              <a:rPr lang="en-AU" sz="1200" i="1" dirty="0" smtClean="0"/>
              <a:t>   </a:t>
            </a:r>
            <a:r>
              <a:rPr lang="en-AU" sz="1200" dirty="0" smtClean="0"/>
              <a:t>Lean </a:t>
            </a:r>
            <a:r>
              <a:rPr lang="en-AU" sz="1200" dirty="0"/>
              <a:t>virtualization-centric kernel</a:t>
            </a:r>
          </a:p>
        </p:txBody>
      </p:sp>
    </p:spTree>
    <p:extLst>
      <p:ext uri="{BB962C8B-B14F-4D97-AF65-F5344CB8AC3E}">
        <p14:creationId xmlns:p14="http://schemas.microsoft.com/office/powerpoint/2010/main" val="1169690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12</a:t>
            </a:fld>
            <a:endParaRPr lang="en-US" dirty="0"/>
          </a:p>
        </p:txBody>
      </p:sp>
      <p:sp>
        <p:nvSpPr>
          <p:cNvPr id="4" name="Title 3"/>
          <p:cNvSpPr>
            <a:spLocks noGrp="1"/>
          </p:cNvSpPr>
          <p:nvPr>
            <p:ph type="title"/>
          </p:nvPr>
        </p:nvSpPr>
        <p:spPr>
          <a:xfrm>
            <a:off x="457200" y="205979"/>
            <a:ext cx="8229600" cy="591543"/>
          </a:xfrm>
        </p:spPr>
        <p:txBody>
          <a:bodyPr>
            <a:normAutofit/>
          </a:bodyPr>
          <a:lstStyle/>
          <a:p>
            <a:r>
              <a:rPr lang="en-AU" sz="3000" dirty="0" smtClean="0"/>
              <a:t>Mobile computing (networking)</a:t>
            </a:r>
            <a:endParaRPr lang="en-AU" sz="3000" dirty="0"/>
          </a:p>
        </p:txBody>
      </p:sp>
      <p:sp>
        <p:nvSpPr>
          <p:cNvPr id="5" name="Text Placeholder 4"/>
          <p:cNvSpPr>
            <a:spLocks noGrp="1"/>
          </p:cNvSpPr>
          <p:nvPr>
            <p:ph type="body" sz="quarter" idx="13"/>
          </p:nvPr>
        </p:nvSpPr>
        <p:spPr>
          <a:xfrm>
            <a:off x="275008" y="1045029"/>
            <a:ext cx="8662737" cy="3558721"/>
          </a:xfrm>
        </p:spPr>
        <p:txBody>
          <a:bodyPr>
            <a:normAutofit/>
          </a:bodyPr>
          <a:lstStyle/>
          <a:p>
            <a:r>
              <a:rPr lang="en-AU" sz="2200" dirty="0" smtClean="0"/>
              <a:t>The mobile phone network is underpinned by many technologies.</a:t>
            </a:r>
          </a:p>
          <a:p>
            <a:r>
              <a:rPr lang="en-AU" sz="2200" dirty="0" smtClean="0"/>
              <a:t>Those technologies have been in a state of continuous change since mobile phones were first introduced in the 1980’s.</a:t>
            </a:r>
          </a:p>
          <a:p>
            <a:r>
              <a:rPr lang="en-AU" sz="2200" dirty="0" smtClean="0"/>
              <a:t>There progression in mobile systems is described as differing generations. The first generation 1G then 2G, 3G, 4G and 5G into the future.</a:t>
            </a:r>
          </a:p>
          <a:p>
            <a:r>
              <a:rPr lang="en-AU" sz="2200" dirty="0" smtClean="0"/>
              <a:t>We will take a brief look at some of the most important technologies and the basic architecture of the mobile phone network.</a:t>
            </a:r>
          </a:p>
        </p:txBody>
      </p:sp>
    </p:spTree>
    <p:extLst>
      <p:ext uri="{BB962C8B-B14F-4D97-AF65-F5344CB8AC3E}">
        <p14:creationId xmlns:p14="http://schemas.microsoft.com/office/powerpoint/2010/main" val="15670528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13</a:t>
            </a:fld>
            <a:endParaRPr lang="en-US" dirty="0"/>
          </a:p>
        </p:txBody>
      </p:sp>
      <p:sp>
        <p:nvSpPr>
          <p:cNvPr id="4" name="Title 3"/>
          <p:cNvSpPr>
            <a:spLocks noGrp="1"/>
          </p:cNvSpPr>
          <p:nvPr>
            <p:ph type="title"/>
          </p:nvPr>
        </p:nvSpPr>
        <p:spPr>
          <a:xfrm>
            <a:off x="457200" y="205980"/>
            <a:ext cx="8229600" cy="577792"/>
          </a:xfrm>
        </p:spPr>
        <p:txBody>
          <a:bodyPr>
            <a:normAutofit/>
          </a:bodyPr>
          <a:lstStyle/>
          <a:p>
            <a:r>
              <a:rPr lang="en-AU" sz="3000" dirty="0" smtClean="0"/>
              <a:t>Technology summary continued</a:t>
            </a:r>
            <a:endParaRPr lang="en-AU" sz="3000" dirty="0"/>
          </a:p>
        </p:txBody>
      </p:sp>
      <p:sp>
        <p:nvSpPr>
          <p:cNvPr id="5" name="Text Placeholder 4"/>
          <p:cNvSpPr>
            <a:spLocks noGrp="1"/>
          </p:cNvSpPr>
          <p:nvPr>
            <p:ph type="body" sz="quarter" idx="13"/>
          </p:nvPr>
        </p:nvSpPr>
        <p:spPr>
          <a:xfrm>
            <a:off x="197662" y="1141281"/>
            <a:ext cx="8748676" cy="3620598"/>
          </a:xfrm>
        </p:spPr>
        <p:txBody>
          <a:bodyPr>
            <a:noAutofit/>
          </a:bodyPr>
          <a:lstStyle/>
          <a:p>
            <a:r>
              <a:rPr lang="en-AU" sz="1700" dirty="0" smtClean="0"/>
              <a:t>The first mobile phone networks were entirely Analog and only supported voice (no data).</a:t>
            </a:r>
          </a:p>
          <a:p>
            <a:r>
              <a:rPr lang="en-AU" sz="1700" dirty="0" smtClean="0"/>
              <a:t>2G networks were based on GSM (Global System for mobile communications) or CDMA (code division multiple access) technologies.</a:t>
            </a:r>
          </a:p>
          <a:p>
            <a:r>
              <a:rPr lang="en-AU" sz="1700" dirty="0" smtClean="0"/>
              <a:t>2G systems included the ability to handle data (SMS, MMS etc.)</a:t>
            </a:r>
          </a:p>
          <a:p>
            <a:r>
              <a:rPr lang="en-AU" sz="1700" dirty="0" smtClean="0"/>
              <a:t>3G systems introduced high data speeds and were primarily based on CDMA technologies (including CDMA2000, WCDMA, TD-SCDMA).</a:t>
            </a:r>
          </a:p>
          <a:p>
            <a:r>
              <a:rPr lang="en-AU" sz="1700" dirty="0" smtClean="0"/>
              <a:t>4G system have much higher data rates. The main 4G technology is LTE (Long Term Evolution) which is based on Internet Protocol (IP) standards. It can also work on a wide range of frequencies which will allow smooth transitions for many mobile carriers.</a:t>
            </a:r>
            <a:endParaRPr lang="en-AU" sz="1700" dirty="0"/>
          </a:p>
          <a:p>
            <a:r>
              <a:rPr lang="en-AU" sz="1700" dirty="0" smtClean="0"/>
              <a:t>5G is under development and will provide high speed access from 2020.</a:t>
            </a:r>
            <a:endParaRPr lang="en-AU" sz="1700" dirty="0"/>
          </a:p>
        </p:txBody>
      </p:sp>
    </p:spTree>
    <p:extLst>
      <p:ext uri="{BB962C8B-B14F-4D97-AF65-F5344CB8AC3E}">
        <p14:creationId xmlns:p14="http://schemas.microsoft.com/office/powerpoint/2010/main" val="3227534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14</a:t>
            </a:fld>
            <a:endParaRPr lang="en-US" dirty="0"/>
          </a:p>
        </p:txBody>
      </p:sp>
      <p:sp>
        <p:nvSpPr>
          <p:cNvPr id="4" name="Title 3"/>
          <p:cNvSpPr>
            <a:spLocks noGrp="1"/>
          </p:cNvSpPr>
          <p:nvPr>
            <p:ph type="title"/>
          </p:nvPr>
        </p:nvSpPr>
        <p:spPr>
          <a:xfrm>
            <a:off x="457200" y="205979"/>
            <a:ext cx="8229600" cy="651271"/>
          </a:xfrm>
        </p:spPr>
        <p:txBody>
          <a:bodyPr>
            <a:normAutofit/>
          </a:bodyPr>
          <a:lstStyle/>
          <a:p>
            <a:r>
              <a:rPr lang="en-AU" sz="3000" dirty="0" smtClean="0"/>
              <a:t>1G – 4G technology summary</a:t>
            </a:r>
            <a:endParaRPr lang="en-AU" sz="3000" dirty="0"/>
          </a:p>
        </p:txBody>
      </p:sp>
      <p:graphicFrame>
        <p:nvGraphicFramePr>
          <p:cNvPr id="6" name="Table 5"/>
          <p:cNvGraphicFramePr>
            <a:graphicFrameLocks noGrp="1"/>
          </p:cNvGraphicFramePr>
          <p:nvPr>
            <p:extLst>
              <p:ext uri="{D42A27DB-BD31-4B8C-83A1-F6EECF244321}">
                <p14:modId xmlns:p14="http://schemas.microsoft.com/office/powerpoint/2010/main" val="918359668"/>
              </p:ext>
            </p:extLst>
          </p:nvPr>
        </p:nvGraphicFramePr>
        <p:xfrm>
          <a:off x="165005" y="1051904"/>
          <a:ext cx="8813990" cy="3452012"/>
        </p:xfrm>
        <a:graphic>
          <a:graphicData uri="http://schemas.openxmlformats.org/drawingml/2006/table">
            <a:tbl>
              <a:tblPr firstRow="1" bandRow="1">
                <a:tableStyleId>{5C22544A-7EE6-4342-B048-85BDC9FD1C3A}</a:tableStyleId>
              </a:tblPr>
              <a:tblGrid>
                <a:gridCol w="1546918">
                  <a:extLst>
                    <a:ext uri="{9D8B030D-6E8A-4147-A177-3AD203B41FA5}">
                      <a16:colId xmlns:a16="http://schemas.microsoft.com/office/drawing/2014/main" val="2187280101"/>
                    </a:ext>
                  </a:extLst>
                </a:gridCol>
                <a:gridCol w="1567543">
                  <a:extLst>
                    <a:ext uri="{9D8B030D-6E8A-4147-A177-3AD203B41FA5}">
                      <a16:colId xmlns:a16="http://schemas.microsoft.com/office/drawing/2014/main" val="2401989570"/>
                    </a:ext>
                  </a:extLst>
                </a:gridCol>
                <a:gridCol w="1773798">
                  <a:extLst>
                    <a:ext uri="{9D8B030D-6E8A-4147-A177-3AD203B41FA5}">
                      <a16:colId xmlns:a16="http://schemas.microsoft.com/office/drawing/2014/main" val="3223562196"/>
                    </a:ext>
                  </a:extLst>
                </a:gridCol>
                <a:gridCol w="2007555">
                  <a:extLst>
                    <a:ext uri="{9D8B030D-6E8A-4147-A177-3AD203B41FA5}">
                      <a16:colId xmlns:a16="http://schemas.microsoft.com/office/drawing/2014/main" val="3817203204"/>
                    </a:ext>
                  </a:extLst>
                </a:gridCol>
                <a:gridCol w="1918176">
                  <a:extLst>
                    <a:ext uri="{9D8B030D-6E8A-4147-A177-3AD203B41FA5}">
                      <a16:colId xmlns:a16="http://schemas.microsoft.com/office/drawing/2014/main" val="4238000072"/>
                    </a:ext>
                  </a:extLst>
                </a:gridCol>
              </a:tblGrid>
              <a:tr h="520852">
                <a:tc>
                  <a:txBody>
                    <a:bodyPr/>
                    <a:lstStyle/>
                    <a:p>
                      <a:pPr algn="ctr"/>
                      <a:r>
                        <a:rPr lang="en-AU" dirty="0" smtClean="0"/>
                        <a:t>Parameters</a:t>
                      </a:r>
                      <a:endParaRPr lang="en-AU" dirty="0"/>
                    </a:p>
                  </a:txBody>
                  <a:tcPr/>
                </a:tc>
                <a:tc>
                  <a:txBody>
                    <a:bodyPr/>
                    <a:lstStyle/>
                    <a:p>
                      <a:pPr algn="ctr"/>
                      <a:r>
                        <a:rPr lang="en-AU" dirty="0" smtClean="0"/>
                        <a:t>1G</a:t>
                      </a:r>
                      <a:endParaRPr lang="en-AU" dirty="0"/>
                    </a:p>
                  </a:txBody>
                  <a:tcPr/>
                </a:tc>
                <a:tc>
                  <a:txBody>
                    <a:bodyPr/>
                    <a:lstStyle/>
                    <a:p>
                      <a:pPr algn="ctr"/>
                      <a:r>
                        <a:rPr lang="en-AU" dirty="0" smtClean="0"/>
                        <a:t>2G</a:t>
                      </a:r>
                      <a:endParaRPr lang="en-AU" dirty="0"/>
                    </a:p>
                  </a:txBody>
                  <a:tcPr/>
                </a:tc>
                <a:tc>
                  <a:txBody>
                    <a:bodyPr/>
                    <a:lstStyle/>
                    <a:p>
                      <a:pPr algn="ctr"/>
                      <a:r>
                        <a:rPr lang="en-AU" dirty="0" smtClean="0"/>
                        <a:t>3G</a:t>
                      </a:r>
                      <a:endParaRPr lang="en-AU" dirty="0"/>
                    </a:p>
                  </a:txBody>
                  <a:tcPr/>
                </a:tc>
                <a:tc>
                  <a:txBody>
                    <a:bodyPr/>
                    <a:lstStyle/>
                    <a:p>
                      <a:pPr algn="ctr"/>
                      <a:r>
                        <a:rPr lang="en-AU" dirty="0" smtClean="0"/>
                        <a:t>4G</a:t>
                      </a:r>
                      <a:endParaRPr lang="en-AU" dirty="0"/>
                    </a:p>
                  </a:txBody>
                  <a:tcPr/>
                </a:tc>
                <a:extLst>
                  <a:ext uri="{0D108BD9-81ED-4DB2-BD59-A6C34878D82A}">
                    <a16:rowId xmlns:a16="http://schemas.microsoft.com/office/drawing/2014/main" val="258531742"/>
                  </a:ext>
                </a:extLst>
              </a:tr>
              <a:tr h="342900">
                <a:tc>
                  <a:txBody>
                    <a:bodyPr/>
                    <a:lstStyle/>
                    <a:p>
                      <a:pPr algn="ctr"/>
                      <a:endParaRPr lang="en-AU" sz="1150" dirty="0" smtClean="0"/>
                    </a:p>
                    <a:p>
                      <a:pPr algn="ctr"/>
                      <a:r>
                        <a:rPr lang="en-AU" sz="1150" dirty="0" smtClean="0"/>
                        <a:t>Name</a:t>
                      </a:r>
                      <a:endParaRPr lang="en-AU" sz="1150" dirty="0"/>
                    </a:p>
                  </a:txBody>
                  <a:tcPr/>
                </a:tc>
                <a:tc>
                  <a:txBody>
                    <a:bodyPr/>
                    <a:lstStyle/>
                    <a:p>
                      <a:pPr algn="ctr"/>
                      <a:r>
                        <a:rPr lang="en-AU" sz="1150" dirty="0" smtClean="0"/>
                        <a:t>1</a:t>
                      </a:r>
                      <a:r>
                        <a:rPr lang="en-AU" sz="1150" baseline="30000" dirty="0" smtClean="0"/>
                        <a:t>st</a:t>
                      </a:r>
                      <a:r>
                        <a:rPr lang="en-AU" sz="1150" baseline="0" dirty="0" smtClean="0"/>
                        <a:t> </a:t>
                      </a:r>
                      <a:r>
                        <a:rPr lang="en-AU" sz="1150" dirty="0" smtClean="0"/>
                        <a:t> Generation Mobile Network</a:t>
                      </a:r>
                    </a:p>
                    <a:p>
                      <a:pPr algn="ctr"/>
                      <a:r>
                        <a:rPr lang="en-AU" sz="1150" dirty="0" smtClean="0"/>
                        <a:t>(1980’s)</a:t>
                      </a:r>
                      <a:endParaRPr lang="en-AU" sz="115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AU" sz="1150" dirty="0" smtClean="0"/>
                        <a:t>2</a:t>
                      </a:r>
                      <a:r>
                        <a:rPr lang="en-AU" sz="1150" baseline="30000" dirty="0" smtClean="0"/>
                        <a:t>nd</a:t>
                      </a:r>
                      <a:r>
                        <a:rPr lang="en-AU" sz="1150" dirty="0" smtClean="0"/>
                        <a:t> Generation Mobile Network</a:t>
                      </a:r>
                    </a:p>
                    <a:p>
                      <a:pPr algn="ctr"/>
                      <a:r>
                        <a:rPr lang="en-AU" sz="1150" dirty="0" smtClean="0"/>
                        <a:t>(1993)</a:t>
                      </a:r>
                      <a:endParaRPr lang="en-AU" sz="115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AU" sz="1150" dirty="0" smtClean="0"/>
                        <a:t>3</a:t>
                      </a:r>
                      <a:r>
                        <a:rPr lang="en-AU" sz="1150" baseline="30000" dirty="0" smtClean="0"/>
                        <a:t>rd</a:t>
                      </a:r>
                      <a:r>
                        <a:rPr lang="en-AU" sz="1150" baseline="0" dirty="0" smtClean="0"/>
                        <a:t> </a:t>
                      </a:r>
                      <a:r>
                        <a:rPr lang="en-AU" sz="1150" dirty="0" smtClean="0"/>
                        <a:t>Generation Mobile Network</a:t>
                      </a:r>
                    </a:p>
                    <a:p>
                      <a:pPr algn="ctr"/>
                      <a:r>
                        <a:rPr lang="en-AU" sz="1150" dirty="0" smtClean="0"/>
                        <a:t>(2001)</a:t>
                      </a:r>
                      <a:endParaRPr lang="en-AU" sz="115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AU" sz="1150" dirty="0" smtClean="0"/>
                        <a:t>4</a:t>
                      </a:r>
                      <a:r>
                        <a:rPr lang="en-AU" sz="1150" baseline="30000" dirty="0" smtClean="0"/>
                        <a:t>th</a:t>
                      </a:r>
                      <a:r>
                        <a:rPr lang="en-AU" sz="1150" baseline="0" dirty="0" smtClean="0"/>
                        <a:t> </a:t>
                      </a:r>
                      <a:r>
                        <a:rPr lang="en-AU" sz="1150" dirty="0" smtClean="0"/>
                        <a:t>Generation Mobile Network</a:t>
                      </a:r>
                    </a:p>
                    <a:p>
                      <a:pPr algn="ctr"/>
                      <a:r>
                        <a:rPr lang="en-AU" sz="1150" dirty="0" smtClean="0"/>
                        <a:t>(2009)</a:t>
                      </a:r>
                      <a:endParaRPr lang="en-AU" sz="1150" dirty="0"/>
                    </a:p>
                  </a:txBody>
                  <a:tcPr/>
                </a:tc>
                <a:extLst>
                  <a:ext uri="{0D108BD9-81ED-4DB2-BD59-A6C34878D82A}">
                    <a16:rowId xmlns:a16="http://schemas.microsoft.com/office/drawing/2014/main" val="3150981214"/>
                  </a:ext>
                </a:extLst>
              </a:tr>
              <a:tr h="342900">
                <a:tc>
                  <a:txBody>
                    <a:bodyPr/>
                    <a:lstStyle/>
                    <a:p>
                      <a:pPr algn="ctr"/>
                      <a:endParaRPr lang="en-AU" sz="1150" dirty="0" smtClean="0"/>
                    </a:p>
                    <a:p>
                      <a:pPr algn="ctr"/>
                      <a:r>
                        <a:rPr lang="en-AU" sz="1150" dirty="0" smtClean="0"/>
                        <a:t>Switching</a:t>
                      </a:r>
                      <a:endParaRPr lang="en-AU" sz="1150" dirty="0"/>
                    </a:p>
                  </a:txBody>
                  <a:tcPr/>
                </a:tc>
                <a:tc>
                  <a:txBody>
                    <a:bodyPr/>
                    <a:lstStyle/>
                    <a:p>
                      <a:pPr algn="ctr"/>
                      <a:endParaRPr lang="en-AU" sz="1150" dirty="0" smtClean="0"/>
                    </a:p>
                    <a:p>
                      <a:pPr algn="ctr"/>
                      <a:r>
                        <a:rPr lang="en-AU" sz="1150" dirty="0" smtClean="0"/>
                        <a:t>Circuit switching</a:t>
                      </a:r>
                      <a:endParaRPr lang="en-AU" sz="1150" dirty="0"/>
                    </a:p>
                  </a:txBody>
                  <a:tcPr/>
                </a:tc>
                <a:tc>
                  <a:txBody>
                    <a:bodyPr/>
                    <a:lstStyle/>
                    <a:p>
                      <a:pPr algn="ctr"/>
                      <a:r>
                        <a:rPr lang="en-AU" sz="1150" dirty="0" smtClean="0"/>
                        <a:t>Circuit switching for voice, </a:t>
                      </a:r>
                    </a:p>
                    <a:p>
                      <a:pPr algn="ctr"/>
                      <a:r>
                        <a:rPr lang="en-AU" sz="1150" dirty="0" smtClean="0"/>
                        <a:t>Packet for data</a:t>
                      </a:r>
                      <a:endParaRPr lang="en-AU" sz="1150" dirty="0"/>
                    </a:p>
                  </a:txBody>
                  <a:tcPr/>
                </a:tc>
                <a:tc>
                  <a:txBody>
                    <a:bodyPr/>
                    <a:lstStyle/>
                    <a:p>
                      <a:pPr algn="ctr"/>
                      <a:r>
                        <a:rPr lang="en-AU" sz="1150" dirty="0" smtClean="0"/>
                        <a:t>Packet except for Air Interface between phone and base station.</a:t>
                      </a:r>
                      <a:endParaRPr lang="en-AU" sz="1150" dirty="0"/>
                    </a:p>
                  </a:txBody>
                  <a:tcPr/>
                </a:tc>
                <a:tc>
                  <a:txBody>
                    <a:bodyPr/>
                    <a:lstStyle/>
                    <a:p>
                      <a:pPr algn="ctr"/>
                      <a:r>
                        <a:rPr lang="en-AU" sz="1150" dirty="0" smtClean="0"/>
                        <a:t>Packet</a:t>
                      </a:r>
                      <a:r>
                        <a:rPr lang="en-AU" sz="1150" baseline="0" dirty="0" smtClean="0"/>
                        <a:t> switching</a:t>
                      </a:r>
                      <a:endParaRPr lang="en-AU" sz="1150" dirty="0"/>
                    </a:p>
                  </a:txBody>
                  <a:tcPr/>
                </a:tc>
                <a:extLst>
                  <a:ext uri="{0D108BD9-81ED-4DB2-BD59-A6C34878D82A}">
                    <a16:rowId xmlns:a16="http://schemas.microsoft.com/office/drawing/2014/main" val="503683255"/>
                  </a:ext>
                </a:extLst>
              </a:tr>
              <a:tr h="185420">
                <a:tc>
                  <a:txBody>
                    <a:bodyPr/>
                    <a:lstStyle/>
                    <a:p>
                      <a:pPr algn="ctr"/>
                      <a:r>
                        <a:rPr lang="en-AU" sz="1150" dirty="0" smtClean="0"/>
                        <a:t>Access system</a:t>
                      </a:r>
                      <a:endParaRPr lang="en-AU" sz="1150" dirty="0"/>
                    </a:p>
                  </a:txBody>
                  <a:tcPr/>
                </a:tc>
                <a:tc>
                  <a:txBody>
                    <a:bodyPr/>
                    <a:lstStyle/>
                    <a:p>
                      <a:pPr algn="ctr"/>
                      <a:r>
                        <a:rPr lang="en-AU" sz="1150" dirty="0" smtClean="0"/>
                        <a:t>FDMA</a:t>
                      </a:r>
                      <a:endParaRPr lang="en-AU" sz="1150" dirty="0"/>
                    </a:p>
                  </a:txBody>
                  <a:tcPr/>
                </a:tc>
                <a:tc>
                  <a:txBody>
                    <a:bodyPr/>
                    <a:lstStyle/>
                    <a:p>
                      <a:pPr algn="ctr"/>
                      <a:r>
                        <a:rPr lang="en-AU" sz="1150" dirty="0" smtClean="0"/>
                        <a:t>TDMA, CDMA</a:t>
                      </a:r>
                      <a:endParaRPr lang="en-AU" sz="1150" dirty="0"/>
                    </a:p>
                  </a:txBody>
                  <a:tcPr/>
                </a:tc>
                <a:tc>
                  <a:txBody>
                    <a:bodyPr/>
                    <a:lstStyle/>
                    <a:p>
                      <a:pPr algn="ctr"/>
                      <a:r>
                        <a:rPr lang="en-AU" sz="1150" dirty="0" smtClean="0"/>
                        <a:t>CDMA</a:t>
                      </a:r>
                      <a:r>
                        <a:rPr lang="en-AU" sz="1150" baseline="0" dirty="0" smtClean="0"/>
                        <a:t> (various types)</a:t>
                      </a:r>
                      <a:endParaRPr lang="en-AU" sz="1150" dirty="0"/>
                    </a:p>
                  </a:txBody>
                  <a:tcPr/>
                </a:tc>
                <a:tc>
                  <a:txBody>
                    <a:bodyPr/>
                    <a:lstStyle/>
                    <a:p>
                      <a:pPr algn="ctr"/>
                      <a:r>
                        <a:rPr lang="en-AU" sz="1150" dirty="0" smtClean="0"/>
                        <a:t>CDMA</a:t>
                      </a:r>
                      <a:endParaRPr lang="en-AU" sz="1150" dirty="0"/>
                    </a:p>
                  </a:txBody>
                  <a:tcPr/>
                </a:tc>
                <a:extLst>
                  <a:ext uri="{0D108BD9-81ED-4DB2-BD59-A6C34878D82A}">
                    <a16:rowId xmlns:a16="http://schemas.microsoft.com/office/drawing/2014/main" val="270237439"/>
                  </a:ext>
                </a:extLst>
              </a:tr>
              <a:tr h="370840">
                <a:tc>
                  <a:txBody>
                    <a:bodyPr/>
                    <a:lstStyle/>
                    <a:p>
                      <a:pPr algn="ctr"/>
                      <a:r>
                        <a:rPr lang="en-AU" sz="1150" dirty="0" smtClean="0"/>
                        <a:t>Features</a:t>
                      </a:r>
                      <a:endParaRPr lang="en-AU" sz="1150" dirty="0"/>
                    </a:p>
                  </a:txBody>
                  <a:tcPr/>
                </a:tc>
                <a:tc>
                  <a:txBody>
                    <a:bodyPr/>
                    <a:lstStyle/>
                    <a:p>
                      <a:pPr algn="ctr"/>
                      <a:r>
                        <a:rPr lang="en-AU" sz="1150" dirty="0" smtClean="0"/>
                        <a:t>Voice only</a:t>
                      </a:r>
                      <a:endParaRPr lang="en-AU" sz="1150" dirty="0"/>
                    </a:p>
                  </a:txBody>
                  <a:tcPr/>
                </a:tc>
                <a:tc>
                  <a:txBody>
                    <a:bodyPr/>
                    <a:lstStyle/>
                    <a:p>
                      <a:pPr algn="ctr"/>
                      <a:r>
                        <a:rPr lang="en-AU" sz="1150" dirty="0" smtClean="0"/>
                        <a:t>SMS,</a:t>
                      </a:r>
                      <a:r>
                        <a:rPr lang="en-AU" sz="1150" baseline="0" dirty="0" smtClean="0"/>
                        <a:t> MMS, Internet access</a:t>
                      </a:r>
                      <a:endParaRPr lang="en-AU" sz="1150" dirty="0"/>
                    </a:p>
                  </a:txBody>
                  <a:tcPr/>
                </a:tc>
                <a:tc>
                  <a:txBody>
                    <a:bodyPr/>
                    <a:lstStyle/>
                    <a:p>
                      <a:pPr algn="ctr"/>
                      <a:r>
                        <a:rPr lang="en-AU" sz="1150" dirty="0" smtClean="0"/>
                        <a:t>High security</a:t>
                      </a:r>
                      <a:endParaRPr lang="en-AU" sz="1150" dirty="0"/>
                    </a:p>
                  </a:txBody>
                  <a:tcPr/>
                </a:tc>
                <a:tc>
                  <a:txBody>
                    <a:bodyPr/>
                    <a:lstStyle/>
                    <a:p>
                      <a:pPr algn="ctr"/>
                      <a:r>
                        <a:rPr lang="en-AU" sz="1150" dirty="0" smtClean="0"/>
                        <a:t>Higher speed</a:t>
                      </a:r>
                      <a:endParaRPr lang="en-AU" sz="1150" dirty="0"/>
                    </a:p>
                  </a:txBody>
                  <a:tcPr/>
                </a:tc>
                <a:extLst>
                  <a:ext uri="{0D108BD9-81ED-4DB2-BD59-A6C34878D82A}">
                    <a16:rowId xmlns:a16="http://schemas.microsoft.com/office/drawing/2014/main" val="3360866158"/>
                  </a:ext>
                </a:extLst>
              </a:tr>
              <a:tr h="448329">
                <a:tc>
                  <a:txBody>
                    <a:bodyPr/>
                    <a:lstStyle/>
                    <a:p>
                      <a:pPr algn="ctr"/>
                      <a:r>
                        <a:rPr lang="en-AU" sz="1150" dirty="0" smtClean="0"/>
                        <a:t>Bandwidth</a:t>
                      </a:r>
                      <a:endParaRPr lang="en-AU" sz="1150" dirty="0"/>
                    </a:p>
                  </a:txBody>
                  <a:tcPr/>
                </a:tc>
                <a:tc>
                  <a:txBody>
                    <a:bodyPr/>
                    <a:lstStyle/>
                    <a:p>
                      <a:pPr algn="ctr"/>
                      <a:r>
                        <a:rPr lang="en-AU" sz="1150" dirty="0" smtClean="0"/>
                        <a:t>Analog.</a:t>
                      </a:r>
                    </a:p>
                    <a:p>
                      <a:pPr algn="ctr"/>
                      <a:r>
                        <a:rPr lang="en-AU" sz="1150" dirty="0" smtClean="0"/>
                        <a:t>(Voice</a:t>
                      </a:r>
                      <a:r>
                        <a:rPr lang="en-AU" sz="1150" baseline="0" dirty="0" smtClean="0"/>
                        <a:t> over carrier)</a:t>
                      </a:r>
                      <a:endParaRPr lang="en-AU" sz="1150" dirty="0"/>
                    </a:p>
                  </a:txBody>
                  <a:tcPr/>
                </a:tc>
                <a:tc>
                  <a:txBody>
                    <a:bodyPr/>
                    <a:lstStyle/>
                    <a:p>
                      <a:pPr algn="ctr"/>
                      <a:r>
                        <a:rPr lang="en-AU" sz="1150" dirty="0" smtClean="0"/>
                        <a:t>25 MHz</a:t>
                      </a:r>
                    </a:p>
                    <a:p>
                      <a:pPr algn="ctr"/>
                      <a:r>
                        <a:rPr lang="en-AU" sz="1150" dirty="0" smtClean="0"/>
                        <a:t>(GSM</a:t>
                      </a:r>
                      <a:r>
                        <a:rPr lang="en-AU" sz="1150" baseline="0" dirty="0" smtClean="0"/>
                        <a:t> / GPRS)</a:t>
                      </a:r>
                      <a:endParaRPr lang="en-AU" sz="1150" dirty="0"/>
                    </a:p>
                  </a:txBody>
                  <a:tcPr/>
                </a:tc>
                <a:tc>
                  <a:txBody>
                    <a:bodyPr/>
                    <a:lstStyle/>
                    <a:p>
                      <a:pPr algn="ctr"/>
                      <a:r>
                        <a:rPr lang="en-AU" sz="1150" dirty="0" smtClean="0"/>
                        <a:t>25 MHz</a:t>
                      </a:r>
                    </a:p>
                    <a:p>
                      <a:pPr algn="ctr"/>
                      <a:r>
                        <a:rPr lang="en-AU" sz="1150" dirty="0" smtClean="0"/>
                        <a:t>CDMA2000, WCDMA,TD-SCDMA</a:t>
                      </a:r>
                      <a:endParaRPr lang="en-AU" sz="1150" dirty="0"/>
                    </a:p>
                  </a:txBody>
                  <a:tcPr/>
                </a:tc>
                <a:tc>
                  <a:txBody>
                    <a:bodyPr/>
                    <a:lstStyle/>
                    <a:p>
                      <a:pPr algn="ctr"/>
                      <a:r>
                        <a:rPr lang="en-AU" sz="1150" dirty="0" smtClean="0"/>
                        <a:t>100 MHz</a:t>
                      </a:r>
                    </a:p>
                    <a:p>
                      <a:pPr algn="ctr"/>
                      <a:r>
                        <a:rPr lang="en-AU" sz="1150" dirty="0" smtClean="0"/>
                        <a:t>LTE, </a:t>
                      </a:r>
                      <a:r>
                        <a:rPr lang="en-AU" sz="1150" dirty="0" err="1" smtClean="0"/>
                        <a:t>WiMax</a:t>
                      </a:r>
                      <a:r>
                        <a:rPr lang="en-AU" sz="1150" dirty="0" smtClean="0"/>
                        <a:t> &amp; others</a:t>
                      </a:r>
                      <a:endParaRPr lang="en-AU" sz="1150" dirty="0"/>
                    </a:p>
                  </a:txBody>
                  <a:tcPr/>
                </a:tc>
                <a:extLst>
                  <a:ext uri="{0D108BD9-81ED-4DB2-BD59-A6C34878D82A}">
                    <a16:rowId xmlns:a16="http://schemas.microsoft.com/office/drawing/2014/main" val="253519621"/>
                  </a:ext>
                </a:extLst>
              </a:tr>
              <a:tr h="370840">
                <a:tc>
                  <a:txBody>
                    <a:bodyPr/>
                    <a:lstStyle/>
                    <a:p>
                      <a:pPr algn="ctr"/>
                      <a:r>
                        <a:rPr lang="en-AU" sz="1150" dirty="0" smtClean="0"/>
                        <a:t>Carrier frequency</a:t>
                      </a:r>
                      <a:endParaRPr lang="en-AU" sz="1150" dirty="0"/>
                    </a:p>
                  </a:txBody>
                  <a:tcPr/>
                </a:tc>
                <a:tc>
                  <a:txBody>
                    <a:bodyPr/>
                    <a:lstStyle/>
                    <a:p>
                      <a:pPr algn="ctr"/>
                      <a:r>
                        <a:rPr lang="en-AU" sz="1150" dirty="0" smtClean="0"/>
                        <a:t>30 kHz</a:t>
                      </a:r>
                      <a:endParaRPr lang="en-AU" sz="1150" dirty="0"/>
                    </a:p>
                  </a:txBody>
                  <a:tcPr/>
                </a:tc>
                <a:tc>
                  <a:txBody>
                    <a:bodyPr/>
                    <a:lstStyle/>
                    <a:p>
                      <a:pPr algn="ctr"/>
                      <a:r>
                        <a:rPr lang="en-AU" sz="1150" dirty="0" smtClean="0"/>
                        <a:t>200 kHz</a:t>
                      </a:r>
                      <a:endParaRPr lang="en-AU" sz="1150" dirty="0"/>
                    </a:p>
                  </a:txBody>
                  <a:tcPr/>
                </a:tc>
                <a:tc>
                  <a:txBody>
                    <a:bodyPr/>
                    <a:lstStyle/>
                    <a:p>
                      <a:pPr algn="ctr"/>
                      <a:r>
                        <a:rPr lang="en-AU" sz="1150" dirty="0" smtClean="0"/>
                        <a:t>5 MHz</a:t>
                      </a:r>
                      <a:endParaRPr lang="en-AU" sz="1150" dirty="0"/>
                    </a:p>
                  </a:txBody>
                  <a:tcPr/>
                </a:tc>
                <a:tc>
                  <a:txBody>
                    <a:bodyPr/>
                    <a:lstStyle/>
                    <a:p>
                      <a:pPr algn="ctr"/>
                      <a:r>
                        <a:rPr lang="en-AU" sz="1150" dirty="0" smtClean="0"/>
                        <a:t>15 MHz</a:t>
                      </a:r>
                      <a:endParaRPr lang="en-AU" sz="1150" dirty="0"/>
                    </a:p>
                  </a:txBody>
                  <a:tcPr/>
                </a:tc>
                <a:extLst>
                  <a:ext uri="{0D108BD9-81ED-4DB2-BD59-A6C34878D82A}">
                    <a16:rowId xmlns:a16="http://schemas.microsoft.com/office/drawing/2014/main" val="1695098145"/>
                  </a:ext>
                </a:extLst>
              </a:tr>
            </a:tbl>
          </a:graphicData>
        </a:graphic>
      </p:graphicFrame>
    </p:spTree>
    <p:extLst>
      <p:ext uri="{BB962C8B-B14F-4D97-AF65-F5344CB8AC3E}">
        <p14:creationId xmlns:p14="http://schemas.microsoft.com/office/powerpoint/2010/main" val="2384671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15</a:t>
            </a:fld>
            <a:endParaRPr lang="en-US" dirty="0"/>
          </a:p>
        </p:txBody>
      </p:sp>
      <p:sp>
        <p:nvSpPr>
          <p:cNvPr id="4" name="Title 3"/>
          <p:cNvSpPr>
            <a:spLocks noGrp="1"/>
          </p:cNvSpPr>
          <p:nvPr>
            <p:ph type="title"/>
          </p:nvPr>
        </p:nvSpPr>
        <p:spPr>
          <a:xfrm>
            <a:off x="457200" y="205979"/>
            <a:ext cx="8229600" cy="591543"/>
          </a:xfrm>
        </p:spPr>
        <p:txBody>
          <a:bodyPr>
            <a:normAutofit/>
          </a:bodyPr>
          <a:lstStyle/>
          <a:p>
            <a:r>
              <a:rPr lang="en-AU" sz="3000" dirty="0" smtClean="0"/>
              <a:t>Elements of Mobile telephone networks.</a:t>
            </a:r>
            <a:endParaRPr lang="en-AU" sz="3000" dirty="0"/>
          </a:p>
        </p:txBody>
      </p:sp>
      <p:sp>
        <p:nvSpPr>
          <p:cNvPr id="5" name="Text Placeholder 4"/>
          <p:cNvSpPr>
            <a:spLocks noGrp="1"/>
          </p:cNvSpPr>
          <p:nvPr>
            <p:ph type="body" sz="quarter" idx="13"/>
          </p:nvPr>
        </p:nvSpPr>
        <p:spPr>
          <a:xfrm>
            <a:off x="316259" y="1068948"/>
            <a:ext cx="8621485" cy="3585554"/>
          </a:xfrm>
        </p:spPr>
        <p:txBody>
          <a:bodyPr>
            <a:normAutofit/>
          </a:bodyPr>
          <a:lstStyle/>
          <a:p>
            <a:endParaRPr lang="en-AU" sz="2200" dirty="0" smtClean="0"/>
          </a:p>
          <a:p>
            <a:endParaRPr lang="en-AU" sz="2200" dirty="0"/>
          </a:p>
        </p:txBody>
      </p:sp>
      <p:pic>
        <p:nvPicPr>
          <p:cNvPr id="6" name="Picture 5"/>
          <p:cNvPicPr>
            <a:picLocks noChangeAspect="1"/>
          </p:cNvPicPr>
          <p:nvPr/>
        </p:nvPicPr>
        <p:blipFill>
          <a:blip r:embed="rId2"/>
          <a:stretch>
            <a:fillRect/>
          </a:stretch>
        </p:blipFill>
        <p:spPr>
          <a:xfrm>
            <a:off x="232757" y="1185908"/>
            <a:ext cx="8678486" cy="3351634"/>
          </a:xfrm>
          <a:prstGeom prst="rect">
            <a:avLst/>
          </a:prstGeom>
        </p:spPr>
      </p:pic>
      <p:sp>
        <p:nvSpPr>
          <p:cNvPr id="7" name="Oval Callout 6"/>
          <p:cNvSpPr/>
          <p:nvPr/>
        </p:nvSpPr>
        <p:spPr>
          <a:xfrm>
            <a:off x="1505416" y="205979"/>
            <a:ext cx="4326672" cy="2202684"/>
          </a:xfrm>
          <a:prstGeom prst="wedgeEllipseCallout">
            <a:avLst>
              <a:gd name="adj1" fmla="val -58309"/>
              <a:gd name="adj2" fmla="val 67203"/>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bg2">
                    <a:lumMod val="10000"/>
                  </a:schemeClr>
                </a:solidFill>
              </a:rPr>
              <a:t>The mobile coverage area is broken into cells. </a:t>
            </a:r>
            <a:br>
              <a:rPr lang="en-AU" dirty="0" smtClean="0">
                <a:solidFill>
                  <a:schemeClr val="bg2">
                    <a:lumMod val="10000"/>
                  </a:schemeClr>
                </a:solidFill>
              </a:rPr>
            </a:br>
            <a:r>
              <a:rPr lang="en-AU" dirty="0" smtClean="0">
                <a:solidFill>
                  <a:schemeClr val="bg2">
                    <a:lumMod val="10000"/>
                  </a:schemeClr>
                </a:solidFill>
              </a:rPr>
              <a:t>(1 – 30 km  across) </a:t>
            </a:r>
          </a:p>
          <a:p>
            <a:pPr algn="ctr"/>
            <a:r>
              <a:rPr lang="en-AU" dirty="0" smtClean="0">
                <a:solidFill>
                  <a:schemeClr val="bg2">
                    <a:lumMod val="10000"/>
                  </a:schemeClr>
                </a:solidFill>
              </a:rPr>
              <a:t>Each cell contains a Base Station &amp; Radio frequency Transmitter/Receiver. </a:t>
            </a:r>
            <a:endParaRPr lang="en-AU" dirty="0">
              <a:solidFill>
                <a:schemeClr val="bg2">
                  <a:lumMod val="10000"/>
                </a:schemeClr>
              </a:solidFill>
            </a:endParaRPr>
          </a:p>
        </p:txBody>
      </p:sp>
      <p:sp>
        <p:nvSpPr>
          <p:cNvPr id="8" name="Rounded Rectangular Callout 7"/>
          <p:cNvSpPr/>
          <p:nvPr/>
        </p:nvSpPr>
        <p:spPr>
          <a:xfrm>
            <a:off x="0" y="1185908"/>
            <a:ext cx="3378819" cy="2053060"/>
          </a:xfrm>
          <a:prstGeom prst="wedgeRoundRectCallout">
            <a:avLst>
              <a:gd name="adj1" fmla="val 47154"/>
              <a:gd name="adj2" fmla="val 72365"/>
              <a:gd name="adj3" fmla="val 16667"/>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bg2">
                    <a:lumMod val="10000"/>
                  </a:schemeClr>
                </a:solidFill>
              </a:rPr>
              <a:t>Base stations control communication with mobile devices in its cell.</a:t>
            </a:r>
            <a:br>
              <a:rPr lang="en-AU" dirty="0" smtClean="0">
                <a:solidFill>
                  <a:schemeClr val="bg2">
                    <a:lumMod val="10000"/>
                  </a:schemeClr>
                </a:solidFill>
              </a:rPr>
            </a:br>
            <a:r>
              <a:rPr lang="en-AU" dirty="0" smtClean="0">
                <a:solidFill>
                  <a:schemeClr val="bg2">
                    <a:lumMod val="10000"/>
                  </a:schemeClr>
                </a:solidFill>
              </a:rPr>
              <a:t>Each device uses 1 radio frequency for Transmission and another for Reception.</a:t>
            </a:r>
            <a:endParaRPr lang="en-AU" dirty="0">
              <a:solidFill>
                <a:schemeClr val="bg2">
                  <a:lumMod val="10000"/>
                </a:schemeClr>
              </a:solidFill>
            </a:endParaRPr>
          </a:p>
        </p:txBody>
      </p:sp>
      <p:sp>
        <p:nvSpPr>
          <p:cNvPr id="9" name="Rectangular Callout 8"/>
          <p:cNvSpPr/>
          <p:nvPr/>
        </p:nvSpPr>
        <p:spPr>
          <a:xfrm>
            <a:off x="457200" y="853000"/>
            <a:ext cx="3757961" cy="3049927"/>
          </a:xfrm>
          <a:prstGeom prst="wedgeRectCallout">
            <a:avLst>
              <a:gd name="adj1" fmla="val 76496"/>
              <a:gd name="adj2" fmla="val 22282"/>
            </a:avLst>
          </a:prstGeom>
          <a:solidFill>
            <a:srgbClr val="FFFF6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smtClean="0">
                <a:solidFill>
                  <a:schemeClr val="tx1"/>
                </a:solidFill>
              </a:rPr>
              <a:t>The Mobile Switching Centre controls the transition of a mobile phone as it moves from one cell </a:t>
            </a:r>
            <a:br>
              <a:rPr lang="en-AU" dirty="0" smtClean="0">
                <a:solidFill>
                  <a:schemeClr val="tx1"/>
                </a:solidFill>
              </a:rPr>
            </a:br>
            <a:r>
              <a:rPr lang="en-AU" dirty="0" smtClean="0">
                <a:solidFill>
                  <a:schemeClr val="tx1"/>
                </a:solidFill>
              </a:rPr>
              <a:t>to another.</a:t>
            </a:r>
          </a:p>
          <a:p>
            <a:pPr algn="ctr"/>
            <a:r>
              <a:rPr lang="en-AU" dirty="0" smtClean="0">
                <a:solidFill>
                  <a:schemeClr val="tx1"/>
                </a:solidFill>
              </a:rPr>
              <a:t>It also controls the interface with the Internet and the Public telephone network.</a:t>
            </a:r>
            <a:endParaRPr lang="en-AU" dirty="0">
              <a:solidFill>
                <a:schemeClr val="tx1"/>
              </a:solidFill>
            </a:endParaRPr>
          </a:p>
        </p:txBody>
      </p:sp>
    </p:spTree>
    <p:extLst>
      <p:ext uri="{BB962C8B-B14F-4D97-AF65-F5344CB8AC3E}">
        <p14:creationId xmlns:p14="http://schemas.microsoft.com/office/powerpoint/2010/main" val="3119303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8"/>
                                        </p:tgtEl>
                                      </p:cBhvr>
                                    </p:animEffect>
                                    <p:set>
                                      <p:cBhvr>
                                        <p:cTn id="24" dur="1" fill="hold">
                                          <p:stCondLst>
                                            <p:cond delay="499"/>
                                          </p:stCondLst>
                                        </p:cTn>
                                        <p:tgtEl>
                                          <p:spTgt spid="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2" nodeType="click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8" grpId="2"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16</a:t>
            </a:fld>
            <a:endParaRPr lang="en-US" dirty="0"/>
          </a:p>
        </p:txBody>
      </p:sp>
      <p:sp>
        <p:nvSpPr>
          <p:cNvPr id="4" name="Title 3"/>
          <p:cNvSpPr>
            <a:spLocks noGrp="1"/>
          </p:cNvSpPr>
          <p:nvPr>
            <p:ph type="title"/>
          </p:nvPr>
        </p:nvSpPr>
        <p:spPr/>
        <p:txBody>
          <a:bodyPr>
            <a:normAutofit/>
          </a:bodyPr>
          <a:lstStyle/>
          <a:p>
            <a:r>
              <a:rPr lang="en-AU" sz="3000" dirty="0" smtClean="0"/>
              <a:t>Moving from cell to cell</a:t>
            </a:r>
            <a:endParaRPr lang="en-AU" sz="3000" dirty="0"/>
          </a:p>
        </p:txBody>
      </p:sp>
      <p:sp>
        <p:nvSpPr>
          <p:cNvPr id="5" name="Text Placeholder 4"/>
          <p:cNvSpPr>
            <a:spLocks noGrp="1"/>
          </p:cNvSpPr>
          <p:nvPr>
            <p:ph type="body" sz="quarter" idx="13"/>
          </p:nvPr>
        </p:nvSpPr>
        <p:spPr>
          <a:xfrm>
            <a:off x="457199" y="1123950"/>
            <a:ext cx="8497229" cy="3479800"/>
          </a:xfrm>
        </p:spPr>
        <p:txBody>
          <a:bodyPr>
            <a:normAutofit/>
          </a:bodyPr>
          <a:lstStyle/>
          <a:p>
            <a:r>
              <a:rPr lang="en-AU" sz="2200" dirty="0" smtClean="0"/>
              <a:t>As a mobile phone moves towards the perimeter of a cell the signal with the base station weakens.</a:t>
            </a:r>
          </a:p>
          <a:p>
            <a:r>
              <a:rPr lang="en-AU" sz="2200" dirty="0" smtClean="0"/>
              <a:t>To maintain connectivity with the mobile phone network the Base Station controlling the phone must be changed. This involves a new set of  </a:t>
            </a:r>
            <a:r>
              <a:rPr lang="en-AU" sz="2200" dirty="0" err="1" smtClean="0"/>
              <a:t>Tx</a:t>
            </a:r>
            <a:r>
              <a:rPr lang="en-AU" sz="2200" dirty="0" smtClean="0"/>
              <a:t>/Rx radio frequencies being used by the phone and all network traffic being directed through the new Base Station.</a:t>
            </a:r>
          </a:p>
          <a:p>
            <a:r>
              <a:rPr lang="en-AU" sz="2200" dirty="0" smtClean="0"/>
              <a:t>The change from one cell to the new cell is controlled by the Mobile Switching Centre. After transition all network (voice) traffic to the phone is directed through the new Base Station.</a:t>
            </a:r>
          </a:p>
        </p:txBody>
      </p:sp>
    </p:spTree>
    <p:extLst>
      <p:ext uri="{BB962C8B-B14F-4D97-AF65-F5344CB8AC3E}">
        <p14:creationId xmlns:p14="http://schemas.microsoft.com/office/powerpoint/2010/main" val="996485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17</a:t>
            </a:fld>
            <a:endParaRPr lang="en-US" dirty="0"/>
          </a:p>
        </p:txBody>
      </p:sp>
      <p:sp>
        <p:nvSpPr>
          <p:cNvPr id="4" name="Title 3"/>
          <p:cNvSpPr>
            <a:spLocks noGrp="1"/>
          </p:cNvSpPr>
          <p:nvPr>
            <p:ph type="title"/>
          </p:nvPr>
        </p:nvSpPr>
        <p:spPr>
          <a:xfrm>
            <a:off x="301083" y="205979"/>
            <a:ext cx="8486078" cy="746521"/>
          </a:xfrm>
        </p:spPr>
        <p:txBody>
          <a:bodyPr>
            <a:normAutofit/>
          </a:bodyPr>
          <a:lstStyle/>
          <a:p>
            <a:r>
              <a:rPr lang="en-AU" sz="2800" dirty="0" smtClean="0"/>
              <a:t>How Base stations communicate with handsets</a:t>
            </a:r>
            <a:endParaRPr lang="en-AU" sz="2800" dirty="0"/>
          </a:p>
        </p:txBody>
      </p:sp>
      <p:sp>
        <p:nvSpPr>
          <p:cNvPr id="5" name="Text Placeholder 4"/>
          <p:cNvSpPr>
            <a:spLocks noGrp="1"/>
          </p:cNvSpPr>
          <p:nvPr>
            <p:ph type="body" sz="quarter" idx="13"/>
          </p:nvPr>
        </p:nvSpPr>
        <p:spPr/>
        <p:txBody>
          <a:bodyPr>
            <a:normAutofit fontScale="70000" lnSpcReduction="20000"/>
          </a:bodyPr>
          <a:lstStyle/>
          <a:p>
            <a:r>
              <a:rPr lang="en-AU" sz="2200" dirty="0" smtClean="0"/>
              <a:t>Depending on the technology (1G, 2G etc.) and the mobile carrier’s network, the way the base station communicates with the mobile devices in the network varies.</a:t>
            </a:r>
          </a:p>
          <a:p>
            <a:r>
              <a:rPr lang="en-AU" sz="2200" dirty="0" smtClean="0"/>
              <a:t>The table above list 3 methods, </a:t>
            </a:r>
            <a:r>
              <a:rPr lang="en-AU" sz="2200" dirty="0" smtClean="0"/>
              <a:t>FDMA (Frequency division multiple access), </a:t>
            </a:r>
            <a:r>
              <a:rPr lang="en-AU" sz="2200" dirty="0" smtClean="0"/>
              <a:t>TDMA </a:t>
            </a:r>
            <a:r>
              <a:rPr lang="en-AU" sz="2200" dirty="0" smtClean="0"/>
              <a:t>(Time division multiple access) </a:t>
            </a:r>
            <a:r>
              <a:rPr lang="en-AU" sz="2200" smtClean="0"/>
              <a:t>and CDMA.</a:t>
            </a:r>
            <a:endParaRPr lang="en-AU" sz="2200" dirty="0" smtClean="0"/>
          </a:p>
          <a:p>
            <a:r>
              <a:rPr lang="en-AU" sz="2200" dirty="0" smtClean="0"/>
              <a:t>FDMA and TDMA were discussed as part of the Physical Layer discussion. </a:t>
            </a:r>
          </a:p>
          <a:p>
            <a:r>
              <a:rPr lang="en-AU" sz="2200" dirty="0" smtClean="0"/>
              <a:t>CDMA is a very interesting digital technique in common use throughout the world. CDMA stands for Code Division Multiple Access.</a:t>
            </a:r>
          </a:p>
          <a:p>
            <a:r>
              <a:rPr lang="en-AU" dirty="0" smtClean="0"/>
              <a:t>In CDMA each device has a unique code called a chipping code, that code is combined with each bit for transmission. The data from multiple devices is also combined and sent as one transmission.</a:t>
            </a:r>
          </a:p>
          <a:p>
            <a:r>
              <a:rPr lang="en-AU" dirty="0" smtClean="0"/>
              <a:t>The receiving station uses the its chipping code to decode its data. </a:t>
            </a:r>
          </a:p>
          <a:p>
            <a:r>
              <a:rPr lang="en-AU" dirty="0" smtClean="0"/>
              <a:t>CDMA will be investigated during this week’s lab session.</a:t>
            </a:r>
          </a:p>
          <a:p>
            <a:endParaRPr lang="en-AU" dirty="0" smtClean="0"/>
          </a:p>
          <a:p>
            <a:endParaRPr lang="en-AU" dirty="0"/>
          </a:p>
        </p:txBody>
      </p:sp>
    </p:spTree>
    <p:extLst>
      <p:ext uri="{BB962C8B-B14F-4D97-AF65-F5344CB8AC3E}">
        <p14:creationId xmlns:p14="http://schemas.microsoft.com/office/powerpoint/2010/main" val="2318392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18</a:t>
            </a:fld>
            <a:endParaRPr lang="en-US" dirty="0"/>
          </a:p>
        </p:txBody>
      </p:sp>
      <p:sp>
        <p:nvSpPr>
          <p:cNvPr id="4" name="Title 3"/>
          <p:cNvSpPr>
            <a:spLocks noGrp="1"/>
          </p:cNvSpPr>
          <p:nvPr>
            <p:ph type="title"/>
          </p:nvPr>
        </p:nvSpPr>
        <p:spPr/>
        <p:txBody>
          <a:bodyPr/>
          <a:lstStyle/>
          <a:p>
            <a:r>
              <a:rPr lang="en-AU" dirty="0" smtClean="0"/>
              <a:t>Next Topic</a:t>
            </a:r>
            <a:endParaRPr lang="en-AU" dirty="0"/>
          </a:p>
        </p:txBody>
      </p:sp>
      <p:sp>
        <p:nvSpPr>
          <p:cNvPr id="5" name="Text Placeholder 4"/>
          <p:cNvSpPr>
            <a:spLocks noGrp="1"/>
          </p:cNvSpPr>
          <p:nvPr>
            <p:ph type="body" sz="quarter" idx="13"/>
          </p:nvPr>
        </p:nvSpPr>
        <p:spPr>
          <a:xfrm>
            <a:off x="376990" y="1195137"/>
            <a:ext cx="8229600" cy="2927683"/>
          </a:xfrm>
        </p:spPr>
        <p:txBody>
          <a:bodyPr/>
          <a:lstStyle/>
          <a:p>
            <a:r>
              <a:rPr lang="en-AU" dirty="0" smtClean="0"/>
              <a:t>Security</a:t>
            </a:r>
          </a:p>
          <a:p>
            <a:pPr marL="268288"/>
            <a:r>
              <a:rPr lang="en-AU" dirty="0" smtClean="0"/>
              <a:t>In the remaining three weeks lectures we will investigate:</a:t>
            </a:r>
          </a:p>
          <a:p>
            <a:pPr marL="268288"/>
            <a:r>
              <a:rPr lang="en-AU" dirty="0" smtClean="0"/>
              <a:t>Topic 9 </a:t>
            </a:r>
            <a:r>
              <a:rPr lang="en-AU" dirty="0" smtClean="0"/>
              <a:t>(week 10)  – </a:t>
            </a:r>
            <a:r>
              <a:rPr lang="en-AU" dirty="0" smtClean="0"/>
              <a:t>Security</a:t>
            </a:r>
          </a:p>
          <a:p>
            <a:pPr marL="268288"/>
            <a:r>
              <a:rPr lang="en-AU" dirty="0" smtClean="0"/>
              <a:t>Topic 10 </a:t>
            </a:r>
            <a:r>
              <a:rPr lang="en-AU" dirty="0" smtClean="0"/>
              <a:t>(week 11) – </a:t>
            </a:r>
            <a:r>
              <a:rPr lang="en-AU" dirty="0" smtClean="0"/>
              <a:t>Security</a:t>
            </a:r>
          </a:p>
          <a:p>
            <a:pPr marL="268288"/>
            <a:r>
              <a:rPr lang="en-AU" dirty="0" smtClean="0"/>
              <a:t>Week 12 – Review of semester’s material</a:t>
            </a:r>
          </a:p>
          <a:p>
            <a:pPr lvl="1"/>
            <a:endParaRPr lang="en-AU" dirty="0" smtClean="0"/>
          </a:p>
          <a:p>
            <a:pPr marL="704850" lvl="1" indent="-342900">
              <a:buFont typeface="Arial" panose="020B0604020202020204" pitchFamily="34" charset="0"/>
              <a:buChar char="•"/>
            </a:pPr>
            <a:endParaRPr lang="en-AU" dirty="0" smtClean="0"/>
          </a:p>
          <a:p>
            <a:pPr marL="704850" lvl="1" indent="-342900">
              <a:buFont typeface="Arial" panose="020B0604020202020204" pitchFamily="34" charset="0"/>
              <a:buChar char="•"/>
            </a:pPr>
            <a:endParaRPr lang="en-AU" dirty="0" smtClean="0"/>
          </a:p>
        </p:txBody>
      </p:sp>
    </p:spTree>
    <p:extLst>
      <p:ext uri="{BB962C8B-B14F-4D97-AF65-F5344CB8AC3E}">
        <p14:creationId xmlns:p14="http://schemas.microsoft.com/office/powerpoint/2010/main" val="1462697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881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2</a:t>
            </a:fld>
            <a:endParaRPr lang="en-US" dirty="0"/>
          </a:p>
        </p:txBody>
      </p:sp>
      <p:sp>
        <p:nvSpPr>
          <p:cNvPr id="4" name="Title 3"/>
          <p:cNvSpPr>
            <a:spLocks noGrp="1"/>
          </p:cNvSpPr>
          <p:nvPr>
            <p:ph type="title"/>
          </p:nvPr>
        </p:nvSpPr>
        <p:spPr>
          <a:xfrm>
            <a:off x="457199" y="205980"/>
            <a:ext cx="8486775" cy="633358"/>
          </a:xfrm>
        </p:spPr>
        <p:txBody>
          <a:bodyPr>
            <a:noAutofit/>
          </a:bodyPr>
          <a:lstStyle/>
          <a:p>
            <a:r>
              <a:rPr lang="en-AU" sz="2700" dirty="0" smtClean="0"/>
              <a:t>Last week</a:t>
            </a:r>
            <a:endParaRPr lang="en-AU" sz="3600" dirty="0"/>
          </a:p>
        </p:txBody>
      </p:sp>
      <p:sp>
        <p:nvSpPr>
          <p:cNvPr id="5" name="Text Placeholder 4"/>
          <p:cNvSpPr>
            <a:spLocks noGrp="1"/>
          </p:cNvSpPr>
          <p:nvPr>
            <p:ph type="body" sz="quarter" idx="13"/>
          </p:nvPr>
        </p:nvSpPr>
        <p:spPr>
          <a:xfrm>
            <a:off x="143301" y="900752"/>
            <a:ext cx="8946455" cy="3656709"/>
          </a:xfrm>
        </p:spPr>
        <p:txBody>
          <a:bodyPr>
            <a:normAutofit lnSpcReduction="10000"/>
          </a:bodyPr>
          <a:lstStyle/>
          <a:p>
            <a:r>
              <a:rPr lang="en-AU" sz="2000" dirty="0" smtClean="0"/>
              <a:t>Last week:  The Physical Layer</a:t>
            </a:r>
          </a:p>
          <a:p>
            <a:pPr marL="704850" lvl="1" indent="-342900">
              <a:buFont typeface="Arial" panose="020B0604020202020204" pitchFamily="34" charset="0"/>
              <a:buChar char="•"/>
            </a:pPr>
            <a:r>
              <a:rPr lang="en-AU" dirty="0" smtClean="0"/>
              <a:t>Difference between Analog and Digital</a:t>
            </a:r>
          </a:p>
          <a:p>
            <a:pPr marL="704850" lvl="1" indent="-342900">
              <a:buFont typeface="Arial" panose="020B0604020202020204" pitchFamily="34" charset="0"/>
              <a:buChar char="•"/>
            </a:pPr>
            <a:r>
              <a:rPr lang="en-AU" dirty="0" smtClean="0"/>
              <a:t>Point to point   verses  multipoint circuits</a:t>
            </a:r>
          </a:p>
          <a:p>
            <a:pPr marL="704850" lvl="1" indent="-342900">
              <a:buFont typeface="Arial" panose="020B0604020202020204" pitchFamily="34" charset="0"/>
              <a:buChar char="•"/>
            </a:pPr>
            <a:r>
              <a:rPr lang="en-AU" dirty="0" smtClean="0"/>
              <a:t>Simplex, Half duplex and full duplex communications</a:t>
            </a:r>
          </a:p>
          <a:p>
            <a:pPr marL="704850" lvl="1" indent="-342900">
              <a:buFont typeface="Arial" panose="020B0604020202020204" pitchFamily="34" charset="0"/>
              <a:buChar char="•"/>
            </a:pPr>
            <a:r>
              <a:rPr lang="en-AU" dirty="0" smtClean="0"/>
              <a:t>Multiplexing (FDM, TDM, WDM)</a:t>
            </a:r>
          </a:p>
          <a:p>
            <a:pPr marL="704850" lvl="1" indent="-342900">
              <a:buFont typeface="Arial" panose="020B0604020202020204" pitchFamily="34" charset="0"/>
              <a:buChar char="•"/>
            </a:pPr>
            <a:r>
              <a:rPr lang="en-AU" dirty="0" smtClean="0"/>
              <a:t>Manchester encoding of data (Ethernet’s encoding method)</a:t>
            </a:r>
          </a:p>
          <a:p>
            <a:pPr marL="704850" lvl="1" indent="-342900">
              <a:buFont typeface="Arial" panose="020B0604020202020204" pitchFamily="34" charset="0"/>
              <a:buChar char="•"/>
            </a:pPr>
            <a:r>
              <a:rPr lang="en-AU" dirty="0" smtClean="0"/>
              <a:t>Transmission media</a:t>
            </a:r>
          </a:p>
          <a:p>
            <a:pPr marL="1058863" lvl="2" indent="-342900">
              <a:buFont typeface="Arial" panose="020B0604020202020204" pitchFamily="34" charset="0"/>
              <a:buChar char="•"/>
            </a:pPr>
            <a:r>
              <a:rPr lang="en-AU" dirty="0" smtClean="0"/>
              <a:t>Twisted pair</a:t>
            </a:r>
          </a:p>
          <a:p>
            <a:pPr marL="1058863" lvl="2" indent="-342900">
              <a:buFont typeface="Arial" panose="020B0604020202020204" pitchFamily="34" charset="0"/>
              <a:buChar char="•"/>
            </a:pPr>
            <a:r>
              <a:rPr lang="en-AU" dirty="0" smtClean="0"/>
              <a:t>Coaxial cable</a:t>
            </a:r>
          </a:p>
          <a:p>
            <a:pPr marL="1058863" lvl="2" indent="-342900">
              <a:buFont typeface="Arial" panose="020B0604020202020204" pitchFamily="34" charset="0"/>
              <a:buChar char="•"/>
            </a:pPr>
            <a:r>
              <a:rPr lang="en-AU" dirty="0" smtClean="0"/>
              <a:t>Fibre optics</a:t>
            </a:r>
          </a:p>
          <a:p>
            <a:pPr marL="704850" lvl="1" indent="-342900">
              <a:buFont typeface="Arial" panose="020B0604020202020204" pitchFamily="34" charset="0"/>
              <a:buChar char="•"/>
            </a:pPr>
            <a:r>
              <a:rPr lang="en-AU" dirty="0" smtClean="0"/>
              <a:t>Microwave (</a:t>
            </a:r>
            <a:r>
              <a:rPr lang="en-AU" dirty="0" err="1" smtClean="0"/>
              <a:t>Teresterial</a:t>
            </a:r>
            <a:r>
              <a:rPr lang="en-AU" dirty="0" smtClean="0"/>
              <a:t> &amp; Satellite)</a:t>
            </a:r>
          </a:p>
          <a:p>
            <a:pPr marL="704850" lvl="1" indent="-342900">
              <a:buFont typeface="Arial" panose="020B0604020202020204" pitchFamily="34" charset="0"/>
              <a:buChar char="•"/>
            </a:pPr>
            <a:endParaRPr lang="en-AU" sz="1600" dirty="0" smtClean="0"/>
          </a:p>
          <a:p>
            <a:pPr marL="1058863" lvl="2" indent="-342900">
              <a:buFont typeface="Arial" panose="020B0604020202020204" pitchFamily="34" charset="0"/>
              <a:buChar char="•"/>
            </a:pPr>
            <a:endParaRPr lang="en-AU" sz="1200" dirty="0" smtClean="0"/>
          </a:p>
          <a:p>
            <a:endParaRPr lang="en-AU" sz="2200" dirty="0" smtClean="0"/>
          </a:p>
          <a:p>
            <a:pPr marL="704850" lvl="1" indent="-342900">
              <a:buFont typeface="Arial" panose="020B0604020202020204" pitchFamily="34" charset="0"/>
              <a:buChar char="•"/>
            </a:pPr>
            <a:endParaRPr lang="en-AU" sz="1600" dirty="0" smtClean="0"/>
          </a:p>
        </p:txBody>
      </p:sp>
    </p:spTree>
    <p:extLst>
      <p:ext uri="{BB962C8B-B14F-4D97-AF65-F5344CB8AC3E}">
        <p14:creationId xmlns:p14="http://schemas.microsoft.com/office/powerpoint/2010/main" val="991491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3</a:t>
            </a:fld>
            <a:endParaRPr lang="en-US" dirty="0"/>
          </a:p>
        </p:txBody>
      </p:sp>
      <p:sp>
        <p:nvSpPr>
          <p:cNvPr id="4" name="Title 3"/>
          <p:cNvSpPr>
            <a:spLocks noGrp="1"/>
          </p:cNvSpPr>
          <p:nvPr>
            <p:ph type="title"/>
          </p:nvPr>
        </p:nvSpPr>
        <p:spPr/>
        <p:txBody>
          <a:bodyPr>
            <a:normAutofit/>
          </a:bodyPr>
          <a:lstStyle/>
          <a:p>
            <a:r>
              <a:rPr lang="en-AU" sz="3000" dirty="0" smtClean="0"/>
              <a:t>This week</a:t>
            </a:r>
            <a:endParaRPr lang="en-AU" sz="3000" dirty="0"/>
          </a:p>
        </p:txBody>
      </p:sp>
      <p:sp>
        <p:nvSpPr>
          <p:cNvPr id="5" name="Text Placeholder 4"/>
          <p:cNvSpPr>
            <a:spLocks noGrp="1"/>
          </p:cNvSpPr>
          <p:nvPr>
            <p:ph type="body" sz="quarter" idx="13"/>
          </p:nvPr>
        </p:nvSpPr>
        <p:spPr>
          <a:xfrm>
            <a:off x="388448" y="1105545"/>
            <a:ext cx="8229600" cy="3479800"/>
          </a:xfrm>
        </p:spPr>
        <p:txBody>
          <a:bodyPr>
            <a:normAutofit/>
          </a:bodyPr>
          <a:lstStyle/>
          <a:p>
            <a:r>
              <a:rPr lang="en-AU" sz="2000" dirty="0" smtClean="0"/>
              <a:t>This week we will lake a brief look at two network related areas of computing. </a:t>
            </a:r>
          </a:p>
          <a:p>
            <a:r>
              <a:rPr lang="en-AU" sz="2000" dirty="0" smtClean="0"/>
              <a:t>Both areas are discussed at length in Networking &amp; Security stream courses.</a:t>
            </a:r>
          </a:p>
          <a:p>
            <a:r>
              <a:rPr lang="en-AU" sz="2000" dirty="0" smtClean="0"/>
              <a:t>Topic A:  Cloud computing:</a:t>
            </a:r>
          </a:p>
          <a:p>
            <a:pPr marL="704850" lvl="1" indent="-342900">
              <a:buFont typeface="Arial" panose="020B0604020202020204" pitchFamily="34" charset="0"/>
              <a:buChar char="•"/>
            </a:pPr>
            <a:r>
              <a:rPr lang="en-AU" sz="1800" dirty="0" smtClean="0"/>
              <a:t>ITECH3100 Cloud &amp; mobile security</a:t>
            </a:r>
          </a:p>
          <a:p>
            <a:r>
              <a:rPr lang="en-AU" sz="2200" dirty="0" smtClean="0"/>
              <a:t>Topic B:  Mobile computing (networking):</a:t>
            </a:r>
            <a:endParaRPr lang="en-AU" sz="2200" dirty="0"/>
          </a:p>
          <a:p>
            <a:pPr marL="704850" lvl="1" indent="-342900">
              <a:buFont typeface="Arial" panose="020B0604020202020204" pitchFamily="34" charset="0"/>
              <a:buChar char="•"/>
            </a:pPr>
            <a:r>
              <a:rPr lang="en-AU" sz="1800" dirty="0" smtClean="0"/>
              <a:t>ITECH2300 Mobile networking &amp; Wireless communications</a:t>
            </a:r>
          </a:p>
          <a:p>
            <a:pPr marL="704850" lvl="1" indent="-342900">
              <a:buFont typeface="Arial" panose="020B0604020202020204" pitchFamily="34" charset="0"/>
              <a:buChar char="•"/>
            </a:pPr>
            <a:endParaRPr lang="en-AU" sz="1800" dirty="0"/>
          </a:p>
        </p:txBody>
      </p:sp>
    </p:spTree>
    <p:extLst>
      <p:ext uri="{BB962C8B-B14F-4D97-AF65-F5344CB8AC3E}">
        <p14:creationId xmlns:p14="http://schemas.microsoft.com/office/powerpoint/2010/main" val="20197620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4</a:t>
            </a:fld>
            <a:endParaRPr lang="en-US" dirty="0"/>
          </a:p>
        </p:txBody>
      </p:sp>
      <p:sp>
        <p:nvSpPr>
          <p:cNvPr id="4" name="Title 3"/>
          <p:cNvSpPr>
            <a:spLocks noGrp="1"/>
          </p:cNvSpPr>
          <p:nvPr>
            <p:ph type="title"/>
          </p:nvPr>
        </p:nvSpPr>
        <p:spPr/>
        <p:txBody>
          <a:bodyPr/>
          <a:lstStyle/>
          <a:p>
            <a:r>
              <a:rPr lang="en-AU" dirty="0" smtClean="0"/>
              <a:t>Cloud computing</a:t>
            </a:r>
            <a:endParaRPr lang="en-AU" dirty="0"/>
          </a:p>
        </p:txBody>
      </p:sp>
      <p:sp>
        <p:nvSpPr>
          <p:cNvPr id="5" name="Text Placeholder 4"/>
          <p:cNvSpPr>
            <a:spLocks noGrp="1"/>
          </p:cNvSpPr>
          <p:nvPr>
            <p:ph type="body" sz="quarter" idx="13"/>
          </p:nvPr>
        </p:nvSpPr>
        <p:spPr>
          <a:xfrm>
            <a:off x="457200" y="1123950"/>
            <a:ext cx="8398042" cy="3479800"/>
          </a:xfrm>
        </p:spPr>
        <p:txBody>
          <a:bodyPr>
            <a:normAutofit/>
          </a:bodyPr>
          <a:lstStyle/>
          <a:p>
            <a:r>
              <a:rPr lang="en-AU" sz="2200" dirty="0" smtClean="0"/>
              <a:t>A definition of cloud computing:</a:t>
            </a:r>
          </a:p>
          <a:p>
            <a:pPr marL="357188"/>
            <a:r>
              <a:rPr lang="en-AU" sz="2000" dirty="0">
                <a:solidFill>
                  <a:schemeClr val="bg1">
                    <a:lumMod val="50000"/>
                  </a:schemeClr>
                </a:solidFill>
              </a:rPr>
              <a:t>the practice of using a network of </a:t>
            </a:r>
            <a:r>
              <a:rPr lang="en-AU" sz="2000" b="1" u="sng" dirty="0">
                <a:solidFill>
                  <a:schemeClr val="tx1">
                    <a:lumMod val="50000"/>
                  </a:schemeClr>
                </a:solidFill>
              </a:rPr>
              <a:t>remote </a:t>
            </a:r>
            <a:r>
              <a:rPr lang="en-AU" sz="2000" b="1" u="sng" dirty="0" smtClean="0">
                <a:solidFill>
                  <a:schemeClr val="tx1">
                    <a:lumMod val="50000"/>
                  </a:schemeClr>
                </a:solidFill>
              </a:rPr>
              <a:t>servers</a:t>
            </a:r>
            <a:r>
              <a:rPr lang="en-AU" sz="2000" dirty="0" smtClean="0">
                <a:solidFill>
                  <a:schemeClr val="tx1">
                    <a:lumMod val="50000"/>
                  </a:schemeClr>
                </a:solidFill>
              </a:rPr>
              <a:t> </a:t>
            </a:r>
            <a:r>
              <a:rPr lang="en-AU" sz="2000" dirty="0" smtClean="0">
                <a:solidFill>
                  <a:schemeClr val="bg1">
                    <a:lumMod val="50000"/>
                  </a:schemeClr>
                </a:solidFill>
              </a:rPr>
              <a:t>that are </a:t>
            </a:r>
            <a:r>
              <a:rPr lang="en-AU" sz="2000" b="1" u="sng" dirty="0" smtClean="0">
                <a:solidFill>
                  <a:schemeClr val="tx1">
                    <a:lumMod val="50000"/>
                  </a:schemeClr>
                </a:solidFill>
              </a:rPr>
              <a:t>hosted </a:t>
            </a:r>
            <a:r>
              <a:rPr lang="en-AU" sz="2000" b="1" u="sng" dirty="0">
                <a:solidFill>
                  <a:schemeClr val="tx1">
                    <a:lumMod val="50000"/>
                  </a:schemeClr>
                </a:solidFill>
              </a:rPr>
              <a:t>on the Internet</a:t>
            </a:r>
            <a:r>
              <a:rPr lang="en-AU" sz="2000" dirty="0">
                <a:solidFill>
                  <a:schemeClr val="tx1">
                    <a:lumMod val="50000"/>
                  </a:schemeClr>
                </a:solidFill>
              </a:rPr>
              <a:t> </a:t>
            </a:r>
            <a:r>
              <a:rPr lang="en-AU" sz="2000" dirty="0">
                <a:solidFill>
                  <a:schemeClr val="bg1">
                    <a:lumMod val="50000"/>
                  </a:schemeClr>
                </a:solidFill>
              </a:rPr>
              <a:t>to</a:t>
            </a:r>
            <a:r>
              <a:rPr lang="en-AU" sz="2000" dirty="0">
                <a:solidFill>
                  <a:schemeClr val="tx1">
                    <a:lumMod val="50000"/>
                  </a:schemeClr>
                </a:solidFill>
              </a:rPr>
              <a:t> </a:t>
            </a:r>
            <a:r>
              <a:rPr lang="en-AU" sz="2000" b="1" u="sng" dirty="0">
                <a:solidFill>
                  <a:schemeClr val="tx1">
                    <a:lumMod val="50000"/>
                  </a:schemeClr>
                </a:solidFill>
              </a:rPr>
              <a:t>store</a:t>
            </a:r>
            <a:r>
              <a:rPr lang="en-AU" sz="2000" dirty="0">
                <a:solidFill>
                  <a:schemeClr val="tx1">
                    <a:lumMod val="50000"/>
                  </a:schemeClr>
                </a:solidFill>
              </a:rPr>
              <a:t>, </a:t>
            </a:r>
            <a:r>
              <a:rPr lang="en-AU" sz="2000" b="1" u="sng" dirty="0">
                <a:solidFill>
                  <a:schemeClr val="tx1">
                    <a:lumMod val="50000"/>
                  </a:schemeClr>
                </a:solidFill>
              </a:rPr>
              <a:t>manage</a:t>
            </a:r>
            <a:r>
              <a:rPr lang="en-AU" sz="2000" dirty="0">
                <a:solidFill>
                  <a:schemeClr val="tx1">
                    <a:lumMod val="50000"/>
                  </a:schemeClr>
                </a:solidFill>
              </a:rPr>
              <a:t>, </a:t>
            </a:r>
            <a:r>
              <a:rPr lang="en-AU" sz="2000" dirty="0">
                <a:solidFill>
                  <a:schemeClr val="bg1">
                    <a:lumMod val="50000"/>
                  </a:schemeClr>
                </a:solidFill>
              </a:rPr>
              <a:t>and</a:t>
            </a:r>
            <a:r>
              <a:rPr lang="en-AU" sz="2000" dirty="0">
                <a:solidFill>
                  <a:schemeClr val="tx1">
                    <a:lumMod val="50000"/>
                  </a:schemeClr>
                </a:solidFill>
              </a:rPr>
              <a:t> </a:t>
            </a:r>
            <a:r>
              <a:rPr lang="en-AU" sz="2000" b="1" u="sng" dirty="0">
                <a:solidFill>
                  <a:schemeClr val="tx1">
                    <a:lumMod val="50000"/>
                  </a:schemeClr>
                </a:solidFill>
              </a:rPr>
              <a:t>process data</a:t>
            </a:r>
            <a:r>
              <a:rPr lang="en-AU" sz="2000" dirty="0">
                <a:solidFill>
                  <a:schemeClr val="tx1">
                    <a:lumMod val="50000"/>
                  </a:schemeClr>
                </a:solidFill>
              </a:rPr>
              <a:t>, </a:t>
            </a:r>
            <a:r>
              <a:rPr lang="en-AU" sz="2000" dirty="0">
                <a:solidFill>
                  <a:schemeClr val="bg1">
                    <a:lumMod val="50000"/>
                  </a:schemeClr>
                </a:solidFill>
              </a:rPr>
              <a:t>rather than a local server or a personal </a:t>
            </a:r>
            <a:r>
              <a:rPr lang="en-AU" sz="2000" dirty="0" smtClean="0">
                <a:solidFill>
                  <a:schemeClr val="bg1">
                    <a:lumMod val="50000"/>
                  </a:schemeClr>
                </a:solidFill>
              </a:rPr>
              <a:t>computer.</a:t>
            </a:r>
          </a:p>
          <a:p>
            <a:r>
              <a:rPr lang="en-AU" sz="2000" dirty="0" smtClean="0"/>
              <a:t>The </a:t>
            </a:r>
            <a:r>
              <a:rPr lang="en-AU" sz="2000" i="1" dirty="0"/>
              <a:t>cloud</a:t>
            </a:r>
            <a:r>
              <a:rPr lang="en-AU" sz="2000" dirty="0"/>
              <a:t> is just a metaphor for the Internet.</a:t>
            </a:r>
            <a:endParaRPr lang="en-AU" sz="2200" dirty="0" smtClean="0">
              <a:solidFill>
                <a:schemeClr val="bg1">
                  <a:lumMod val="50000"/>
                </a:schemeClr>
              </a:solidFill>
            </a:endParaRPr>
          </a:p>
          <a:p>
            <a:r>
              <a:rPr lang="en-AU" sz="2200" dirty="0" smtClean="0"/>
              <a:t>So in cloud computing we are using computing resources made available by a third party. Those resources are hosted on the Internet.</a:t>
            </a:r>
            <a:endParaRPr lang="en-AU" sz="2200" dirty="0"/>
          </a:p>
        </p:txBody>
      </p:sp>
    </p:spTree>
    <p:extLst>
      <p:ext uri="{BB962C8B-B14F-4D97-AF65-F5344CB8AC3E}">
        <p14:creationId xmlns:p14="http://schemas.microsoft.com/office/powerpoint/2010/main" val="1304048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5</a:t>
            </a:fld>
            <a:endParaRPr lang="en-US" dirty="0"/>
          </a:p>
        </p:txBody>
      </p:sp>
      <p:sp>
        <p:nvSpPr>
          <p:cNvPr id="4" name="Title 3"/>
          <p:cNvSpPr>
            <a:spLocks noGrp="1"/>
          </p:cNvSpPr>
          <p:nvPr>
            <p:ph type="title"/>
          </p:nvPr>
        </p:nvSpPr>
        <p:spPr>
          <a:xfrm>
            <a:off x="457200" y="205979"/>
            <a:ext cx="8229600" cy="651271"/>
          </a:xfrm>
        </p:spPr>
        <p:txBody>
          <a:bodyPr>
            <a:normAutofit/>
          </a:bodyPr>
          <a:lstStyle/>
          <a:p>
            <a:r>
              <a:rPr lang="en-AU" sz="3000" dirty="0" smtClean="0"/>
              <a:t>Cloud storage services</a:t>
            </a:r>
            <a:endParaRPr lang="en-AU" sz="3000" dirty="0"/>
          </a:p>
        </p:txBody>
      </p:sp>
      <p:sp>
        <p:nvSpPr>
          <p:cNvPr id="5" name="Text Placeholder 4"/>
          <p:cNvSpPr>
            <a:spLocks noGrp="1"/>
          </p:cNvSpPr>
          <p:nvPr>
            <p:ph type="body" sz="quarter" idx="13"/>
          </p:nvPr>
        </p:nvSpPr>
        <p:spPr>
          <a:xfrm>
            <a:off x="457199" y="1123950"/>
            <a:ext cx="8425543" cy="3479800"/>
          </a:xfrm>
        </p:spPr>
        <p:txBody>
          <a:bodyPr>
            <a:normAutofit fontScale="92500" lnSpcReduction="20000"/>
          </a:bodyPr>
          <a:lstStyle/>
          <a:p>
            <a:r>
              <a:rPr lang="en-AU" sz="2200" dirty="0" smtClean="0"/>
              <a:t>Cloud storage services are made available by many larger players if the world of computing.</a:t>
            </a:r>
          </a:p>
          <a:p>
            <a:pPr marL="704850" lvl="1" indent="-342900">
              <a:buFont typeface="Arial" panose="020B0604020202020204" pitchFamily="34" charset="0"/>
              <a:buChar char="•"/>
            </a:pPr>
            <a:r>
              <a:rPr lang="en-AU" sz="1800" dirty="0" smtClean="0"/>
              <a:t>Microsoft’s OneDrive</a:t>
            </a:r>
          </a:p>
          <a:p>
            <a:pPr marL="704850" lvl="1" indent="-342900">
              <a:buFont typeface="Arial" panose="020B0604020202020204" pitchFamily="34" charset="0"/>
              <a:buChar char="•"/>
            </a:pPr>
            <a:r>
              <a:rPr lang="en-AU" sz="1800" dirty="0" smtClean="0"/>
              <a:t>Dropbox</a:t>
            </a:r>
          </a:p>
          <a:p>
            <a:pPr marL="704850" lvl="1" indent="-342900">
              <a:buFont typeface="Arial" panose="020B0604020202020204" pitchFamily="34" charset="0"/>
              <a:buChar char="•"/>
            </a:pPr>
            <a:r>
              <a:rPr lang="en-AU" sz="1800" dirty="0" smtClean="0"/>
              <a:t>Google Drive</a:t>
            </a:r>
          </a:p>
          <a:p>
            <a:pPr marL="704850" lvl="1" indent="-342900">
              <a:buFont typeface="Arial" panose="020B0604020202020204" pitchFamily="34" charset="0"/>
              <a:buChar char="•"/>
            </a:pPr>
            <a:r>
              <a:rPr lang="en-AU" sz="1800" dirty="0" smtClean="0"/>
              <a:t>Apple’s iCloud</a:t>
            </a:r>
          </a:p>
          <a:p>
            <a:pPr lvl="1"/>
            <a:r>
              <a:rPr lang="en-AU" sz="1800" dirty="0" smtClean="0"/>
              <a:t>There are other less known storage services available including Box &amp; </a:t>
            </a:r>
            <a:r>
              <a:rPr lang="en-AU" sz="1800" dirty="0" err="1" smtClean="0"/>
              <a:t>Aarnet’s</a:t>
            </a:r>
            <a:r>
              <a:rPr lang="en-AU" sz="1800" dirty="0" smtClean="0"/>
              <a:t> </a:t>
            </a:r>
            <a:r>
              <a:rPr lang="en-AU" sz="1800" dirty="0" err="1" smtClean="0"/>
              <a:t>CloudStor</a:t>
            </a:r>
            <a:r>
              <a:rPr lang="en-AU" sz="1800" dirty="0" smtClean="0"/>
              <a:t>.</a:t>
            </a:r>
          </a:p>
          <a:p>
            <a:pPr marL="0" lvl="1"/>
            <a:r>
              <a:rPr lang="en-AU" sz="1800" dirty="0" smtClean="0"/>
              <a:t>Most cloud storage services allow uses limited free storage or extra storage space on a subscription basis.</a:t>
            </a:r>
            <a:br>
              <a:rPr lang="en-AU" sz="1800" dirty="0" smtClean="0"/>
            </a:br>
            <a:r>
              <a:rPr lang="en-AU" sz="1800" dirty="0" smtClean="0"/>
              <a:t>Depending on the service you get file storage, synchronisation with file systems on local devices, ability to share with specific users, access to files via access links, ability to edit files using the storage service’s online applications, access from PC’s, Mac’s, tablets, phones etc.</a:t>
            </a:r>
          </a:p>
        </p:txBody>
      </p:sp>
    </p:spTree>
    <p:extLst>
      <p:ext uri="{BB962C8B-B14F-4D97-AF65-F5344CB8AC3E}">
        <p14:creationId xmlns:p14="http://schemas.microsoft.com/office/powerpoint/2010/main" val="10880707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6</a:t>
            </a:fld>
            <a:endParaRPr lang="en-US" dirty="0"/>
          </a:p>
        </p:txBody>
      </p:sp>
      <p:sp>
        <p:nvSpPr>
          <p:cNvPr id="4" name="Title 3"/>
          <p:cNvSpPr>
            <a:spLocks noGrp="1"/>
          </p:cNvSpPr>
          <p:nvPr>
            <p:ph type="title"/>
          </p:nvPr>
        </p:nvSpPr>
        <p:spPr/>
        <p:txBody>
          <a:bodyPr>
            <a:normAutofit/>
          </a:bodyPr>
          <a:lstStyle/>
          <a:p>
            <a:r>
              <a:rPr lang="en-AU" sz="3000" dirty="0" smtClean="0"/>
              <a:t>Fed </a:t>
            </a:r>
            <a:r>
              <a:rPr lang="en-AU" sz="3000" dirty="0" err="1" smtClean="0"/>
              <a:t>Uni</a:t>
            </a:r>
            <a:r>
              <a:rPr lang="en-AU" sz="3000" dirty="0" smtClean="0"/>
              <a:t> cloud services</a:t>
            </a:r>
            <a:endParaRPr lang="en-AU" sz="3000" dirty="0"/>
          </a:p>
        </p:txBody>
      </p:sp>
      <p:sp>
        <p:nvSpPr>
          <p:cNvPr id="5" name="Text Placeholder 4"/>
          <p:cNvSpPr>
            <a:spLocks noGrp="1"/>
          </p:cNvSpPr>
          <p:nvPr>
            <p:ph type="body" sz="quarter" idx="13"/>
          </p:nvPr>
        </p:nvSpPr>
        <p:spPr>
          <a:xfrm>
            <a:off x="233756" y="1123950"/>
            <a:ext cx="8724614" cy="3479800"/>
          </a:xfrm>
        </p:spPr>
        <p:txBody>
          <a:bodyPr>
            <a:normAutofit fontScale="92500" lnSpcReduction="10000"/>
          </a:bodyPr>
          <a:lstStyle/>
          <a:p>
            <a:r>
              <a:rPr lang="en-AU" sz="2200" dirty="0" smtClean="0"/>
              <a:t>Fed </a:t>
            </a:r>
            <a:r>
              <a:rPr lang="en-AU" sz="2200" dirty="0" err="1" smtClean="0"/>
              <a:t>Uni</a:t>
            </a:r>
            <a:r>
              <a:rPr lang="en-AU" sz="2200" dirty="0" smtClean="0"/>
              <a:t> has hundreds of services running on local or cloud servers.</a:t>
            </a:r>
          </a:p>
          <a:p>
            <a:r>
              <a:rPr lang="en-AU" sz="2200" dirty="0" smtClean="0"/>
              <a:t>Until recently most services were hosted on servers at one or other of our campuses or at the IBM data centre.</a:t>
            </a:r>
          </a:p>
          <a:p>
            <a:r>
              <a:rPr lang="en-AU" sz="2200" dirty="0" smtClean="0"/>
              <a:t>These local servers are maintained, upgraded, backed up, patched etc. by Fed </a:t>
            </a:r>
            <a:r>
              <a:rPr lang="en-AU" sz="2200" dirty="0" err="1" smtClean="0"/>
              <a:t>Uni</a:t>
            </a:r>
            <a:r>
              <a:rPr lang="en-AU" sz="2200" dirty="0" smtClean="0"/>
              <a:t> technical staff. </a:t>
            </a:r>
          </a:p>
          <a:p>
            <a:r>
              <a:rPr lang="en-AU" sz="2200" dirty="0" smtClean="0"/>
              <a:t>Local servers:</a:t>
            </a:r>
          </a:p>
          <a:p>
            <a:pPr marL="704850" lvl="1" indent="-342900">
              <a:buFont typeface="Arial" panose="020B0604020202020204" pitchFamily="34" charset="0"/>
              <a:buChar char="•"/>
            </a:pPr>
            <a:r>
              <a:rPr lang="en-AU" sz="1800" dirty="0" smtClean="0"/>
              <a:t>We have around 85 servers hosted at various Fed </a:t>
            </a:r>
            <a:r>
              <a:rPr lang="en-AU" sz="1800" dirty="0" err="1" smtClean="0"/>
              <a:t>Uni</a:t>
            </a:r>
            <a:r>
              <a:rPr lang="en-AU" sz="1800" dirty="0" smtClean="0"/>
              <a:t> campuses or at IBM.</a:t>
            </a:r>
          </a:p>
          <a:p>
            <a:pPr marL="704850" lvl="1" indent="-342900">
              <a:buFont typeface="Arial" panose="020B0604020202020204" pitchFamily="34" charset="0"/>
              <a:buChar char="•"/>
            </a:pPr>
            <a:r>
              <a:rPr lang="en-AU" sz="1800" dirty="0" smtClean="0"/>
              <a:t>These are all (well almost all) running VMware virtualization software (ESX 5).</a:t>
            </a:r>
          </a:p>
          <a:p>
            <a:pPr marL="704850" lvl="1" indent="-342900">
              <a:buFont typeface="Arial" panose="020B0604020202020204" pitchFamily="34" charset="0"/>
              <a:buChar char="•"/>
            </a:pPr>
            <a:r>
              <a:rPr lang="en-AU" sz="1800" dirty="0" smtClean="0"/>
              <a:t>Combined they are running around 500 guests (60% Microsoft, 40% Linux)</a:t>
            </a:r>
          </a:p>
          <a:p>
            <a:pPr marL="704850" lvl="1" indent="-342900">
              <a:buFont typeface="Arial" panose="020B0604020202020204" pitchFamily="34" charset="0"/>
              <a:buChar char="•"/>
            </a:pPr>
            <a:r>
              <a:rPr lang="en-AU" sz="1800" dirty="0" smtClean="0"/>
              <a:t>The number of guest servers only increases with time.</a:t>
            </a:r>
          </a:p>
          <a:p>
            <a:pPr marL="704850" lvl="1" indent="-342900">
              <a:buFont typeface="Arial" panose="020B0604020202020204" pitchFamily="34" charset="0"/>
              <a:buChar char="•"/>
            </a:pPr>
            <a:endParaRPr lang="en-AU" sz="1800" dirty="0"/>
          </a:p>
        </p:txBody>
      </p:sp>
    </p:spTree>
    <p:extLst>
      <p:ext uri="{BB962C8B-B14F-4D97-AF65-F5344CB8AC3E}">
        <p14:creationId xmlns:p14="http://schemas.microsoft.com/office/powerpoint/2010/main" val="3118648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7</a:t>
            </a:fld>
            <a:endParaRPr lang="en-US" dirty="0"/>
          </a:p>
        </p:txBody>
      </p:sp>
      <p:sp>
        <p:nvSpPr>
          <p:cNvPr id="4" name="Title 3"/>
          <p:cNvSpPr>
            <a:spLocks noGrp="1"/>
          </p:cNvSpPr>
          <p:nvPr>
            <p:ph type="title"/>
          </p:nvPr>
        </p:nvSpPr>
        <p:spPr/>
        <p:txBody>
          <a:bodyPr>
            <a:normAutofit/>
          </a:bodyPr>
          <a:lstStyle/>
          <a:p>
            <a:r>
              <a:rPr lang="en-AU" sz="3000" dirty="0" smtClean="0"/>
              <a:t>Fed </a:t>
            </a:r>
            <a:r>
              <a:rPr lang="en-AU" sz="3000" dirty="0" err="1" smtClean="0"/>
              <a:t>Uni</a:t>
            </a:r>
            <a:r>
              <a:rPr lang="en-AU" sz="3000" dirty="0" smtClean="0"/>
              <a:t> cloud </a:t>
            </a:r>
            <a:endParaRPr lang="en-AU" sz="3000" dirty="0"/>
          </a:p>
        </p:txBody>
      </p:sp>
      <p:sp>
        <p:nvSpPr>
          <p:cNvPr id="5" name="Text Placeholder 4"/>
          <p:cNvSpPr>
            <a:spLocks noGrp="1"/>
          </p:cNvSpPr>
          <p:nvPr>
            <p:ph type="body" sz="quarter" idx="13"/>
          </p:nvPr>
        </p:nvSpPr>
        <p:spPr>
          <a:xfrm>
            <a:off x="268133" y="1123950"/>
            <a:ext cx="8786490" cy="3479800"/>
          </a:xfrm>
        </p:spPr>
        <p:txBody>
          <a:bodyPr/>
          <a:lstStyle/>
          <a:p>
            <a:r>
              <a:rPr lang="en-AU" dirty="0" smtClean="0"/>
              <a:t>Some services have been shifted to cloud service providers.</a:t>
            </a:r>
          </a:p>
          <a:p>
            <a:r>
              <a:rPr lang="en-AU" u="sng" dirty="0" smtClean="0"/>
              <a:t>Corporate Web Site</a:t>
            </a:r>
          </a:p>
          <a:p>
            <a:pPr marL="536575" lvl="1" indent="-357188">
              <a:buFont typeface="Arial" panose="020B0604020202020204" pitchFamily="34" charset="0"/>
              <a:buChar char="•"/>
            </a:pPr>
            <a:r>
              <a:rPr lang="en-AU" sz="1900" dirty="0" smtClean="0"/>
              <a:t>The Fed </a:t>
            </a:r>
            <a:r>
              <a:rPr lang="en-AU" sz="1900" dirty="0" err="1" smtClean="0"/>
              <a:t>Uni</a:t>
            </a:r>
            <a:r>
              <a:rPr lang="en-AU" sz="1900" dirty="0" smtClean="0"/>
              <a:t> corporate web site is hosted by a cloud provider (Amazon)</a:t>
            </a:r>
          </a:p>
          <a:p>
            <a:pPr marL="536575" lvl="1" indent="-357188">
              <a:buFont typeface="Arial" panose="020B0604020202020204" pitchFamily="34" charset="0"/>
              <a:buChar char="•"/>
            </a:pPr>
            <a:r>
              <a:rPr lang="en-AU" sz="1900" dirty="0" smtClean="0"/>
              <a:t>The service is categorized as SaaS (Software as a Service)</a:t>
            </a:r>
          </a:p>
          <a:p>
            <a:pPr marL="536575" lvl="1" indent="-357188">
              <a:buFont typeface="Arial" panose="020B0604020202020204" pitchFamily="34" charset="0"/>
              <a:buChar char="•"/>
            </a:pPr>
            <a:r>
              <a:rPr lang="en-AU" sz="1900" dirty="0" smtClean="0"/>
              <a:t>Our staff can add content but the maintenance of the hardware, software patches, front-end cache servers, backup etc. are all handled by the cloud service provider or third party.</a:t>
            </a:r>
          </a:p>
          <a:p>
            <a:pPr marL="536575" lvl="1" indent="-357188">
              <a:buFont typeface="Arial" panose="020B0604020202020204" pitchFamily="34" charset="0"/>
              <a:buChar char="•"/>
            </a:pPr>
            <a:r>
              <a:rPr lang="en-AU" sz="1900" dirty="0" smtClean="0"/>
              <a:t>We chose the Web Server platform (My Server Matrix)</a:t>
            </a:r>
          </a:p>
          <a:p>
            <a:pPr marL="179387" lvl="1"/>
            <a:endParaRPr lang="en-AU" sz="1900" dirty="0"/>
          </a:p>
        </p:txBody>
      </p:sp>
    </p:spTree>
    <p:extLst>
      <p:ext uri="{BB962C8B-B14F-4D97-AF65-F5344CB8AC3E}">
        <p14:creationId xmlns:p14="http://schemas.microsoft.com/office/powerpoint/2010/main" val="40550761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8</a:t>
            </a:fld>
            <a:endParaRPr lang="en-US" dirty="0"/>
          </a:p>
        </p:txBody>
      </p:sp>
      <p:sp>
        <p:nvSpPr>
          <p:cNvPr id="4" name="Title 3"/>
          <p:cNvSpPr>
            <a:spLocks noGrp="1"/>
          </p:cNvSpPr>
          <p:nvPr>
            <p:ph type="title"/>
          </p:nvPr>
        </p:nvSpPr>
        <p:spPr>
          <a:xfrm>
            <a:off x="457200" y="205979"/>
            <a:ext cx="8549296" cy="746521"/>
          </a:xfrm>
        </p:spPr>
        <p:txBody>
          <a:bodyPr>
            <a:normAutofit/>
          </a:bodyPr>
          <a:lstStyle/>
          <a:p>
            <a:r>
              <a:rPr lang="en-AU" sz="3000" dirty="0" smtClean="0"/>
              <a:t>Azure cloud services </a:t>
            </a:r>
            <a:r>
              <a:rPr lang="en-AU" sz="2400" dirty="0" smtClean="0"/>
              <a:t>(Microsoft’s cloud product) </a:t>
            </a:r>
            <a:endParaRPr lang="en-AU" sz="3000" dirty="0"/>
          </a:p>
        </p:txBody>
      </p:sp>
      <p:sp>
        <p:nvSpPr>
          <p:cNvPr id="5" name="Text Placeholder 4"/>
          <p:cNvSpPr>
            <a:spLocks noGrp="1"/>
          </p:cNvSpPr>
          <p:nvPr>
            <p:ph type="body" sz="quarter" idx="13"/>
          </p:nvPr>
        </p:nvSpPr>
        <p:spPr>
          <a:xfrm>
            <a:off x="254382" y="1123950"/>
            <a:ext cx="8752114" cy="3479800"/>
          </a:xfrm>
        </p:spPr>
        <p:txBody>
          <a:bodyPr/>
          <a:lstStyle/>
          <a:p>
            <a:r>
              <a:rPr lang="en-AU" sz="2200" dirty="0" smtClean="0"/>
              <a:t>Fed </a:t>
            </a:r>
            <a:r>
              <a:rPr lang="en-AU" sz="2200" dirty="0" err="1" smtClean="0"/>
              <a:t>Uni</a:t>
            </a:r>
            <a:r>
              <a:rPr lang="en-AU" sz="2200" dirty="0" smtClean="0"/>
              <a:t> also has many servers (around 30) hosting services including:</a:t>
            </a:r>
          </a:p>
          <a:p>
            <a:pPr marL="704850" lvl="1" indent="-342900">
              <a:buFont typeface="Arial" panose="020B0604020202020204" pitchFamily="34" charset="0"/>
              <a:buChar char="•"/>
            </a:pPr>
            <a:r>
              <a:rPr lang="en-AU" sz="1800" dirty="0" smtClean="0"/>
              <a:t>Workstation management</a:t>
            </a:r>
          </a:p>
          <a:p>
            <a:pPr marL="704850" lvl="1" indent="-342900">
              <a:buFont typeface="Arial" panose="020B0604020202020204" pitchFamily="34" charset="0"/>
              <a:buChar char="•"/>
            </a:pPr>
            <a:r>
              <a:rPr lang="en-AU" sz="1800" dirty="0" smtClean="0"/>
              <a:t>Identity management</a:t>
            </a:r>
          </a:p>
          <a:p>
            <a:pPr marL="704850" lvl="1" indent="-342900">
              <a:buFont typeface="Arial" panose="020B0604020202020204" pitchFamily="34" charset="0"/>
              <a:buChar char="•"/>
            </a:pPr>
            <a:r>
              <a:rPr lang="en-AU" sz="1800" dirty="0" smtClean="0"/>
              <a:t>others</a:t>
            </a:r>
          </a:p>
          <a:p>
            <a:r>
              <a:rPr lang="en-AU" sz="2200" dirty="0" smtClean="0"/>
              <a:t>These services are an example of Infrastructure as a Service (IaaS).</a:t>
            </a:r>
          </a:p>
          <a:p>
            <a:r>
              <a:rPr lang="en-AU" sz="2200" dirty="0" smtClean="0"/>
              <a:t>We have a high speed network link to Azure to ensure fast access to the hosted services.</a:t>
            </a:r>
          </a:p>
          <a:p>
            <a:endParaRPr lang="en-AU" dirty="0"/>
          </a:p>
        </p:txBody>
      </p:sp>
    </p:spTree>
    <p:extLst>
      <p:ext uri="{BB962C8B-B14F-4D97-AF65-F5344CB8AC3E}">
        <p14:creationId xmlns:p14="http://schemas.microsoft.com/office/powerpoint/2010/main" val="229261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ITECH1102 Networking &amp; Security</a:t>
            </a:r>
            <a:endParaRPr lang="en-US" dirty="0"/>
          </a:p>
        </p:txBody>
      </p:sp>
      <p:sp>
        <p:nvSpPr>
          <p:cNvPr id="3" name="Slide Number Placeholder 2"/>
          <p:cNvSpPr>
            <a:spLocks noGrp="1"/>
          </p:cNvSpPr>
          <p:nvPr>
            <p:ph type="sldNum" sz="quarter" idx="12"/>
          </p:nvPr>
        </p:nvSpPr>
        <p:spPr/>
        <p:txBody>
          <a:bodyPr/>
          <a:lstStyle/>
          <a:p>
            <a:fld id="{E1BBD513-0B5A-45B4-8972-392D1E468738}" type="slidenum">
              <a:rPr lang="en-US" smtClean="0"/>
              <a:pPr/>
              <a:t>9</a:t>
            </a:fld>
            <a:endParaRPr lang="en-US" dirty="0"/>
          </a:p>
        </p:txBody>
      </p:sp>
      <p:sp>
        <p:nvSpPr>
          <p:cNvPr id="4" name="Title 3"/>
          <p:cNvSpPr>
            <a:spLocks noGrp="1"/>
          </p:cNvSpPr>
          <p:nvPr>
            <p:ph type="title"/>
          </p:nvPr>
        </p:nvSpPr>
        <p:spPr/>
        <p:txBody>
          <a:bodyPr>
            <a:normAutofit/>
          </a:bodyPr>
          <a:lstStyle/>
          <a:p>
            <a:r>
              <a:rPr lang="en-AU" sz="3000" dirty="0" smtClean="0"/>
              <a:t>Pros and cons of cloud services</a:t>
            </a:r>
            <a:endParaRPr lang="en-AU" sz="3000" dirty="0"/>
          </a:p>
        </p:txBody>
      </p:sp>
      <p:sp>
        <p:nvSpPr>
          <p:cNvPr id="5" name="Text Placeholder 4"/>
          <p:cNvSpPr>
            <a:spLocks noGrp="1"/>
          </p:cNvSpPr>
          <p:nvPr>
            <p:ph type="body" sz="quarter" idx="13"/>
          </p:nvPr>
        </p:nvSpPr>
        <p:spPr>
          <a:xfrm>
            <a:off x="457200" y="1058779"/>
            <a:ext cx="8229600" cy="3544971"/>
          </a:xfrm>
        </p:spPr>
        <p:txBody>
          <a:bodyPr>
            <a:normAutofit fontScale="92500" lnSpcReduction="10000"/>
          </a:bodyPr>
          <a:lstStyle/>
          <a:p>
            <a:r>
              <a:rPr lang="en-AU" sz="2200" u="sng" dirty="0" smtClean="0"/>
              <a:t>Positive features of cloud</a:t>
            </a:r>
          </a:p>
          <a:p>
            <a:pPr marL="704850" lvl="1" indent="-342900">
              <a:buFont typeface="Arial" panose="020B0604020202020204" pitchFamily="34" charset="0"/>
              <a:buChar char="•"/>
            </a:pPr>
            <a:r>
              <a:rPr lang="en-AU" sz="1800" dirty="0" smtClean="0"/>
              <a:t>Deployment of new or enhanced services is immediate. </a:t>
            </a:r>
          </a:p>
          <a:p>
            <a:pPr marL="1058863" lvl="2" indent="-342900">
              <a:buFont typeface="Arial" panose="020B0604020202020204" pitchFamily="34" charset="0"/>
              <a:buChar char="•"/>
            </a:pPr>
            <a:r>
              <a:rPr lang="en-AU" sz="1600" dirty="0" smtClean="0"/>
              <a:t>If a busy period is approaching then add extra compute services then revert </a:t>
            </a:r>
            <a:br>
              <a:rPr lang="en-AU" sz="1600" dirty="0" smtClean="0"/>
            </a:br>
            <a:r>
              <a:rPr lang="en-AU" sz="1600" dirty="0" smtClean="0"/>
              <a:t>back to normal when the peak period subsides.</a:t>
            </a:r>
          </a:p>
          <a:p>
            <a:pPr marL="1058863" lvl="2" indent="-342900">
              <a:buFont typeface="Arial" panose="020B0604020202020204" pitchFamily="34" charset="0"/>
              <a:buChar char="•"/>
            </a:pPr>
            <a:r>
              <a:rPr lang="en-AU" sz="1600" dirty="0" err="1" smtClean="0"/>
              <a:t>Eg</a:t>
            </a:r>
            <a:r>
              <a:rPr lang="en-AU" sz="1600" dirty="0" smtClean="0"/>
              <a:t>. Enrolment time at Fed Uni.</a:t>
            </a:r>
          </a:p>
          <a:p>
            <a:pPr marL="704850" lvl="1" indent="-342900">
              <a:buFont typeface="Arial" panose="020B0604020202020204" pitchFamily="34" charset="0"/>
              <a:buChar char="•"/>
            </a:pPr>
            <a:r>
              <a:rPr lang="en-AU" sz="1800" dirty="0" smtClean="0"/>
              <a:t>Illusion of infinite resources.</a:t>
            </a:r>
          </a:p>
          <a:p>
            <a:pPr marL="704850" lvl="1" indent="-342900">
              <a:buFont typeface="Arial" panose="020B0604020202020204" pitchFamily="34" charset="0"/>
              <a:buChar char="•"/>
            </a:pPr>
            <a:r>
              <a:rPr lang="en-AU" sz="1800" dirty="0" smtClean="0"/>
              <a:t>Relieves employed technical staff from many day to day tasks.</a:t>
            </a:r>
          </a:p>
          <a:p>
            <a:pPr marL="704850" lvl="1" indent="-342900">
              <a:buFont typeface="Arial" panose="020B0604020202020204" pitchFamily="34" charset="0"/>
              <a:buChar char="•"/>
            </a:pPr>
            <a:r>
              <a:rPr lang="en-AU" sz="1800" dirty="0" smtClean="0"/>
              <a:t>Cloud is underpinned by stable Virtualization technologies. </a:t>
            </a:r>
            <a:endParaRPr lang="en-AU" sz="1800" dirty="0"/>
          </a:p>
          <a:p>
            <a:r>
              <a:rPr lang="en-AU" sz="2200" u="sng" dirty="0" smtClean="0"/>
              <a:t>Negative aspects of cloud</a:t>
            </a:r>
          </a:p>
          <a:p>
            <a:pPr marL="704850" lvl="1" indent="-342900">
              <a:buFont typeface="Arial" panose="020B0604020202020204" pitchFamily="34" charset="0"/>
              <a:buChar char="•"/>
            </a:pPr>
            <a:r>
              <a:rPr lang="en-AU" sz="1800" dirty="0" smtClean="0"/>
              <a:t>Cloud services comes at a cost. (You pay for what you use)</a:t>
            </a:r>
          </a:p>
          <a:p>
            <a:pPr marL="704850" lvl="1" indent="-342900">
              <a:buFont typeface="Arial" panose="020B0604020202020204" pitchFamily="34" charset="0"/>
              <a:buChar char="•"/>
            </a:pPr>
            <a:r>
              <a:rPr lang="en-AU" sz="1800" dirty="0" smtClean="0"/>
              <a:t>Cost depends on CPU power, Memory, Disk type and capacity, I/O, Backup and other aspects of the service you require.</a:t>
            </a:r>
            <a:endParaRPr lang="en-AU" sz="1800" dirty="0"/>
          </a:p>
        </p:txBody>
      </p:sp>
    </p:spTree>
    <p:extLst>
      <p:ext uri="{BB962C8B-B14F-4D97-AF65-F5344CB8AC3E}">
        <p14:creationId xmlns:p14="http://schemas.microsoft.com/office/powerpoint/2010/main" val="4225273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theme/theme1.xml><?xml version="1.0" encoding="utf-8"?>
<a:theme xmlns:a="http://schemas.openxmlformats.org/drawingml/2006/main" name="FedU SEIT">
  <a:themeElements>
    <a:clrScheme name=" Federation University Theme">
      <a:dk1>
        <a:srgbClr val="003A6D"/>
      </a:dk1>
      <a:lt1>
        <a:sysClr val="window" lastClr="FFFFFF"/>
      </a:lt1>
      <a:dk2>
        <a:srgbClr val="004A8D"/>
      </a:dk2>
      <a:lt2>
        <a:srgbClr val="F0E9E4"/>
      </a:lt2>
      <a:accent1>
        <a:srgbClr val="777877"/>
      </a:accent1>
      <a:accent2>
        <a:srgbClr val="008791"/>
      </a:accent2>
      <a:accent3>
        <a:srgbClr val="66B042"/>
      </a:accent3>
      <a:accent4>
        <a:srgbClr val="421455"/>
      </a:accent4>
      <a:accent5>
        <a:srgbClr val="C0004D"/>
      </a:accent5>
      <a:accent6>
        <a:srgbClr val="EEA420"/>
      </a:accent6>
      <a:hlink>
        <a:srgbClr val="777877"/>
      </a:hlink>
      <a:folHlink>
        <a:srgbClr val="A5A6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odified FedUni_16to9_1280x720_Template_FoST.potx" id="{97CE61FF-1C43-4496-9A94-D02C72A1B75B}" vid="{311663D0-0710-4C10-8317-D05EBB696E6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Modified FedUni_16to9_1280x720_Template_FoST</Template>
  <TotalTime>5927</TotalTime>
  <Words>1482</Words>
  <Application>Microsoft Office PowerPoint</Application>
  <PresentationFormat>On-screen Show (16:9)</PresentationFormat>
  <Paragraphs>209</Paragraphs>
  <Slides>19</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Lucida Grande</vt:lpstr>
      <vt:lpstr>FedU SEIT</vt:lpstr>
      <vt:lpstr>ITECH1102 Networking and Security</vt:lpstr>
      <vt:lpstr>Last week</vt:lpstr>
      <vt:lpstr>This week</vt:lpstr>
      <vt:lpstr>Cloud computing</vt:lpstr>
      <vt:lpstr>Cloud storage services</vt:lpstr>
      <vt:lpstr>Fed Uni cloud services</vt:lpstr>
      <vt:lpstr>Fed Uni cloud </vt:lpstr>
      <vt:lpstr>Azure cloud services (Microsoft’s cloud product) </vt:lpstr>
      <vt:lpstr>Pros and cons of cloud services</vt:lpstr>
      <vt:lpstr>Cloud infrastructure relies on Virtualization</vt:lpstr>
      <vt:lpstr>Virtualization architectures</vt:lpstr>
      <vt:lpstr>Mobile computing (networking)</vt:lpstr>
      <vt:lpstr>Technology summary continued</vt:lpstr>
      <vt:lpstr>1G – 4G technology summary</vt:lpstr>
      <vt:lpstr>Elements of Mobile telephone networks.</vt:lpstr>
      <vt:lpstr>Moving from cell to cell</vt:lpstr>
      <vt:lpstr>How Base stations communicate with handsets</vt:lpstr>
      <vt:lpstr>Next Topic</vt:lpstr>
      <vt:lpstr>PowerPoint Presentation</vt:lpstr>
    </vt:vector>
  </TitlesOfParts>
  <Company>Federation University Australia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Glenn Stevens</dc:creator>
  <cp:lastModifiedBy>Glenn Stevens</cp:lastModifiedBy>
  <cp:revision>521</cp:revision>
  <cp:lastPrinted>2017-04-07T00:30:33Z</cp:lastPrinted>
  <dcterms:created xsi:type="dcterms:W3CDTF">2016-11-28T00:18:46Z</dcterms:created>
  <dcterms:modified xsi:type="dcterms:W3CDTF">2017-05-08T02:45:38Z</dcterms:modified>
</cp:coreProperties>
</file>