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90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1" r:id="rId29"/>
    <p:sldId id="296" r:id="rId30"/>
    <p:sldId id="301" r:id="rId31"/>
    <p:sldId id="295" r:id="rId32"/>
    <p:sldId id="289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25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CC"/>
    <a:srgbClr val="E46C0A"/>
    <a:srgbClr val="990033"/>
    <a:srgbClr val="953735"/>
    <a:srgbClr val="FFCC00"/>
    <a:srgbClr val="FFCC66"/>
    <a:srgbClr val="000000"/>
    <a:srgbClr val="FAC09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96" autoAdjust="0"/>
    <p:restoredTop sz="98481" autoAdjust="0"/>
  </p:normalViewPr>
  <p:slideViewPr>
    <p:cSldViewPr>
      <p:cViewPr>
        <p:scale>
          <a:sx n="80" d="100"/>
          <a:sy n="80" d="100"/>
        </p:scale>
        <p:origin x="-113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104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CA125-5829-4804-83D1-F41E0578127C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7AD04-225C-4C12-A24E-7A9E21B13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8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AD04-225C-4C12-A24E-7A9E21B13E0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9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7478" y="1356220"/>
            <a:ext cx="9161477" cy="167780"/>
          </a:xfrm>
          <a:prstGeom prst="rect">
            <a:avLst/>
          </a:prstGeom>
          <a:solidFill>
            <a:srgbClr val="DF9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263775"/>
            <a:ext cx="8229600" cy="1470025"/>
          </a:xfrm>
        </p:spPr>
        <p:txBody>
          <a:bodyPr>
            <a:normAutofit/>
          </a:bodyPr>
          <a:lstStyle>
            <a:lvl1pPr algn="l">
              <a:defRPr sz="4000" baseline="0"/>
            </a:lvl1pPr>
          </a:lstStyle>
          <a:p>
            <a:r>
              <a:rPr lang="en-US" dirty="0" smtClean="0"/>
              <a:t>&lt;Course Code&gt;</a:t>
            </a:r>
            <a:br>
              <a:rPr lang="en-US" dirty="0" smtClean="0"/>
            </a:br>
            <a:r>
              <a:rPr lang="en-US" dirty="0" smtClean="0"/>
              <a:t>&lt;Course Name&gt;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376" y="4191000"/>
            <a:ext cx="8211424" cy="1524000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&lt;Chapter/Module #&gt;</a:t>
            </a:r>
          </a:p>
          <a:p>
            <a:r>
              <a:rPr lang="en-US" dirty="0" smtClean="0"/>
              <a:t>&lt;Chapter/Module Title&gt;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440109"/>
          </a:xfrm>
          <a:prstGeom prst="rect">
            <a:avLst/>
          </a:prstGeom>
          <a:solidFill>
            <a:srgbClr val="563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8" b="93229" l="6349" r="941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46" t="6843" r="5480" b="6001"/>
          <a:stretch/>
        </p:blipFill>
        <p:spPr>
          <a:xfrm>
            <a:off x="152400" y="76200"/>
            <a:ext cx="1273283" cy="1280020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 userDrawn="1"/>
        </p:nvSpPr>
        <p:spPr>
          <a:xfrm>
            <a:off x="1600200" y="2286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YANBU UNIVERSITY COLLEGE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Management</a:t>
            </a:r>
            <a:r>
              <a:rPr lang="en-US" sz="20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Science Department</a:t>
            </a:r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152400" y="6842125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Yanbu University College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  <a:prstGeom prst="rect">
            <a:avLst/>
          </a:prstGeom>
        </p:spPr>
        <p:txBody>
          <a:bodyPr anchor="ctr" anchorCtr="0"/>
          <a:lstStyle>
            <a:lvl1pPr>
              <a:defRPr sz="900"/>
            </a:lvl1pPr>
          </a:lstStyle>
          <a:p>
            <a:r>
              <a:rPr lang="ar-SA" dirty="0" smtClean="0"/>
              <a:t>© Yanbu </a:t>
            </a:r>
            <a:r>
              <a:rPr lang="ar-SA" dirty="0" err="1" smtClean="0"/>
              <a:t>University</a:t>
            </a:r>
            <a:r>
              <a:rPr lang="ar-SA" dirty="0" smtClean="0"/>
              <a:t> </a:t>
            </a:r>
            <a:r>
              <a:rPr lang="ar-SA" dirty="0" err="1" smtClean="0"/>
              <a:t>College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7200" y="3962400"/>
            <a:ext cx="6629400" cy="0"/>
          </a:xfrm>
          <a:prstGeom prst="line">
            <a:avLst/>
          </a:prstGeom>
          <a:ln w="25400">
            <a:solidFill>
              <a:srgbClr val="DF9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6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ar-SA" smtClean="0"/>
              <a:t>© Yanbu University College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705600"/>
            <a:ext cx="2133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200" y="1143000"/>
            <a:ext cx="8991600" cy="0"/>
          </a:xfrm>
          <a:prstGeom prst="line">
            <a:avLst/>
          </a:prstGeom>
          <a:ln w="25400">
            <a:solidFill>
              <a:srgbClr val="563B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38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ar-SA" smtClean="0"/>
              <a:t>© Yanbu University College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705600"/>
            <a:ext cx="2133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1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  <a:prstGeom prst="rect">
            <a:avLst/>
          </a:prstGeom>
        </p:spPr>
        <p:txBody>
          <a:bodyPr anchor="ctr" anchorCtr="0"/>
          <a:lstStyle>
            <a:lvl1pPr>
              <a:defRPr sz="900"/>
            </a:lvl1pPr>
          </a:lstStyle>
          <a:p>
            <a:r>
              <a:rPr lang="ar-SA" smtClean="0"/>
              <a:t>© Yanbu University College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705600"/>
            <a:ext cx="2133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200" y="1143000"/>
            <a:ext cx="8991600" cy="0"/>
          </a:xfrm>
          <a:prstGeom prst="line">
            <a:avLst/>
          </a:prstGeom>
          <a:ln w="12700">
            <a:solidFill>
              <a:srgbClr val="563B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48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ar-SA" smtClean="0"/>
              <a:t>© Yanbu University College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705600"/>
            <a:ext cx="2133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ar-SA" smtClean="0"/>
              <a:t>© Yanbu University College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705600"/>
            <a:ext cx="2133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1143000"/>
            <a:ext cx="8991600" cy="0"/>
          </a:xfrm>
          <a:prstGeom prst="line">
            <a:avLst/>
          </a:prstGeom>
          <a:ln w="12700">
            <a:solidFill>
              <a:srgbClr val="563B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19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ar-SA" smtClean="0"/>
              <a:t>© Yanbu University College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705600"/>
            <a:ext cx="2133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6200" y="1143000"/>
            <a:ext cx="8991600" cy="0"/>
          </a:xfrm>
          <a:prstGeom prst="line">
            <a:avLst/>
          </a:prstGeom>
          <a:ln w="12700">
            <a:solidFill>
              <a:srgbClr val="563B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ar-SA" smtClean="0"/>
              <a:t>© Yanbu University College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705600"/>
            <a:ext cx="2133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6200" y="1143000"/>
            <a:ext cx="8991600" cy="0"/>
          </a:xfrm>
          <a:prstGeom prst="line">
            <a:avLst/>
          </a:prstGeom>
          <a:ln w="12700">
            <a:solidFill>
              <a:srgbClr val="563B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45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  <a:prstGeom prst="rect">
            <a:avLst/>
          </a:prstGeom>
        </p:spPr>
        <p:txBody>
          <a:bodyPr anchor="ctr" anchorCtr="0"/>
          <a:lstStyle>
            <a:lvl1pPr>
              <a:defRPr sz="900"/>
            </a:lvl1pPr>
          </a:lstStyle>
          <a:p>
            <a:r>
              <a:rPr lang="ar-SA" smtClean="0"/>
              <a:t>© Yanbu University College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705600"/>
            <a:ext cx="2133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9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ar-SA" smtClean="0"/>
              <a:t>© Yanbu University College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705600"/>
            <a:ext cx="2133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4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ar-SA" smtClean="0"/>
              <a:t>© Yanbu University College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705600"/>
            <a:ext cx="2133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1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52400"/>
            <a:ext cx="9144000" cy="152400"/>
          </a:xfrm>
          <a:prstGeom prst="rect">
            <a:avLst/>
          </a:prstGeom>
          <a:solidFill>
            <a:srgbClr val="DF9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563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295400"/>
            <a:ext cx="8991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705600"/>
            <a:ext cx="2133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Slide </a:t>
            </a:r>
            <a:fld id="{87077D61-A0D1-411E-9F45-559A4F96EA0C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627168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© Yanbu</a:t>
            </a:r>
            <a:r>
              <a:rPr lang="en-US" sz="900" baseline="0" dirty="0" smtClean="0">
                <a:latin typeface="+mn-lt"/>
              </a:rPr>
              <a:t> University College</a:t>
            </a:r>
            <a:endParaRPr lang="en-US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727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file:///D:\New%20folder\YUC\MGT%20302%20OM\OM%20Book\Youtube%20-%20Automated%20Parking%20Garage.flv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MGT 214</a:t>
            </a:r>
            <a:br>
              <a:rPr lang="en-US" dirty="0" smtClean="0"/>
            </a:br>
            <a:r>
              <a:rPr lang="en-US" dirty="0" smtClean="0"/>
              <a:t>OPERATIONS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06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Layout Decisions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5943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Prepared by: Ms. Dalal Bamufleh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Layout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105400"/>
          </a:xfrm>
        </p:spPr>
        <p:txBody>
          <a:bodyPr/>
          <a:lstStyle/>
          <a:p>
            <a:r>
              <a:rPr lang="en-US" dirty="0" smtClean="0"/>
              <a:t>Some of the universal layout considerations: working conditions, teamwork, authority …etc</a:t>
            </a:r>
          </a:p>
          <a:p>
            <a:r>
              <a:rPr lang="en-US" dirty="0" smtClean="0"/>
              <a:t>Private or open cubicles?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10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5" name="Picture 4" descr="6x6-53-high-row-3-open.jpg"/>
          <p:cNvPicPr>
            <a:picLocks noChangeAspect="1"/>
          </p:cNvPicPr>
          <p:nvPr/>
        </p:nvPicPr>
        <p:blipFill>
          <a:blip r:embed="rId2" cstate="print"/>
          <a:srcRect l="8333" t="20759" r="5000" b="13998"/>
          <a:stretch>
            <a:fillRect/>
          </a:stretch>
        </p:blipFill>
        <p:spPr>
          <a:xfrm>
            <a:off x="228600" y="3119735"/>
            <a:ext cx="43434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7x7-row-of-4-private1.jpg"/>
          <p:cNvPicPr>
            <a:picLocks noChangeAspect="1"/>
          </p:cNvPicPr>
          <p:nvPr/>
        </p:nvPicPr>
        <p:blipFill>
          <a:blip r:embed="rId3" cstate="print"/>
          <a:srcRect l="15833" t="9964" r="14167" b="9964"/>
          <a:stretch>
            <a:fillRect/>
          </a:stretch>
        </p:blipFill>
        <p:spPr>
          <a:xfrm>
            <a:off x="4572000" y="3119735"/>
            <a:ext cx="40386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43000" y="5786735"/>
            <a:ext cx="2362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Open Cubicles</a:t>
            </a:r>
            <a:endParaRPr lang="ar-S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5786735"/>
            <a:ext cx="2362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Private Cubicles</a:t>
            </a:r>
            <a:endParaRPr lang="ar-SA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Layout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Private office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Low or high file cabinets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11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6" name="Picture 5" descr="office-300x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219200"/>
            <a:ext cx="2895600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1269200925B07Tw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733800"/>
            <a:ext cx="3124200" cy="2514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1152325268w9DQd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3657600"/>
            <a:ext cx="3200400" cy="25207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Layout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entrance, rest room, lockers and cafeteria for all employees?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Two major trends: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Technology such as cell phone, iPods, faxes, Internet, and laptop computers increase layout flexibility.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Modern firms create dynamic needs for space and services.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12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35189"/>
            <a:ext cx="1066800" cy="1622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1981200"/>
            <a:ext cx="1371600" cy="1924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Retail Layout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82600" indent="-482600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/>
              <a:t>Objective is to maximize profitability per square foot of floor space</a:t>
            </a:r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/>
              <a:t>Sales and profitability vary directly with customer exposure</a:t>
            </a:r>
          </a:p>
          <a:p>
            <a:r>
              <a:rPr lang="en-US" dirty="0" smtClean="0"/>
              <a:t>OM try to expose customers to as many products as possible</a:t>
            </a:r>
          </a:p>
          <a:p>
            <a:r>
              <a:rPr lang="en-US" dirty="0" smtClean="0">
                <a:sym typeface="Wingdings 3"/>
              </a:rPr>
              <a:t> rate of exposure,  sales and  return on investment</a:t>
            </a:r>
          </a:p>
          <a:p>
            <a:r>
              <a:rPr lang="en-US" dirty="0" smtClean="0">
                <a:sym typeface="Wingdings 3"/>
              </a:rPr>
              <a:t>How to change exposure?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13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Retail Layout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5181600"/>
          </a:xfrm>
        </p:spPr>
        <p:txBody>
          <a:bodyPr>
            <a:normAutofit fontScale="92500"/>
          </a:bodyPr>
          <a:lstStyle/>
          <a:p>
            <a:pPr marL="482600" indent="-482600">
              <a:lnSpc>
                <a:spcPct val="90000"/>
              </a:lnSpc>
              <a:spcBef>
                <a:spcPct val="40000"/>
              </a:spcBef>
              <a:buNone/>
              <a:defRPr/>
            </a:pPr>
            <a:r>
              <a:rPr lang="en-US" b="1" dirty="0" smtClean="0"/>
              <a:t>Five Helpful Ideas for Supermarket Layout:</a:t>
            </a:r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buFont typeface="Times"/>
              <a:buAutoNum type="arabicPeriod"/>
              <a:defRPr/>
            </a:pPr>
            <a:r>
              <a:rPr lang="en-US" dirty="0" smtClean="0"/>
              <a:t>Locate high-draw items around the periphery of the store</a:t>
            </a:r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buFont typeface="Times"/>
              <a:buAutoNum type="arabicPeriod"/>
              <a:defRPr/>
            </a:pPr>
            <a:r>
              <a:rPr lang="en-US" dirty="0" smtClean="0"/>
              <a:t>Use prominent locations for high-impulse and high-margin items</a:t>
            </a:r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buFont typeface="Times"/>
              <a:buAutoNum type="arabicPeriod"/>
              <a:defRPr/>
            </a:pPr>
            <a:r>
              <a:rPr lang="en-US" dirty="0" smtClean="0"/>
              <a:t>Distribute power items to both sides of an aisle and disperse them to increase viewing of other items</a:t>
            </a:r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buFont typeface="Times"/>
              <a:buAutoNum type="arabicPeriod"/>
              <a:defRPr/>
            </a:pPr>
            <a:r>
              <a:rPr lang="en-US" dirty="0" smtClean="0"/>
              <a:t>Use end-aisle locations</a:t>
            </a:r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buFont typeface="Times"/>
              <a:buAutoNum type="arabicPeriod"/>
              <a:defRPr/>
            </a:pPr>
            <a:r>
              <a:rPr lang="en-US" dirty="0" smtClean="0"/>
              <a:t>Convey mission of store through careful positioning of lead-off department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14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Retail Layout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105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/>
              <a:t>Category Management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/>
              <a:t>Slotting fees: </a:t>
            </a:r>
            <a:r>
              <a:rPr lang="en-US" sz="2400" dirty="0" smtClean="0"/>
              <a:t>Manufacturers pay fees to retailers to get the retailers to display (slot) their product</a:t>
            </a:r>
          </a:p>
          <a:p>
            <a:pPr marL="482600" indent="-482600">
              <a:lnSpc>
                <a:spcPct val="120000"/>
              </a:lnSpc>
              <a:spcBef>
                <a:spcPct val="40000"/>
              </a:spcBef>
              <a:defRPr/>
            </a:pPr>
            <a:r>
              <a:rPr lang="en-US" sz="2400" b="1" dirty="0" smtClean="0"/>
              <a:t>Contributing factors:</a:t>
            </a:r>
          </a:p>
          <a:p>
            <a:pPr marL="1054100" lvl="1" indent="-381000">
              <a:lnSpc>
                <a:spcPct val="12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en-US" sz="2400" dirty="0" smtClean="0"/>
              <a:t>Limited shelf space</a:t>
            </a:r>
          </a:p>
          <a:p>
            <a:pPr marL="1054100" lvl="1" indent="-381000">
              <a:lnSpc>
                <a:spcPct val="12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en-US" sz="2400" dirty="0" smtClean="0"/>
              <a:t>Massive new products                                                      </a:t>
            </a:r>
          </a:p>
          <a:p>
            <a:pPr marL="1054100" lvl="1" indent="-381000">
              <a:lnSpc>
                <a:spcPct val="12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en-US" sz="2400" dirty="0" smtClean="0"/>
              <a:t>Limit small firms ability to                                                                    expand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15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9800"/>
            <a:ext cx="4186237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Retail Layout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143000"/>
            <a:ext cx="8991600" cy="5105400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Servicescapes</a:t>
            </a:r>
            <a:r>
              <a:rPr lang="en-US" b="1" dirty="0" smtClean="0"/>
              <a:t>: </a:t>
            </a:r>
          </a:p>
          <a:p>
            <a:pPr marL="882650" lvl="1" indent="-482600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n-US" sz="3200" b="1" dirty="0" smtClean="0"/>
              <a:t>Ambient conditions </a:t>
            </a:r>
            <a:r>
              <a:rPr lang="en-US" sz="3200" dirty="0" smtClean="0"/>
              <a:t>- background characteristics such as lighting, sound, smell, and temperature</a:t>
            </a:r>
          </a:p>
          <a:p>
            <a:pPr marL="882650" lvl="1" indent="-482600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n-US" sz="3200" b="1" dirty="0" smtClean="0"/>
              <a:t>Spatial layout and functionality </a:t>
            </a:r>
            <a:r>
              <a:rPr lang="en-US" sz="3200" dirty="0" smtClean="0"/>
              <a:t>- which involve, aisle characteristics (width, direction, shelf spacing...etc.) , and product grouping</a:t>
            </a:r>
          </a:p>
          <a:p>
            <a:pPr marL="882650" lvl="1" indent="-482600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n-US" sz="3200" b="1" dirty="0" smtClean="0"/>
              <a:t>Signs, symbols, and artifacts </a:t>
            </a:r>
            <a:r>
              <a:rPr lang="en-US" sz="3200" dirty="0" smtClean="0"/>
              <a:t>- characteristics of building design that carry social significance e.g.: Wal-Mart greeter at the door, Disneyland's entrance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16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17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686800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686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Warehousing and Storage Layouts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82600" indent="-482600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/>
              <a:t>Objective is to optimize trade-offs between handling costs and costs associated with warehouse space</a:t>
            </a:r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defRPr/>
            </a:pPr>
            <a:endParaRPr lang="en-US" dirty="0" smtClean="0"/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/>
              <a:t>Maximize the utilization                                                      of the total “cube” of the                                          warehouse – utilize its full                                                       volume while maintaining                                                             low material handling costs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18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3600"/>
            <a:ext cx="4629150" cy="472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Warehousing and Storage Layouts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Material Handling Costs:</a:t>
            </a:r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buNone/>
              <a:defRPr/>
            </a:pPr>
            <a:r>
              <a:rPr lang="en-US" sz="2800" dirty="0" smtClean="0"/>
              <a:t>	All costs associated with the transaction</a:t>
            </a:r>
          </a:p>
          <a:p>
            <a:pPr marL="1454150" lvl="2" indent="-381000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en-US" sz="2800" dirty="0" smtClean="0"/>
              <a:t>Incoming transport</a:t>
            </a:r>
          </a:p>
          <a:p>
            <a:pPr marL="1454150" lvl="2" indent="-381000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en-US" sz="2800" dirty="0" smtClean="0"/>
              <a:t>Storage</a:t>
            </a:r>
          </a:p>
          <a:p>
            <a:pPr marL="1454150" lvl="2" indent="-381000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en-US" sz="2800" dirty="0" smtClean="0"/>
              <a:t>Finding and moving material</a:t>
            </a:r>
          </a:p>
          <a:p>
            <a:pPr marL="1454150" lvl="2" indent="-381000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en-US" sz="2800" dirty="0" smtClean="0"/>
              <a:t>Outgoing transport of the materials to be warehoused</a:t>
            </a:r>
          </a:p>
          <a:p>
            <a:pPr marL="1454150" lvl="2" indent="-381000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en-US" sz="2800" dirty="0" smtClean="0"/>
              <a:t>Equipment, people, material, supervision, insurance, and depreciation</a:t>
            </a:r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800" dirty="0" smtClean="0"/>
              <a:t>Minimize damage and spoilage</a:t>
            </a:r>
          </a:p>
          <a:p>
            <a:endParaRPr lang="ar-S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19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593" y="1600199"/>
            <a:ext cx="2452007" cy="2438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50838"/>
            <a:ext cx="8991600" cy="79216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MCDONALD’S LOOK FOR COMPETITIVE ADVANTAGE THROUGH LAYOUT</a:t>
            </a:r>
            <a:endParaRPr lang="ar-S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2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5" name="Picture 4" descr="115057_5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861060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Warehousing and Storage Layouts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981200"/>
            <a:ext cx="5334000" cy="1981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Automated Storage and </a:t>
            </a:r>
            <a:br>
              <a:rPr lang="en-US" sz="3600" dirty="0" smtClean="0"/>
            </a:br>
            <a:r>
              <a:rPr lang="en-US" sz="3600" dirty="0" smtClean="0"/>
              <a:t>Retrieval Systems (ASRSs) </a:t>
            </a:r>
            <a:br>
              <a:rPr lang="en-US" sz="3600" dirty="0" smtClean="0"/>
            </a:br>
            <a:r>
              <a:rPr lang="en-US" sz="3600" dirty="0" smtClean="0"/>
              <a:t>can significantly improve </a:t>
            </a:r>
            <a:br>
              <a:rPr lang="en-US" sz="3600" dirty="0" smtClean="0"/>
            </a:br>
            <a:r>
              <a:rPr lang="en-US" sz="3600" dirty="0" smtClean="0"/>
              <a:t>warehouse productivity</a:t>
            </a:r>
          </a:p>
          <a:p>
            <a:pPr>
              <a:buNone/>
            </a:pPr>
            <a:endParaRPr lang="ar-S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20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5" name="Picture 5" descr="ASRS cars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95400"/>
            <a:ext cx="4038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Warehousing and Storage Layouts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2057400"/>
            <a:ext cx="877186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 important component of warehouse                                                         layout is the relationship between                                                 the receiving/ unloading area                                                          and the shipping/ loading                                                 area.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21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00"/>
          <a:stretch/>
        </p:blipFill>
        <p:spPr>
          <a:xfrm>
            <a:off x="4876800" y="1219200"/>
            <a:ext cx="4155374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Warehousing and Storage Layouts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1. Cross-Docking</a:t>
            </a:r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Materials are moved directly from receiving to shipping and are not placed in storage </a:t>
            </a:r>
            <a:br>
              <a:rPr lang="en-US" dirty="0" smtClean="0"/>
            </a:br>
            <a:r>
              <a:rPr lang="en-US" dirty="0" smtClean="0"/>
              <a:t>in the warehouse</a:t>
            </a:r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Reduces distribution, inventory                                             and facility costs</a:t>
            </a:r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Requires tight scheduling and </a:t>
            </a:r>
            <a:br>
              <a:rPr lang="en-US" dirty="0" smtClean="0"/>
            </a:br>
            <a:r>
              <a:rPr lang="en-US" dirty="0" smtClean="0"/>
              <a:t>accurate product identification </a:t>
            </a:r>
            <a:br>
              <a:rPr lang="en-US" dirty="0" smtClean="0"/>
            </a:br>
            <a:r>
              <a:rPr lang="en-US" dirty="0" smtClean="0"/>
              <a:t>e.g. bar code</a:t>
            </a:r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endParaRPr lang="en-US" dirty="0" smtClean="0"/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endParaRPr lang="en-US" dirty="0" smtClean="0"/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22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5" name="Picture 34" descr="Cross doc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971800"/>
            <a:ext cx="3276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Warehousing and Storage Layouts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5410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2. Random Stocking</a:t>
            </a:r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800" dirty="0" smtClean="0"/>
              <a:t>Typically requires automatic identification systems (AISs) and effective information systems</a:t>
            </a:r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800" dirty="0" smtClean="0"/>
              <a:t>Random assignment of stocking locations allows more efficient use of space</a:t>
            </a:r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800" b="1" dirty="0" smtClean="0"/>
              <a:t>Key tasks:</a:t>
            </a:r>
          </a:p>
          <a:p>
            <a:pPr marL="1130300" lvl="1" indent="-457200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Maintain list of open locations</a:t>
            </a:r>
          </a:p>
          <a:p>
            <a:pPr marL="1130300" lvl="1" indent="-457200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Maintain accurate records of existing inventory and its locations</a:t>
            </a:r>
          </a:p>
          <a:p>
            <a:pPr marL="1130300" lvl="1" indent="-457200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Sequence items to minimize travel, and pick time</a:t>
            </a:r>
          </a:p>
          <a:p>
            <a:pPr marL="1130300" lvl="1" indent="-457200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Combine picking orders to reduce picking time</a:t>
            </a:r>
          </a:p>
          <a:p>
            <a:pPr marL="1130300" lvl="1" indent="-457200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Assign classes of items to particular areas</a:t>
            </a:r>
            <a:endParaRPr lang="en-US" sz="2800" dirty="0" smtClean="0"/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800" dirty="0" smtClean="0">
                <a:sym typeface="Wingdings 3"/>
              </a:rPr>
              <a:t> facility utilization,  labor cost, but requires very accurate records</a:t>
            </a:r>
            <a:endParaRPr lang="en-US" sz="2800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Slide </a:t>
            </a:r>
            <a:fld id="{87077D61-A0D1-411E-9F45-559A4F96EA0C}" type="slidenum">
              <a:rPr lang="en-US" smtClean="0"/>
              <a:pPr/>
              <a:t>23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6"/>
          <a:stretch/>
        </p:blipFill>
        <p:spPr>
          <a:xfrm>
            <a:off x="7099577" y="2514600"/>
            <a:ext cx="2044423" cy="2240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Warehousing and Storage Layouts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3. Customizing</a:t>
            </a:r>
          </a:p>
          <a:p>
            <a:pPr marL="457200" indent="-457200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/>
              <a:t>Value-added activities performed at the warehouse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Assembly of components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Loading software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Repairs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Customized labeling and packaging</a:t>
            </a:r>
            <a:endParaRPr lang="en-US" sz="32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ar-S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24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Fixed-Position Layout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9263" indent="-449263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/>
              <a:t>Project remains in one place and workers and equipment come to site</a:t>
            </a:r>
          </a:p>
          <a:p>
            <a:pPr marL="449263" indent="-449263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/>
              <a:t>E.g.: ship, highway, bridge, house, operation room</a:t>
            </a:r>
          </a:p>
          <a:p>
            <a:pPr marL="449263" indent="-449263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/>
              <a:t>Complicating factors</a:t>
            </a:r>
          </a:p>
          <a:p>
            <a:pPr marL="987425" lvl="1" indent="-358775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Limited space at site</a:t>
            </a:r>
          </a:p>
          <a:p>
            <a:pPr marL="987425" lvl="1" indent="-358775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Different materials  required                                               at different  stages of the                                                 project</a:t>
            </a:r>
          </a:p>
          <a:p>
            <a:pPr marL="987425" lvl="1" indent="-358775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Volume of materials </a:t>
            </a:r>
            <a:br>
              <a:rPr lang="en-US" dirty="0" smtClean="0"/>
            </a:br>
            <a:r>
              <a:rPr lang="en-US" dirty="0" smtClean="0"/>
              <a:t>needed is dynamic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25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5" name="Picture 5" descr="operating r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8000"/>
            <a:ext cx="3733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Fixed-Position Layout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Alternative Strategy</a:t>
            </a:r>
          </a:p>
          <a:p>
            <a:pPr marL="857250" lvl="1" indent="-457200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en-US" sz="3200" dirty="0" smtClean="0"/>
              <a:t>As much of the project as possible is completed off-site in a product-oriented facility</a:t>
            </a:r>
          </a:p>
          <a:p>
            <a:pPr marL="857250" lvl="1" indent="-457200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en-US" sz="3200" dirty="0" smtClean="0"/>
              <a:t>This can significantly </a:t>
            </a:r>
            <a:br>
              <a:rPr lang="en-US" sz="3200" dirty="0" smtClean="0"/>
            </a:br>
            <a:r>
              <a:rPr lang="en-US" sz="3200" dirty="0" smtClean="0"/>
              <a:t>improve efficiency but is                                         only possible when </a:t>
            </a:r>
            <a:br>
              <a:rPr lang="en-US" sz="3200" dirty="0" smtClean="0"/>
            </a:br>
            <a:r>
              <a:rPr lang="en-US" sz="3200" dirty="0" smtClean="0"/>
              <a:t>multiple similar </a:t>
            </a:r>
            <a:br>
              <a:rPr lang="en-US" sz="3200" dirty="0" smtClean="0"/>
            </a:br>
            <a:r>
              <a:rPr lang="en-US" sz="3200" dirty="0" smtClean="0"/>
              <a:t>units need to be created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26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5" name="Picture 16" descr="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971800"/>
            <a:ext cx="37973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Cells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82600" indent="-482600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/>
              <a:t>Reorganizes people and machines into groups to focus on single products or product groups</a:t>
            </a:r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/>
              <a:t>Volume must justify cells</a:t>
            </a:r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/>
              <a:t>Group technology identifies products that have similar characteristics for particular cells</a:t>
            </a:r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/>
              <a:t>Cells can be reconfigured as designs or volume changes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27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Cells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105400"/>
          </a:xfrm>
        </p:spPr>
        <p:txBody>
          <a:bodyPr/>
          <a:lstStyle/>
          <a:p>
            <a:r>
              <a:rPr lang="en-US" b="1" dirty="0" smtClean="0"/>
              <a:t>Improving Layouts Using Work Cells</a:t>
            </a:r>
            <a:endParaRPr lang="ar-S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28</a:t>
            </a:fld>
            <a:r>
              <a:rPr lang="en-US" smtClean="0"/>
              <a:t> </a:t>
            </a:r>
            <a:endParaRPr lang="en-US" dirty="0"/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381000" y="1828800"/>
            <a:ext cx="4038600" cy="1600200"/>
            <a:chOff x="964" y="2160"/>
            <a:chExt cx="1408" cy="698"/>
          </a:xfrm>
        </p:grpSpPr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1432" y="2394"/>
              <a:ext cx="476" cy="24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1186" y="2402"/>
              <a:ext cx="198" cy="230"/>
              <a:chOff x="1186" y="2402"/>
              <a:chExt cx="198" cy="230"/>
            </a:xfrm>
          </p:grpSpPr>
          <p:sp>
            <p:nvSpPr>
              <p:cNvPr id="21" name="Oval 8"/>
              <p:cNvSpPr>
                <a:spLocks noChangeArrowheads="1"/>
              </p:cNvSpPr>
              <p:nvPr/>
            </p:nvSpPr>
            <p:spPr bwMode="auto">
              <a:xfrm>
                <a:off x="1186" y="2588"/>
                <a:ext cx="46" cy="36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2" name="Oval 7"/>
              <p:cNvSpPr>
                <a:spLocks noChangeArrowheads="1"/>
              </p:cNvSpPr>
              <p:nvPr/>
            </p:nvSpPr>
            <p:spPr bwMode="auto">
              <a:xfrm>
                <a:off x="1192" y="2420"/>
                <a:ext cx="46" cy="40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1226" y="2402"/>
                <a:ext cx="158" cy="230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4" y="0"/>
                  </a:cxn>
                  <a:cxn ang="0">
                    <a:pos x="64" y="0"/>
                  </a:cxn>
                  <a:cxn ang="0">
                    <a:pos x="92" y="4"/>
                  </a:cxn>
                  <a:cxn ang="0">
                    <a:pos x="118" y="16"/>
                  </a:cxn>
                  <a:cxn ang="0">
                    <a:pos x="140" y="40"/>
                  </a:cxn>
                  <a:cxn ang="0">
                    <a:pos x="158" y="72"/>
                  </a:cxn>
                  <a:cxn ang="0">
                    <a:pos x="158" y="150"/>
                  </a:cxn>
                  <a:cxn ang="0">
                    <a:pos x="140" y="194"/>
                  </a:cxn>
                  <a:cxn ang="0">
                    <a:pos x="106" y="214"/>
                  </a:cxn>
                  <a:cxn ang="0">
                    <a:pos x="78" y="224"/>
                  </a:cxn>
                  <a:cxn ang="0">
                    <a:pos x="32" y="230"/>
                  </a:cxn>
                  <a:cxn ang="0">
                    <a:pos x="0" y="222"/>
                  </a:cxn>
                  <a:cxn ang="0">
                    <a:pos x="0" y="182"/>
                  </a:cxn>
                  <a:cxn ang="0">
                    <a:pos x="56" y="184"/>
                  </a:cxn>
                  <a:cxn ang="0">
                    <a:pos x="80" y="168"/>
                  </a:cxn>
                  <a:cxn ang="0">
                    <a:pos x="82" y="64"/>
                  </a:cxn>
                  <a:cxn ang="0">
                    <a:pos x="56" y="48"/>
                  </a:cxn>
                  <a:cxn ang="0">
                    <a:pos x="10" y="48"/>
                  </a:cxn>
                  <a:cxn ang="0">
                    <a:pos x="2" y="14"/>
                  </a:cxn>
                </a:cxnLst>
                <a:rect l="0" t="0" r="r" b="b"/>
                <a:pathLst>
                  <a:path w="158" h="230">
                    <a:moveTo>
                      <a:pt x="2" y="14"/>
                    </a:moveTo>
                    <a:lnTo>
                      <a:pt x="24" y="0"/>
                    </a:lnTo>
                    <a:lnTo>
                      <a:pt x="64" y="0"/>
                    </a:lnTo>
                    <a:lnTo>
                      <a:pt x="92" y="4"/>
                    </a:lnTo>
                    <a:lnTo>
                      <a:pt x="118" y="16"/>
                    </a:lnTo>
                    <a:lnTo>
                      <a:pt x="140" y="40"/>
                    </a:lnTo>
                    <a:lnTo>
                      <a:pt x="158" y="72"/>
                    </a:lnTo>
                    <a:lnTo>
                      <a:pt x="158" y="150"/>
                    </a:lnTo>
                    <a:lnTo>
                      <a:pt x="140" y="194"/>
                    </a:lnTo>
                    <a:lnTo>
                      <a:pt x="106" y="214"/>
                    </a:lnTo>
                    <a:lnTo>
                      <a:pt x="78" y="224"/>
                    </a:lnTo>
                    <a:lnTo>
                      <a:pt x="32" y="230"/>
                    </a:lnTo>
                    <a:lnTo>
                      <a:pt x="0" y="222"/>
                    </a:lnTo>
                    <a:lnTo>
                      <a:pt x="0" y="182"/>
                    </a:lnTo>
                    <a:cubicBezTo>
                      <a:pt x="54" y="184"/>
                      <a:pt x="35" y="184"/>
                      <a:pt x="56" y="184"/>
                    </a:cubicBezTo>
                    <a:lnTo>
                      <a:pt x="80" y="168"/>
                    </a:lnTo>
                    <a:lnTo>
                      <a:pt x="82" y="64"/>
                    </a:lnTo>
                    <a:lnTo>
                      <a:pt x="56" y="48"/>
                    </a:lnTo>
                    <a:lnTo>
                      <a:pt x="10" y="4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4" name="Oval 6"/>
              <p:cNvSpPr>
                <a:spLocks noChangeArrowheads="1"/>
              </p:cNvSpPr>
              <p:nvPr/>
            </p:nvSpPr>
            <p:spPr bwMode="auto">
              <a:xfrm>
                <a:off x="1278" y="2470"/>
                <a:ext cx="94" cy="84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1082" y="2160"/>
              <a:ext cx="198" cy="2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1074" y="2644"/>
              <a:ext cx="198" cy="2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964" y="2398"/>
              <a:ext cx="198" cy="2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1058" y="2216"/>
              <a:ext cx="482" cy="58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 flipH="1">
              <a:off x="1952" y="2402"/>
              <a:ext cx="198" cy="230"/>
              <a:chOff x="1186" y="2402"/>
              <a:chExt cx="198" cy="230"/>
            </a:xfrm>
          </p:grpSpPr>
          <p:sp>
            <p:nvSpPr>
              <p:cNvPr id="17" name="Oval 19"/>
              <p:cNvSpPr>
                <a:spLocks noChangeArrowheads="1"/>
              </p:cNvSpPr>
              <p:nvPr/>
            </p:nvSpPr>
            <p:spPr bwMode="auto">
              <a:xfrm>
                <a:off x="1186" y="2588"/>
                <a:ext cx="46" cy="36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" name="Oval 20"/>
              <p:cNvSpPr>
                <a:spLocks noChangeArrowheads="1"/>
              </p:cNvSpPr>
              <p:nvPr/>
            </p:nvSpPr>
            <p:spPr bwMode="auto">
              <a:xfrm>
                <a:off x="1192" y="2420"/>
                <a:ext cx="46" cy="40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1226" y="2402"/>
                <a:ext cx="158" cy="230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4" y="0"/>
                  </a:cxn>
                  <a:cxn ang="0">
                    <a:pos x="64" y="0"/>
                  </a:cxn>
                  <a:cxn ang="0">
                    <a:pos x="92" y="4"/>
                  </a:cxn>
                  <a:cxn ang="0">
                    <a:pos x="118" y="16"/>
                  </a:cxn>
                  <a:cxn ang="0">
                    <a:pos x="140" y="40"/>
                  </a:cxn>
                  <a:cxn ang="0">
                    <a:pos x="158" y="72"/>
                  </a:cxn>
                  <a:cxn ang="0">
                    <a:pos x="158" y="150"/>
                  </a:cxn>
                  <a:cxn ang="0">
                    <a:pos x="140" y="194"/>
                  </a:cxn>
                  <a:cxn ang="0">
                    <a:pos x="106" y="214"/>
                  </a:cxn>
                  <a:cxn ang="0">
                    <a:pos x="78" y="224"/>
                  </a:cxn>
                  <a:cxn ang="0">
                    <a:pos x="32" y="230"/>
                  </a:cxn>
                  <a:cxn ang="0">
                    <a:pos x="0" y="222"/>
                  </a:cxn>
                  <a:cxn ang="0">
                    <a:pos x="0" y="182"/>
                  </a:cxn>
                  <a:cxn ang="0">
                    <a:pos x="56" y="184"/>
                  </a:cxn>
                  <a:cxn ang="0">
                    <a:pos x="80" y="168"/>
                  </a:cxn>
                  <a:cxn ang="0">
                    <a:pos x="82" y="64"/>
                  </a:cxn>
                  <a:cxn ang="0">
                    <a:pos x="56" y="48"/>
                  </a:cxn>
                  <a:cxn ang="0">
                    <a:pos x="10" y="48"/>
                  </a:cxn>
                  <a:cxn ang="0">
                    <a:pos x="2" y="14"/>
                  </a:cxn>
                </a:cxnLst>
                <a:rect l="0" t="0" r="r" b="b"/>
                <a:pathLst>
                  <a:path w="158" h="230">
                    <a:moveTo>
                      <a:pt x="2" y="14"/>
                    </a:moveTo>
                    <a:lnTo>
                      <a:pt x="24" y="0"/>
                    </a:lnTo>
                    <a:lnTo>
                      <a:pt x="64" y="0"/>
                    </a:lnTo>
                    <a:lnTo>
                      <a:pt x="92" y="4"/>
                    </a:lnTo>
                    <a:lnTo>
                      <a:pt x="118" y="16"/>
                    </a:lnTo>
                    <a:lnTo>
                      <a:pt x="140" y="40"/>
                    </a:lnTo>
                    <a:lnTo>
                      <a:pt x="158" y="72"/>
                    </a:lnTo>
                    <a:lnTo>
                      <a:pt x="158" y="150"/>
                    </a:lnTo>
                    <a:lnTo>
                      <a:pt x="140" y="194"/>
                    </a:lnTo>
                    <a:lnTo>
                      <a:pt x="106" y="214"/>
                    </a:lnTo>
                    <a:lnTo>
                      <a:pt x="78" y="224"/>
                    </a:lnTo>
                    <a:lnTo>
                      <a:pt x="32" y="230"/>
                    </a:lnTo>
                    <a:lnTo>
                      <a:pt x="0" y="222"/>
                    </a:lnTo>
                    <a:lnTo>
                      <a:pt x="0" y="182"/>
                    </a:lnTo>
                    <a:cubicBezTo>
                      <a:pt x="54" y="184"/>
                      <a:pt x="35" y="184"/>
                      <a:pt x="56" y="184"/>
                    </a:cubicBezTo>
                    <a:lnTo>
                      <a:pt x="80" y="168"/>
                    </a:lnTo>
                    <a:lnTo>
                      <a:pt x="82" y="64"/>
                    </a:lnTo>
                    <a:lnTo>
                      <a:pt x="56" y="48"/>
                    </a:lnTo>
                    <a:lnTo>
                      <a:pt x="10" y="4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0" name="Oval 22"/>
              <p:cNvSpPr>
                <a:spLocks noChangeArrowheads="1"/>
              </p:cNvSpPr>
              <p:nvPr/>
            </p:nvSpPr>
            <p:spPr bwMode="auto">
              <a:xfrm>
                <a:off x="1278" y="2470"/>
                <a:ext cx="94" cy="84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13" name="Oval 23"/>
            <p:cNvSpPr>
              <a:spLocks noChangeArrowheads="1"/>
            </p:cNvSpPr>
            <p:nvPr/>
          </p:nvSpPr>
          <p:spPr bwMode="auto">
            <a:xfrm flipH="1">
              <a:off x="2056" y="2160"/>
              <a:ext cx="198" cy="2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Oval 24"/>
            <p:cNvSpPr>
              <a:spLocks noChangeArrowheads="1"/>
            </p:cNvSpPr>
            <p:nvPr/>
          </p:nvSpPr>
          <p:spPr bwMode="auto">
            <a:xfrm flipH="1">
              <a:off x="2064" y="2644"/>
              <a:ext cx="198" cy="2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5" name="Oval 25"/>
            <p:cNvSpPr>
              <a:spLocks noChangeArrowheads="1"/>
            </p:cNvSpPr>
            <p:nvPr/>
          </p:nvSpPr>
          <p:spPr bwMode="auto">
            <a:xfrm flipH="1">
              <a:off x="2174" y="2398"/>
              <a:ext cx="198" cy="2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" name="Oval 26"/>
            <p:cNvSpPr>
              <a:spLocks noChangeArrowheads="1"/>
            </p:cNvSpPr>
            <p:nvPr/>
          </p:nvSpPr>
          <p:spPr bwMode="auto">
            <a:xfrm flipH="1">
              <a:off x="1796" y="2216"/>
              <a:ext cx="482" cy="58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25" name="Rectangle 51"/>
          <p:cNvSpPr>
            <a:spLocks noChangeArrowheads="1"/>
          </p:cNvSpPr>
          <p:nvPr/>
        </p:nvSpPr>
        <p:spPr bwMode="auto">
          <a:xfrm>
            <a:off x="76200" y="3810000"/>
            <a:ext cx="441960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2400" dirty="0"/>
              <a:t>Current layout - workers in small closed areas. Cannot increase output without a third worker and third set of equipment.</a:t>
            </a:r>
          </a:p>
        </p:txBody>
      </p:sp>
      <p:sp>
        <p:nvSpPr>
          <p:cNvPr id="26" name="Rectangle 52"/>
          <p:cNvSpPr>
            <a:spLocks noChangeArrowheads="1"/>
          </p:cNvSpPr>
          <p:nvPr/>
        </p:nvSpPr>
        <p:spPr bwMode="auto">
          <a:xfrm>
            <a:off x="4648200" y="3733800"/>
            <a:ext cx="449580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2400" dirty="0"/>
              <a:t>Improved layout - cross-trained workers can assist each other. May be able to add a third worker as additional output is needed.</a:t>
            </a:r>
          </a:p>
        </p:txBody>
      </p:sp>
      <p:grpSp>
        <p:nvGrpSpPr>
          <p:cNvPr id="27" name="Group 53"/>
          <p:cNvGrpSpPr>
            <a:grpSpLocks/>
          </p:cNvGrpSpPr>
          <p:nvPr/>
        </p:nvGrpSpPr>
        <p:grpSpPr bwMode="auto">
          <a:xfrm>
            <a:off x="4724400" y="1828800"/>
            <a:ext cx="4038600" cy="1904298"/>
            <a:chOff x="3330" y="1872"/>
            <a:chExt cx="1776" cy="1122"/>
          </a:xfrm>
        </p:grpSpPr>
        <p:grpSp>
          <p:nvGrpSpPr>
            <p:cNvPr id="28" name="Group 28"/>
            <p:cNvGrpSpPr>
              <a:grpSpLocks/>
            </p:cNvGrpSpPr>
            <p:nvPr/>
          </p:nvGrpSpPr>
          <p:grpSpPr bwMode="auto">
            <a:xfrm rot="-3568790">
              <a:off x="3924" y="2356"/>
              <a:ext cx="198" cy="230"/>
              <a:chOff x="1186" y="2402"/>
              <a:chExt cx="198" cy="230"/>
            </a:xfrm>
          </p:grpSpPr>
          <p:sp>
            <p:nvSpPr>
              <p:cNvPr id="44" name="Oval 29"/>
              <p:cNvSpPr>
                <a:spLocks noChangeArrowheads="1"/>
              </p:cNvSpPr>
              <p:nvPr/>
            </p:nvSpPr>
            <p:spPr bwMode="auto">
              <a:xfrm>
                <a:off x="1188" y="2581"/>
                <a:ext cx="46" cy="36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5" name="Oval 30"/>
              <p:cNvSpPr>
                <a:spLocks noChangeArrowheads="1"/>
              </p:cNvSpPr>
              <p:nvPr/>
            </p:nvSpPr>
            <p:spPr bwMode="auto">
              <a:xfrm>
                <a:off x="1192" y="2420"/>
                <a:ext cx="46" cy="40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6" name="Freeform 31"/>
              <p:cNvSpPr>
                <a:spLocks/>
              </p:cNvSpPr>
              <p:nvPr/>
            </p:nvSpPr>
            <p:spPr bwMode="auto">
              <a:xfrm>
                <a:off x="1227" y="2399"/>
                <a:ext cx="158" cy="230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4" y="0"/>
                  </a:cxn>
                  <a:cxn ang="0">
                    <a:pos x="64" y="0"/>
                  </a:cxn>
                  <a:cxn ang="0">
                    <a:pos x="92" y="4"/>
                  </a:cxn>
                  <a:cxn ang="0">
                    <a:pos x="118" y="16"/>
                  </a:cxn>
                  <a:cxn ang="0">
                    <a:pos x="140" y="40"/>
                  </a:cxn>
                  <a:cxn ang="0">
                    <a:pos x="158" y="72"/>
                  </a:cxn>
                  <a:cxn ang="0">
                    <a:pos x="158" y="150"/>
                  </a:cxn>
                  <a:cxn ang="0">
                    <a:pos x="140" y="194"/>
                  </a:cxn>
                  <a:cxn ang="0">
                    <a:pos x="106" y="214"/>
                  </a:cxn>
                  <a:cxn ang="0">
                    <a:pos x="78" y="224"/>
                  </a:cxn>
                  <a:cxn ang="0">
                    <a:pos x="32" y="230"/>
                  </a:cxn>
                  <a:cxn ang="0">
                    <a:pos x="0" y="222"/>
                  </a:cxn>
                  <a:cxn ang="0">
                    <a:pos x="0" y="182"/>
                  </a:cxn>
                  <a:cxn ang="0">
                    <a:pos x="56" y="184"/>
                  </a:cxn>
                  <a:cxn ang="0">
                    <a:pos x="80" y="168"/>
                  </a:cxn>
                  <a:cxn ang="0">
                    <a:pos x="82" y="64"/>
                  </a:cxn>
                  <a:cxn ang="0">
                    <a:pos x="56" y="48"/>
                  </a:cxn>
                  <a:cxn ang="0">
                    <a:pos x="10" y="48"/>
                  </a:cxn>
                  <a:cxn ang="0">
                    <a:pos x="2" y="14"/>
                  </a:cxn>
                </a:cxnLst>
                <a:rect l="0" t="0" r="r" b="b"/>
                <a:pathLst>
                  <a:path w="158" h="230">
                    <a:moveTo>
                      <a:pt x="2" y="14"/>
                    </a:moveTo>
                    <a:lnTo>
                      <a:pt x="24" y="0"/>
                    </a:lnTo>
                    <a:lnTo>
                      <a:pt x="64" y="0"/>
                    </a:lnTo>
                    <a:lnTo>
                      <a:pt x="92" y="4"/>
                    </a:lnTo>
                    <a:lnTo>
                      <a:pt x="118" y="16"/>
                    </a:lnTo>
                    <a:lnTo>
                      <a:pt x="140" y="40"/>
                    </a:lnTo>
                    <a:lnTo>
                      <a:pt x="158" y="72"/>
                    </a:lnTo>
                    <a:lnTo>
                      <a:pt x="158" y="150"/>
                    </a:lnTo>
                    <a:lnTo>
                      <a:pt x="140" y="194"/>
                    </a:lnTo>
                    <a:lnTo>
                      <a:pt x="106" y="214"/>
                    </a:lnTo>
                    <a:lnTo>
                      <a:pt x="78" y="224"/>
                    </a:lnTo>
                    <a:lnTo>
                      <a:pt x="32" y="230"/>
                    </a:lnTo>
                    <a:lnTo>
                      <a:pt x="0" y="222"/>
                    </a:lnTo>
                    <a:lnTo>
                      <a:pt x="0" y="182"/>
                    </a:lnTo>
                    <a:cubicBezTo>
                      <a:pt x="54" y="184"/>
                      <a:pt x="35" y="184"/>
                      <a:pt x="56" y="184"/>
                    </a:cubicBezTo>
                    <a:lnTo>
                      <a:pt x="80" y="168"/>
                    </a:lnTo>
                    <a:lnTo>
                      <a:pt x="82" y="64"/>
                    </a:lnTo>
                    <a:lnTo>
                      <a:pt x="56" y="48"/>
                    </a:lnTo>
                    <a:lnTo>
                      <a:pt x="10" y="4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7" name="Oval 32"/>
              <p:cNvSpPr>
                <a:spLocks noChangeArrowheads="1"/>
              </p:cNvSpPr>
              <p:nvPr/>
            </p:nvSpPr>
            <p:spPr bwMode="auto">
              <a:xfrm>
                <a:off x="1278" y="2470"/>
                <a:ext cx="94" cy="84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29" name="Rectangle 47"/>
            <p:cNvSpPr>
              <a:spLocks noChangeArrowheads="1"/>
            </p:cNvSpPr>
            <p:nvPr/>
          </p:nvSpPr>
          <p:spPr bwMode="auto">
            <a:xfrm>
              <a:off x="3330" y="1872"/>
              <a:ext cx="192" cy="3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0" name="Rectangle 46"/>
            <p:cNvSpPr>
              <a:spLocks noChangeArrowheads="1"/>
            </p:cNvSpPr>
            <p:nvPr/>
          </p:nvSpPr>
          <p:spPr bwMode="auto">
            <a:xfrm>
              <a:off x="4914" y="1872"/>
              <a:ext cx="192" cy="3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3894" y="2606"/>
              <a:ext cx="198" cy="20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3428" y="2266"/>
              <a:ext cx="198" cy="2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3626" y="2474"/>
              <a:ext cx="198" cy="2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pSp>
          <p:nvGrpSpPr>
            <p:cNvPr id="34" name="Group 37"/>
            <p:cNvGrpSpPr>
              <a:grpSpLocks/>
            </p:cNvGrpSpPr>
            <p:nvPr/>
          </p:nvGrpSpPr>
          <p:grpSpPr bwMode="auto">
            <a:xfrm rot="-8306482">
              <a:off x="4416" y="2306"/>
              <a:ext cx="198" cy="230"/>
              <a:chOff x="1186" y="2402"/>
              <a:chExt cx="198" cy="230"/>
            </a:xfrm>
          </p:grpSpPr>
          <p:sp>
            <p:nvSpPr>
              <p:cNvPr id="40" name="Oval 38"/>
              <p:cNvSpPr>
                <a:spLocks noChangeArrowheads="1"/>
              </p:cNvSpPr>
              <p:nvPr/>
            </p:nvSpPr>
            <p:spPr bwMode="auto">
              <a:xfrm>
                <a:off x="1187" y="2588"/>
                <a:ext cx="46" cy="36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1" name="Oval 39"/>
              <p:cNvSpPr>
                <a:spLocks noChangeArrowheads="1"/>
              </p:cNvSpPr>
              <p:nvPr/>
            </p:nvSpPr>
            <p:spPr bwMode="auto">
              <a:xfrm>
                <a:off x="1192" y="2420"/>
                <a:ext cx="46" cy="40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1232" y="2403"/>
                <a:ext cx="158" cy="230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4" y="0"/>
                  </a:cxn>
                  <a:cxn ang="0">
                    <a:pos x="64" y="0"/>
                  </a:cxn>
                  <a:cxn ang="0">
                    <a:pos x="92" y="4"/>
                  </a:cxn>
                  <a:cxn ang="0">
                    <a:pos x="118" y="16"/>
                  </a:cxn>
                  <a:cxn ang="0">
                    <a:pos x="140" y="40"/>
                  </a:cxn>
                  <a:cxn ang="0">
                    <a:pos x="158" y="72"/>
                  </a:cxn>
                  <a:cxn ang="0">
                    <a:pos x="158" y="150"/>
                  </a:cxn>
                  <a:cxn ang="0">
                    <a:pos x="140" y="194"/>
                  </a:cxn>
                  <a:cxn ang="0">
                    <a:pos x="106" y="214"/>
                  </a:cxn>
                  <a:cxn ang="0">
                    <a:pos x="78" y="224"/>
                  </a:cxn>
                  <a:cxn ang="0">
                    <a:pos x="32" y="230"/>
                  </a:cxn>
                  <a:cxn ang="0">
                    <a:pos x="0" y="222"/>
                  </a:cxn>
                  <a:cxn ang="0">
                    <a:pos x="0" y="182"/>
                  </a:cxn>
                  <a:cxn ang="0">
                    <a:pos x="56" y="184"/>
                  </a:cxn>
                  <a:cxn ang="0">
                    <a:pos x="80" y="168"/>
                  </a:cxn>
                  <a:cxn ang="0">
                    <a:pos x="82" y="64"/>
                  </a:cxn>
                  <a:cxn ang="0">
                    <a:pos x="56" y="48"/>
                  </a:cxn>
                  <a:cxn ang="0">
                    <a:pos x="10" y="48"/>
                  </a:cxn>
                  <a:cxn ang="0">
                    <a:pos x="2" y="14"/>
                  </a:cxn>
                </a:cxnLst>
                <a:rect l="0" t="0" r="r" b="b"/>
                <a:pathLst>
                  <a:path w="158" h="230">
                    <a:moveTo>
                      <a:pt x="2" y="14"/>
                    </a:moveTo>
                    <a:lnTo>
                      <a:pt x="24" y="0"/>
                    </a:lnTo>
                    <a:lnTo>
                      <a:pt x="64" y="0"/>
                    </a:lnTo>
                    <a:lnTo>
                      <a:pt x="92" y="4"/>
                    </a:lnTo>
                    <a:lnTo>
                      <a:pt x="118" y="16"/>
                    </a:lnTo>
                    <a:lnTo>
                      <a:pt x="140" y="40"/>
                    </a:lnTo>
                    <a:lnTo>
                      <a:pt x="158" y="72"/>
                    </a:lnTo>
                    <a:lnTo>
                      <a:pt x="158" y="150"/>
                    </a:lnTo>
                    <a:lnTo>
                      <a:pt x="140" y="194"/>
                    </a:lnTo>
                    <a:lnTo>
                      <a:pt x="106" y="214"/>
                    </a:lnTo>
                    <a:lnTo>
                      <a:pt x="78" y="224"/>
                    </a:lnTo>
                    <a:lnTo>
                      <a:pt x="32" y="230"/>
                    </a:lnTo>
                    <a:lnTo>
                      <a:pt x="0" y="222"/>
                    </a:lnTo>
                    <a:lnTo>
                      <a:pt x="0" y="182"/>
                    </a:lnTo>
                    <a:cubicBezTo>
                      <a:pt x="54" y="184"/>
                      <a:pt x="35" y="184"/>
                      <a:pt x="56" y="184"/>
                    </a:cubicBezTo>
                    <a:lnTo>
                      <a:pt x="80" y="168"/>
                    </a:lnTo>
                    <a:lnTo>
                      <a:pt x="82" y="64"/>
                    </a:lnTo>
                    <a:lnTo>
                      <a:pt x="56" y="48"/>
                    </a:lnTo>
                    <a:lnTo>
                      <a:pt x="10" y="4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3" name="Oval 41"/>
              <p:cNvSpPr>
                <a:spLocks noChangeArrowheads="1"/>
              </p:cNvSpPr>
              <p:nvPr/>
            </p:nvSpPr>
            <p:spPr bwMode="auto">
              <a:xfrm>
                <a:off x="1279" y="2470"/>
                <a:ext cx="94" cy="84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35" name="Oval 42"/>
            <p:cNvSpPr>
              <a:spLocks noChangeArrowheads="1"/>
            </p:cNvSpPr>
            <p:nvPr/>
          </p:nvSpPr>
          <p:spPr bwMode="auto">
            <a:xfrm>
              <a:off x="4608" y="2474"/>
              <a:ext cx="198" cy="20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6" name="Oval 43"/>
            <p:cNvSpPr>
              <a:spLocks noChangeArrowheads="1"/>
            </p:cNvSpPr>
            <p:nvPr/>
          </p:nvSpPr>
          <p:spPr bwMode="auto">
            <a:xfrm>
              <a:off x="4342" y="2608"/>
              <a:ext cx="198" cy="20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7" name="Oval 44"/>
            <p:cNvSpPr>
              <a:spLocks noChangeArrowheads="1"/>
            </p:cNvSpPr>
            <p:nvPr/>
          </p:nvSpPr>
          <p:spPr bwMode="auto">
            <a:xfrm>
              <a:off x="4820" y="2258"/>
              <a:ext cx="198" cy="20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4034" y="2660"/>
              <a:ext cx="369" cy="334"/>
            </a:xfrm>
            <a:custGeom>
              <a:avLst/>
              <a:gdLst/>
              <a:ahLst/>
              <a:cxnLst>
                <a:cxn ang="0">
                  <a:pos x="0" y="236"/>
                </a:cxn>
                <a:cxn ang="0">
                  <a:pos x="0" y="514"/>
                </a:cxn>
                <a:cxn ang="0">
                  <a:pos x="510" y="514"/>
                </a:cxn>
                <a:cxn ang="0">
                  <a:pos x="510" y="240"/>
                </a:cxn>
                <a:cxn ang="0">
                  <a:pos x="350" y="142"/>
                </a:cxn>
                <a:cxn ang="0">
                  <a:pos x="350" y="0"/>
                </a:cxn>
                <a:cxn ang="0">
                  <a:pos x="160" y="0"/>
                </a:cxn>
                <a:cxn ang="0">
                  <a:pos x="160" y="142"/>
                </a:cxn>
                <a:cxn ang="0">
                  <a:pos x="0" y="236"/>
                </a:cxn>
              </a:cxnLst>
              <a:rect l="0" t="0" r="r" b="b"/>
              <a:pathLst>
                <a:path w="510" h="514">
                  <a:moveTo>
                    <a:pt x="0" y="236"/>
                  </a:moveTo>
                  <a:lnTo>
                    <a:pt x="0" y="514"/>
                  </a:lnTo>
                  <a:lnTo>
                    <a:pt x="510" y="514"/>
                  </a:lnTo>
                  <a:lnTo>
                    <a:pt x="510" y="240"/>
                  </a:lnTo>
                  <a:lnTo>
                    <a:pt x="350" y="142"/>
                  </a:lnTo>
                  <a:lnTo>
                    <a:pt x="350" y="0"/>
                  </a:lnTo>
                  <a:lnTo>
                    <a:pt x="160" y="0"/>
                  </a:lnTo>
                  <a:lnTo>
                    <a:pt x="160" y="14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9" name="Freeform 45"/>
            <p:cNvSpPr>
              <a:spLocks/>
            </p:cNvSpPr>
            <p:nvPr/>
          </p:nvSpPr>
          <p:spPr bwMode="auto">
            <a:xfrm>
              <a:off x="3430" y="2144"/>
              <a:ext cx="1580" cy="5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214"/>
                </a:cxn>
                <a:cxn ang="0">
                  <a:pos x="288" y="442"/>
                </a:cxn>
                <a:cxn ang="0">
                  <a:pos x="570" y="570"/>
                </a:cxn>
                <a:cxn ang="0">
                  <a:pos x="786" y="596"/>
                </a:cxn>
                <a:cxn ang="0">
                  <a:pos x="1022" y="566"/>
                </a:cxn>
                <a:cxn ang="0">
                  <a:pos x="1296" y="432"/>
                </a:cxn>
                <a:cxn ang="0">
                  <a:pos x="1490" y="228"/>
                </a:cxn>
                <a:cxn ang="0">
                  <a:pos x="1580" y="2"/>
                </a:cxn>
              </a:cxnLst>
              <a:rect l="0" t="0" r="r" b="b"/>
              <a:pathLst>
                <a:path w="1580" h="597">
                  <a:moveTo>
                    <a:pt x="0" y="0"/>
                  </a:moveTo>
                  <a:cubicBezTo>
                    <a:pt x="9" y="70"/>
                    <a:pt x="18" y="140"/>
                    <a:pt x="66" y="214"/>
                  </a:cubicBezTo>
                  <a:cubicBezTo>
                    <a:pt x="114" y="288"/>
                    <a:pt x="204" y="383"/>
                    <a:pt x="288" y="442"/>
                  </a:cubicBezTo>
                  <a:cubicBezTo>
                    <a:pt x="372" y="501"/>
                    <a:pt x="487" y="544"/>
                    <a:pt x="570" y="570"/>
                  </a:cubicBezTo>
                  <a:cubicBezTo>
                    <a:pt x="653" y="596"/>
                    <a:pt x="711" y="597"/>
                    <a:pt x="786" y="596"/>
                  </a:cubicBezTo>
                  <a:cubicBezTo>
                    <a:pt x="861" y="595"/>
                    <a:pt x="937" y="593"/>
                    <a:pt x="1022" y="566"/>
                  </a:cubicBezTo>
                  <a:cubicBezTo>
                    <a:pt x="1107" y="539"/>
                    <a:pt x="1218" y="488"/>
                    <a:pt x="1296" y="432"/>
                  </a:cubicBezTo>
                  <a:cubicBezTo>
                    <a:pt x="1374" y="376"/>
                    <a:pt x="1443" y="300"/>
                    <a:pt x="1490" y="228"/>
                  </a:cubicBezTo>
                  <a:cubicBezTo>
                    <a:pt x="1537" y="156"/>
                    <a:pt x="1561" y="49"/>
                    <a:pt x="1580" y="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4572000" y="1752600"/>
            <a:ext cx="0" cy="434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79"/>
          <p:cNvSpPr>
            <a:spLocks noChangeArrowheads="1"/>
          </p:cNvSpPr>
          <p:nvPr/>
        </p:nvSpPr>
        <p:spPr bwMode="auto">
          <a:xfrm>
            <a:off x="152400" y="5167180"/>
            <a:ext cx="8839200" cy="13098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162000" tIns="154800" rIns="162000" bIns="15480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0" i="0"/>
              <a:t>U-shaped line may reduce employee movement and space requirements while enhancing communication, reducing the number of workers, and facilitating inspection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5410200" y="2286000"/>
            <a:ext cx="530383" cy="410176"/>
            <a:chOff x="5480252" y="2223029"/>
            <a:chExt cx="530383" cy="410176"/>
          </a:xfrm>
        </p:grpSpPr>
        <p:sp>
          <p:nvSpPr>
            <p:cNvPr id="52" name="Oval 29"/>
            <p:cNvSpPr>
              <a:spLocks noChangeArrowheads="1"/>
            </p:cNvSpPr>
            <p:nvPr/>
          </p:nvSpPr>
          <p:spPr bwMode="auto">
            <a:xfrm rot="18031210">
              <a:off x="5794716" y="2553237"/>
              <a:ext cx="78073" cy="81864"/>
            </a:xfrm>
            <a:prstGeom prst="ellipse">
              <a:avLst/>
            </a:prstGeom>
            <a:solidFill>
              <a:srgbClr val="CA8C0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3" name="Oval 30"/>
            <p:cNvSpPr>
              <a:spLocks noChangeArrowheads="1"/>
            </p:cNvSpPr>
            <p:nvPr/>
          </p:nvSpPr>
          <p:spPr bwMode="auto">
            <a:xfrm rot="18031210">
              <a:off x="5486695" y="2359223"/>
              <a:ext cx="78073" cy="90959"/>
            </a:xfrm>
            <a:prstGeom prst="ellipse">
              <a:avLst/>
            </a:prstGeom>
            <a:solidFill>
              <a:srgbClr val="CA8C0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4" name="Freeform 31"/>
            <p:cNvSpPr>
              <a:spLocks/>
            </p:cNvSpPr>
            <p:nvPr/>
          </p:nvSpPr>
          <p:spPr bwMode="auto">
            <a:xfrm rot="18031210">
              <a:off x="5615045" y="2095602"/>
              <a:ext cx="268164" cy="523017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24" y="0"/>
                </a:cxn>
                <a:cxn ang="0">
                  <a:pos x="64" y="0"/>
                </a:cxn>
                <a:cxn ang="0">
                  <a:pos x="92" y="4"/>
                </a:cxn>
                <a:cxn ang="0">
                  <a:pos x="118" y="16"/>
                </a:cxn>
                <a:cxn ang="0">
                  <a:pos x="140" y="40"/>
                </a:cxn>
                <a:cxn ang="0">
                  <a:pos x="158" y="72"/>
                </a:cxn>
                <a:cxn ang="0">
                  <a:pos x="158" y="150"/>
                </a:cxn>
                <a:cxn ang="0">
                  <a:pos x="140" y="194"/>
                </a:cxn>
                <a:cxn ang="0">
                  <a:pos x="106" y="214"/>
                </a:cxn>
                <a:cxn ang="0">
                  <a:pos x="78" y="224"/>
                </a:cxn>
                <a:cxn ang="0">
                  <a:pos x="32" y="230"/>
                </a:cxn>
                <a:cxn ang="0">
                  <a:pos x="0" y="222"/>
                </a:cxn>
                <a:cxn ang="0">
                  <a:pos x="0" y="182"/>
                </a:cxn>
                <a:cxn ang="0">
                  <a:pos x="56" y="184"/>
                </a:cxn>
                <a:cxn ang="0">
                  <a:pos x="80" y="168"/>
                </a:cxn>
                <a:cxn ang="0">
                  <a:pos x="82" y="64"/>
                </a:cxn>
                <a:cxn ang="0">
                  <a:pos x="56" y="48"/>
                </a:cxn>
                <a:cxn ang="0">
                  <a:pos x="10" y="48"/>
                </a:cxn>
                <a:cxn ang="0">
                  <a:pos x="2" y="14"/>
                </a:cxn>
              </a:cxnLst>
              <a:rect l="0" t="0" r="r" b="b"/>
              <a:pathLst>
                <a:path w="158" h="230">
                  <a:moveTo>
                    <a:pt x="2" y="14"/>
                  </a:moveTo>
                  <a:lnTo>
                    <a:pt x="24" y="0"/>
                  </a:lnTo>
                  <a:lnTo>
                    <a:pt x="64" y="0"/>
                  </a:lnTo>
                  <a:lnTo>
                    <a:pt x="92" y="4"/>
                  </a:lnTo>
                  <a:lnTo>
                    <a:pt x="118" y="16"/>
                  </a:lnTo>
                  <a:lnTo>
                    <a:pt x="140" y="40"/>
                  </a:lnTo>
                  <a:lnTo>
                    <a:pt x="158" y="72"/>
                  </a:lnTo>
                  <a:lnTo>
                    <a:pt x="158" y="150"/>
                  </a:lnTo>
                  <a:lnTo>
                    <a:pt x="140" y="194"/>
                  </a:lnTo>
                  <a:lnTo>
                    <a:pt x="106" y="214"/>
                  </a:lnTo>
                  <a:lnTo>
                    <a:pt x="78" y="224"/>
                  </a:lnTo>
                  <a:lnTo>
                    <a:pt x="32" y="230"/>
                  </a:lnTo>
                  <a:lnTo>
                    <a:pt x="0" y="222"/>
                  </a:lnTo>
                  <a:lnTo>
                    <a:pt x="0" y="182"/>
                  </a:lnTo>
                  <a:cubicBezTo>
                    <a:pt x="54" y="184"/>
                    <a:pt x="35" y="184"/>
                    <a:pt x="56" y="184"/>
                  </a:cubicBezTo>
                  <a:lnTo>
                    <a:pt x="80" y="168"/>
                  </a:lnTo>
                  <a:lnTo>
                    <a:pt x="82" y="64"/>
                  </a:lnTo>
                  <a:lnTo>
                    <a:pt x="56" y="48"/>
                  </a:lnTo>
                  <a:lnTo>
                    <a:pt x="10" y="48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5" name="Oval 32"/>
            <p:cNvSpPr>
              <a:spLocks noChangeArrowheads="1"/>
            </p:cNvSpPr>
            <p:nvPr/>
          </p:nvSpPr>
          <p:spPr bwMode="auto">
            <a:xfrm rot="18031210">
              <a:off x="5681816" y="2231513"/>
              <a:ext cx="159540" cy="191015"/>
            </a:xfrm>
            <a:prstGeom prst="ellipse">
              <a:avLst/>
            </a:prstGeom>
            <a:solidFill>
              <a:srgbClr val="CA8C0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410200" y="1905000"/>
            <a:ext cx="381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+</a:t>
            </a:r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  <p:bldP spid="26" grpId="0" autoUpdateAnimBg="0"/>
      <p:bldP spid="50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Cells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105400"/>
          </a:xfrm>
        </p:spPr>
        <p:txBody>
          <a:bodyPr/>
          <a:lstStyle/>
          <a:p>
            <a:r>
              <a:rPr lang="en-US" b="1" dirty="0" smtClean="0"/>
              <a:t>Improving Layouts Using Work Cells</a:t>
            </a:r>
            <a:endParaRPr lang="ar-S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29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25" name="Rectangle 51"/>
          <p:cNvSpPr>
            <a:spLocks noChangeArrowheads="1"/>
          </p:cNvSpPr>
          <p:nvPr/>
        </p:nvSpPr>
        <p:spPr bwMode="auto">
          <a:xfrm>
            <a:off x="76200" y="3757339"/>
            <a:ext cx="434340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2400" dirty="0" smtClean="0"/>
              <a:t>Current layout - straight lines make it hard to balance tasks because work may not be divided evenly</a:t>
            </a:r>
            <a:endParaRPr lang="en-US" sz="2400" dirty="0"/>
          </a:p>
        </p:txBody>
      </p:sp>
      <p:sp>
        <p:nvSpPr>
          <p:cNvPr id="26" name="Rectangle 52"/>
          <p:cNvSpPr>
            <a:spLocks noChangeArrowheads="1"/>
          </p:cNvSpPr>
          <p:nvPr/>
        </p:nvSpPr>
        <p:spPr bwMode="auto">
          <a:xfrm>
            <a:off x="4648200" y="3733800"/>
            <a:ext cx="449580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2400" dirty="0" smtClean="0"/>
              <a:t>Improved layout - in U shape, workers have better access. Four cross-trained workers were reduced.</a:t>
            </a:r>
            <a:endParaRPr lang="en-US" sz="24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4572000" y="1752600"/>
            <a:ext cx="0" cy="434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77"/>
          <p:cNvGrpSpPr>
            <a:grpSpLocks/>
          </p:cNvGrpSpPr>
          <p:nvPr/>
        </p:nvGrpSpPr>
        <p:grpSpPr bwMode="auto">
          <a:xfrm>
            <a:off x="4648200" y="1752600"/>
            <a:ext cx="4267200" cy="1865312"/>
            <a:chOff x="3496" y="1889"/>
            <a:chExt cx="1586" cy="823"/>
          </a:xfrm>
        </p:grpSpPr>
        <p:grpSp>
          <p:nvGrpSpPr>
            <p:cNvPr id="51" name="Group 68"/>
            <p:cNvGrpSpPr>
              <a:grpSpLocks/>
            </p:cNvGrpSpPr>
            <p:nvPr/>
          </p:nvGrpSpPr>
          <p:grpSpPr bwMode="auto">
            <a:xfrm rot="-75077">
              <a:off x="4614" y="2195"/>
              <a:ext cx="198" cy="230"/>
              <a:chOff x="1186" y="2402"/>
              <a:chExt cx="198" cy="230"/>
            </a:xfrm>
          </p:grpSpPr>
          <p:sp>
            <p:nvSpPr>
              <p:cNvPr id="75" name="Oval 69"/>
              <p:cNvSpPr>
                <a:spLocks noChangeArrowheads="1"/>
              </p:cNvSpPr>
              <p:nvPr/>
            </p:nvSpPr>
            <p:spPr bwMode="auto">
              <a:xfrm>
                <a:off x="1175" y="2577"/>
                <a:ext cx="46" cy="36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76" name="Oval 70"/>
              <p:cNvSpPr>
                <a:spLocks noChangeArrowheads="1"/>
              </p:cNvSpPr>
              <p:nvPr/>
            </p:nvSpPr>
            <p:spPr bwMode="auto">
              <a:xfrm>
                <a:off x="1192" y="2409"/>
                <a:ext cx="46" cy="40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77" name="Freeform 71"/>
              <p:cNvSpPr>
                <a:spLocks/>
              </p:cNvSpPr>
              <p:nvPr/>
            </p:nvSpPr>
            <p:spPr bwMode="auto">
              <a:xfrm>
                <a:off x="1215" y="2391"/>
                <a:ext cx="158" cy="230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4" y="0"/>
                  </a:cxn>
                  <a:cxn ang="0">
                    <a:pos x="64" y="0"/>
                  </a:cxn>
                  <a:cxn ang="0">
                    <a:pos x="92" y="4"/>
                  </a:cxn>
                  <a:cxn ang="0">
                    <a:pos x="118" y="16"/>
                  </a:cxn>
                  <a:cxn ang="0">
                    <a:pos x="140" y="40"/>
                  </a:cxn>
                  <a:cxn ang="0">
                    <a:pos x="158" y="72"/>
                  </a:cxn>
                  <a:cxn ang="0">
                    <a:pos x="158" y="150"/>
                  </a:cxn>
                  <a:cxn ang="0">
                    <a:pos x="140" y="194"/>
                  </a:cxn>
                  <a:cxn ang="0">
                    <a:pos x="106" y="214"/>
                  </a:cxn>
                  <a:cxn ang="0">
                    <a:pos x="78" y="224"/>
                  </a:cxn>
                  <a:cxn ang="0">
                    <a:pos x="32" y="230"/>
                  </a:cxn>
                  <a:cxn ang="0">
                    <a:pos x="0" y="222"/>
                  </a:cxn>
                  <a:cxn ang="0">
                    <a:pos x="0" y="182"/>
                  </a:cxn>
                  <a:cxn ang="0">
                    <a:pos x="56" y="184"/>
                  </a:cxn>
                  <a:cxn ang="0">
                    <a:pos x="80" y="168"/>
                  </a:cxn>
                  <a:cxn ang="0">
                    <a:pos x="82" y="64"/>
                  </a:cxn>
                  <a:cxn ang="0">
                    <a:pos x="56" y="48"/>
                  </a:cxn>
                  <a:cxn ang="0">
                    <a:pos x="10" y="48"/>
                  </a:cxn>
                  <a:cxn ang="0">
                    <a:pos x="2" y="14"/>
                  </a:cxn>
                </a:cxnLst>
                <a:rect l="0" t="0" r="r" b="b"/>
                <a:pathLst>
                  <a:path w="158" h="230">
                    <a:moveTo>
                      <a:pt x="2" y="14"/>
                    </a:moveTo>
                    <a:lnTo>
                      <a:pt x="24" y="0"/>
                    </a:lnTo>
                    <a:lnTo>
                      <a:pt x="64" y="0"/>
                    </a:lnTo>
                    <a:lnTo>
                      <a:pt x="92" y="4"/>
                    </a:lnTo>
                    <a:lnTo>
                      <a:pt x="118" y="16"/>
                    </a:lnTo>
                    <a:lnTo>
                      <a:pt x="140" y="40"/>
                    </a:lnTo>
                    <a:lnTo>
                      <a:pt x="158" y="72"/>
                    </a:lnTo>
                    <a:lnTo>
                      <a:pt x="158" y="150"/>
                    </a:lnTo>
                    <a:lnTo>
                      <a:pt x="140" y="194"/>
                    </a:lnTo>
                    <a:lnTo>
                      <a:pt x="106" y="214"/>
                    </a:lnTo>
                    <a:lnTo>
                      <a:pt x="78" y="224"/>
                    </a:lnTo>
                    <a:lnTo>
                      <a:pt x="32" y="230"/>
                    </a:lnTo>
                    <a:lnTo>
                      <a:pt x="0" y="222"/>
                    </a:lnTo>
                    <a:lnTo>
                      <a:pt x="0" y="182"/>
                    </a:lnTo>
                    <a:cubicBezTo>
                      <a:pt x="54" y="184"/>
                      <a:pt x="35" y="184"/>
                      <a:pt x="56" y="184"/>
                    </a:cubicBezTo>
                    <a:lnTo>
                      <a:pt x="80" y="168"/>
                    </a:lnTo>
                    <a:lnTo>
                      <a:pt x="82" y="64"/>
                    </a:lnTo>
                    <a:lnTo>
                      <a:pt x="56" y="48"/>
                    </a:lnTo>
                    <a:lnTo>
                      <a:pt x="10" y="4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78" name="Oval 72"/>
              <p:cNvSpPr>
                <a:spLocks noChangeArrowheads="1"/>
              </p:cNvSpPr>
              <p:nvPr/>
            </p:nvSpPr>
            <p:spPr bwMode="auto">
              <a:xfrm>
                <a:off x="1267" y="2470"/>
                <a:ext cx="94" cy="84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52" name="Group 76"/>
            <p:cNvGrpSpPr>
              <a:grpSpLocks/>
            </p:cNvGrpSpPr>
            <p:nvPr/>
          </p:nvGrpSpPr>
          <p:grpSpPr bwMode="auto">
            <a:xfrm>
              <a:off x="3496" y="1889"/>
              <a:ext cx="1570" cy="819"/>
              <a:chOff x="3496" y="1889"/>
              <a:chExt cx="1570" cy="819"/>
            </a:xfrm>
          </p:grpSpPr>
          <p:grpSp>
            <p:nvGrpSpPr>
              <p:cNvPr id="58" name="Group 24"/>
              <p:cNvGrpSpPr>
                <a:grpSpLocks/>
              </p:cNvGrpSpPr>
              <p:nvPr/>
            </p:nvGrpSpPr>
            <p:grpSpPr bwMode="auto">
              <a:xfrm rot="3636438">
                <a:off x="3707" y="2104"/>
                <a:ext cx="198" cy="230"/>
                <a:chOff x="1186" y="2402"/>
                <a:chExt cx="198" cy="230"/>
              </a:xfrm>
            </p:grpSpPr>
            <p:sp>
              <p:nvSpPr>
                <p:cNvPr id="71" name="Oval 25"/>
                <p:cNvSpPr>
                  <a:spLocks noChangeArrowheads="1"/>
                </p:cNvSpPr>
                <p:nvPr/>
              </p:nvSpPr>
              <p:spPr bwMode="auto">
                <a:xfrm>
                  <a:off x="1186" y="2588"/>
                  <a:ext cx="46" cy="36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72" name="Oval 26"/>
                <p:cNvSpPr>
                  <a:spLocks noChangeArrowheads="1"/>
                </p:cNvSpPr>
                <p:nvPr/>
              </p:nvSpPr>
              <p:spPr bwMode="auto">
                <a:xfrm>
                  <a:off x="1189" y="2421"/>
                  <a:ext cx="46" cy="40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73" name="Freeform 27"/>
                <p:cNvSpPr>
                  <a:spLocks/>
                </p:cNvSpPr>
                <p:nvPr/>
              </p:nvSpPr>
              <p:spPr bwMode="auto">
                <a:xfrm>
                  <a:off x="1225" y="2403"/>
                  <a:ext cx="158" cy="230"/>
                </a:xfrm>
                <a:custGeom>
                  <a:avLst/>
                  <a:gdLst/>
                  <a:ahLst/>
                  <a:cxnLst>
                    <a:cxn ang="0">
                      <a:pos x="2" y="14"/>
                    </a:cxn>
                    <a:cxn ang="0">
                      <a:pos x="24" y="0"/>
                    </a:cxn>
                    <a:cxn ang="0">
                      <a:pos x="64" y="0"/>
                    </a:cxn>
                    <a:cxn ang="0">
                      <a:pos x="92" y="4"/>
                    </a:cxn>
                    <a:cxn ang="0">
                      <a:pos x="118" y="16"/>
                    </a:cxn>
                    <a:cxn ang="0">
                      <a:pos x="140" y="40"/>
                    </a:cxn>
                    <a:cxn ang="0">
                      <a:pos x="158" y="72"/>
                    </a:cxn>
                    <a:cxn ang="0">
                      <a:pos x="158" y="150"/>
                    </a:cxn>
                    <a:cxn ang="0">
                      <a:pos x="140" y="194"/>
                    </a:cxn>
                    <a:cxn ang="0">
                      <a:pos x="106" y="214"/>
                    </a:cxn>
                    <a:cxn ang="0">
                      <a:pos x="78" y="224"/>
                    </a:cxn>
                    <a:cxn ang="0">
                      <a:pos x="32" y="230"/>
                    </a:cxn>
                    <a:cxn ang="0">
                      <a:pos x="0" y="222"/>
                    </a:cxn>
                    <a:cxn ang="0">
                      <a:pos x="0" y="182"/>
                    </a:cxn>
                    <a:cxn ang="0">
                      <a:pos x="56" y="184"/>
                    </a:cxn>
                    <a:cxn ang="0">
                      <a:pos x="80" y="168"/>
                    </a:cxn>
                    <a:cxn ang="0">
                      <a:pos x="82" y="64"/>
                    </a:cxn>
                    <a:cxn ang="0">
                      <a:pos x="56" y="48"/>
                    </a:cxn>
                    <a:cxn ang="0">
                      <a:pos x="10" y="48"/>
                    </a:cxn>
                    <a:cxn ang="0">
                      <a:pos x="2" y="14"/>
                    </a:cxn>
                  </a:cxnLst>
                  <a:rect l="0" t="0" r="r" b="b"/>
                  <a:pathLst>
                    <a:path w="158" h="230">
                      <a:moveTo>
                        <a:pt x="2" y="14"/>
                      </a:moveTo>
                      <a:lnTo>
                        <a:pt x="24" y="0"/>
                      </a:lnTo>
                      <a:lnTo>
                        <a:pt x="64" y="0"/>
                      </a:lnTo>
                      <a:lnTo>
                        <a:pt x="92" y="4"/>
                      </a:lnTo>
                      <a:lnTo>
                        <a:pt x="118" y="16"/>
                      </a:lnTo>
                      <a:lnTo>
                        <a:pt x="140" y="40"/>
                      </a:lnTo>
                      <a:lnTo>
                        <a:pt x="158" y="72"/>
                      </a:lnTo>
                      <a:lnTo>
                        <a:pt x="158" y="150"/>
                      </a:lnTo>
                      <a:lnTo>
                        <a:pt x="140" y="194"/>
                      </a:lnTo>
                      <a:lnTo>
                        <a:pt x="106" y="214"/>
                      </a:lnTo>
                      <a:lnTo>
                        <a:pt x="78" y="224"/>
                      </a:lnTo>
                      <a:lnTo>
                        <a:pt x="32" y="230"/>
                      </a:lnTo>
                      <a:lnTo>
                        <a:pt x="0" y="222"/>
                      </a:lnTo>
                      <a:lnTo>
                        <a:pt x="0" y="182"/>
                      </a:lnTo>
                      <a:cubicBezTo>
                        <a:pt x="54" y="184"/>
                        <a:pt x="35" y="184"/>
                        <a:pt x="56" y="184"/>
                      </a:cubicBezTo>
                      <a:lnTo>
                        <a:pt x="80" y="168"/>
                      </a:lnTo>
                      <a:lnTo>
                        <a:pt x="82" y="64"/>
                      </a:lnTo>
                      <a:lnTo>
                        <a:pt x="56" y="48"/>
                      </a:lnTo>
                      <a:lnTo>
                        <a:pt x="10" y="48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74" name="Oval 28"/>
                <p:cNvSpPr>
                  <a:spLocks noChangeArrowheads="1"/>
                </p:cNvSpPr>
                <p:nvPr/>
              </p:nvSpPr>
              <p:spPr bwMode="auto">
                <a:xfrm>
                  <a:off x="1272" y="2474"/>
                  <a:ext cx="94" cy="84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59" name="Rectangle 30"/>
              <p:cNvSpPr>
                <a:spLocks noChangeArrowheads="1"/>
              </p:cNvSpPr>
              <p:nvPr/>
            </p:nvSpPr>
            <p:spPr bwMode="auto">
              <a:xfrm>
                <a:off x="4802" y="1889"/>
                <a:ext cx="264" cy="21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grpSp>
            <p:nvGrpSpPr>
              <p:cNvPr id="60" name="Group 35"/>
              <p:cNvGrpSpPr>
                <a:grpSpLocks/>
              </p:cNvGrpSpPr>
              <p:nvPr/>
            </p:nvGrpSpPr>
            <p:grpSpPr bwMode="auto">
              <a:xfrm rot="7054893">
                <a:off x="4146" y="2045"/>
                <a:ext cx="198" cy="230"/>
                <a:chOff x="1186" y="2402"/>
                <a:chExt cx="198" cy="230"/>
              </a:xfrm>
            </p:grpSpPr>
            <p:sp>
              <p:nvSpPr>
                <p:cNvPr id="67" name="Oval 36"/>
                <p:cNvSpPr>
                  <a:spLocks noChangeArrowheads="1"/>
                </p:cNvSpPr>
                <p:nvPr/>
              </p:nvSpPr>
              <p:spPr bwMode="auto">
                <a:xfrm>
                  <a:off x="1186" y="2588"/>
                  <a:ext cx="46" cy="36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68" name="Oval 37"/>
                <p:cNvSpPr>
                  <a:spLocks noChangeArrowheads="1"/>
                </p:cNvSpPr>
                <p:nvPr/>
              </p:nvSpPr>
              <p:spPr bwMode="auto">
                <a:xfrm>
                  <a:off x="1192" y="2423"/>
                  <a:ext cx="46" cy="40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/>
              </p:nvSpPr>
              <p:spPr bwMode="auto">
                <a:xfrm>
                  <a:off x="1226" y="2405"/>
                  <a:ext cx="158" cy="230"/>
                </a:xfrm>
                <a:custGeom>
                  <a:avLst/>
                  <a:gdLst/>
                  <a:ahLst/>
                  <a:cxnLst>
                    <a:cxn ang="0">
                      <a:pos x="2" y="14"/>
                    </a:cxn>
                    <a:cxn ang="0">
                      <a:pos x="24" y="0"/>
                    </a:cxn>
                    <a:cxn ang="0">
                      <a:pos x="64" y="0"/>
                    </a:cxn>
                    <a:cxn ang="0">
                      <a:pos x="92" y="4"/>
                    </a:cxn>
                    <a:cxn ang="0">
                      <a:pos x="118" y="16"/>
                    </a:cxn>
                    <a:cxn ang="0">
                      <a:pos x="140" y="40"/>
                    </a:cxn>
                    <a:cxn ang="0">
                      <a:pos x="158" y="72"/>
                    </a:cxn>
                    <a:cxn ang="0">
                      <a:pos x="158" y="150"/>
                    </a:cxn>
                    <a:cxn ang="0">
                      <a:pos x="140" y="194"/>
                    </a:cxn>
                    <a:cxn ang="0">
                      <a:pos x="106" y="214"/>
                    </a:cxn>
                    <a:cxn ang="0">
                      <a:pos x="78" y="224"/>
                    </a:cxn>
                    <a:cxn ang="0">
                      <a:pos x="32" y="230"/>
                    </a:cxn>
                    <a:cxn ang="0">
                      <a:pos x="0" y="222"/>
                    </a:cxn>
                    <a:cxn ang="0">
                      <a:pos x="0" y="182"/>
                    </a:cxn>
                    <a:cxn ang="0">
                      <a:pos x="56" y="184"/>
                    </a:cxn>
                    <a:cxn ang="0">
                      <a:pos x="80" y="168"/>
                    </a:cxn>
                    <a:cxn ang="0">
                      <a:pos x="82" y="64"/>
                    </a:cxn>
                    <a:cxn ang="0">
                      <a:pos x="56" y="48"/>
                    </a:cxn>
                    <a:cxn ang="0">
                      <a:pos x="10" y="48"/>
                    </a:cxn>
                    <a:cxn ang="0">
                      <a:pos x="2" y="14"/>
                    </a:cxn>
                  </a:cxnLst>
                  <a:rect l="0" t="0" r="r" b="b"/>
                  <a:pathLst>
                    <a:path w="158" h="230">
                      <a:moveTo>
                        <a:pt x="2" y="14"/>
                      </a:moveTo>
                      <a:lnTo>
                        <a:pt x="24" y="0"/>
                      </a:lnTo>
                      <a:lnTo>
                        <a:pt x="64" y="0"/>
                      </a:lnTo>
                      <a:lnTo>
                        <a:pt x="92" y="4"/>
                      </a:lnTo>
                      <a:lnTo>
                        <a:pt x="118" y="16"/>
                      </a:lnTo>
                      <a:lnTo>
                        <a:pt x="140" y="40"/>
                      </a:lnTo>
                      <a:lnTo>
                        <a:pt x="158" y="72"/>
                      </a:lnTo>
                      <a:lnTo>
                        <a:pt x="158" y="150"/>
                      </a:lnTo>
                      <a:lnTo>
                        <a:pt x="140" y="194"/>
                      </a:lnTo>
                      <a:lnTo>
                        <a:pt x="106" y="214"/>
                      </a:lnTo>
                      <a:lnTo>
                        <a:pt x="78" y="224"/>
                      </a:lnTo>
                      <a:lnTo>
                        <a:pt x="32" y="230"/>
                      </a:lnTo>
                      <a:lnTo>
                        <a:pt x="0" y="222"/>
                      </a:lnTo>
                      <a:lnTo>
                        <a:pt x="0" y="182"/>
                      </a:lnTo>
                      <a:cubicBezTo>
                        <a:pt x="54" y="184"/>
                        <a:pt x="35" y="184"/>
                        <a:pt x="56" y="184"/>
                      </a:cubicBezTo>
                      <a:lnTo>
                        <a:pt x="80" y="168"/>
                      </a:lnTo>
                      <a:lnTo>
                        <a:pt x="82" y="64"/>
                      </a:lnTo>
                      <a:lnTo>
                        <a:pt x="56" y="48"/>
                      </a:lnTo>
                      <a:lnTo>
                        <a:pt x="10" y="48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70" name="Oval 39"/>
                <p:cNvSpPr>
                  <a:spLocks noChangeArrowheads="1"/>
                </p:cNvSpPr>
                <p:nvPr/>
              </p:nvSpPr>
              <p:spPr bwMode="auto">
                <a:xfrm>
                  <a:off x="1278" y="2471"/>
                  <a:ext cx="94" cy="84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61" name="Oval 32"/>
              <p:cNvSpPr>
                <a:spLocks noChangeArrowheads="1"/>
              </p:cNvSpPr>
              <p:nvPr/>
            </p:nvSpPr>
            <p:spPr bwMode="auto">
              <a:xfrm>
                <a:off x="4518" y="2500"/>
                <a:ext cx="198" cy="20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3496" y="2181"/>
                <a:ext cx="198" cy="21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3" name="Oval 34"/>
              <p:cNvSpPr>
                <a:spLocks noChangeArrowheads="1"/>
              </p:cNvSpPr>
              <p:nvPr/>
            </p:nvSpPr>
            <p:spPr bwMode="auto">
              <a:xfrm>
                <a:off x="3623" y="2447"/>
                <a:ext cx="198" cy="21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4" name="Oval 40"/>
              <p:cNvSpPr>
                <a:spLocks noChangeArrowheads="1"/>
              </p:cNvSpPr>
              <p:nvPr/>
            </p:nvSpPr>
            <p:spPr bwMode="auto">
              <a:xfrm>
                <a:off x="4211" y="1893"/>
                <a:ext cx="198" cy="20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5" name="Oval 41"/>
              <p:cNvSpPr>
                <a:spLocks noChangeArrowheads="1"/>
              </p:cNvSpPr>
              <p:nvPr/>
            </p:nvSpPr>
            <p:spPr bwMode="auto">
              <a:xfrm>
                <a:off x="3921" y="1893"/>
                <a:ext cx="198" cy="20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6" name="Oval 42"/>
              <p:cNvSpPr>
                <a:spLocks noChangeArrowheads="1"/>
              </p:cNvSpPr>
              <p:nvPr/>
            </p:nvSpPr>
            <p:spPr bwMode="auto">
              <a:xfrm>
                <a:off x="4519" y="1893"/>
                <a:ext cx="198" cy="20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53" name="Rectangle 64"/>
            <p:cNvSpPr>
              <a:spLocks noChangeArrowheads="1"/>
            </p:cNvSpPr>
            <p:nvPr/>
          </p:nvSpPr>
          <p:spPr bwMode="auto">
            <a:xfrm>
              <a:off x="4818" y="2496"/>
              <a:ext cx="264" cy="216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4" name="Oval 65"/>
            <p:cNvSpPr>
              <a:spLocks noChangeArrowheads="1"/>
            </p:cNvSpPr>
            <p:nvPr/>
          </p:nvSpPr>
          <p:spPr bwMode="auto">
            <a:xfrm>
              <a:off x="3625" y="1946"/>
              <a:ext cx="198" cy="2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5" name="Oval 66"/>
            <p:cNvSpPr>
              <a:spLocks noChangeArrowheads="1"/>
            </p:cNvSpPr>
            <p:nvPr/>
          </p:nvSpPr>
          <p:spPr bwMode="auto">
            <a:xfrm>
              <a:off x="3909" y="2497"/>
              <a:ext cx="198" cy="2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6" name="Oval 67"/>
            <p:cNvSpPr>
              <a:spLocks noChangeArrowheads="1"/>
            </p:cNvSpPr>
            <p:nvPr/>
          </p:nvSpPr>
          <p:spPr bwMode="auto">
            <a:xfrm>
              <a:off x="4202" y="2497"/>
              <a:ext cx="198" cy="2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7" name="Freeform 73"/>
            <p:cNvSpPr>
              <a:spLocks/>
            </p:cNvSpPr>
            <p:nvPr/>
          </p:nvSpPr>
          <p:spPr bwMode="auto">
            <a:xfrm>
              <a:off x="3595" y="1990"/>
              <a:ext cx="1333" cy="610"/>
            </a:xfrm>
            <a:custGeom>
              <a:avLst/>
              <a:gdLst/>
              <a:ahLst/>
              <a:cxnLst>
                <a:cxn ang="0">
                  <a:pos x="1333" y="5"/>
                </a:cxn>
                <a:cxn ang="0">
                  <a:pos x="413" y="7"/>
                </a:cxn>
                <a:cxn ang="0">
                  <a:pos x="322" y="2"/>
                </a:cxn>
                <a:cxn ang="0">
                  <a:pos x="245" y="10"/>
                </a:cxn>
                <a:cxn ang="0">
                  <a:pos x="133" y="61"/>
                </a:cxn>
                <a:cxn ang="0">
                  <a:pos x="40" y="167"/>
                </a:cxn>
                <a:cxn ang="0">
                  <a:pos x="2" y="293"/>
                </a:cxn>
                <a:cxn ang="0">
                  <a:pos x="29" y="442"/>
                </a:cxn>
                <a:cxn ang="0">
                  <a:pos x="136" y="551"/>
                </a:cxn>
                <a:cxn ang="0">
                  <a:pos x="216" y="589"/>
                </a:cxn>
                <a:cxn ang="0">
                  <a:pos x="306" y="607"/>
                </a:cxn>
                <a:cxn ang="0">
                  <a:pos x="408" y="607"/>
                </a:cxn>
                <a:cxn ang="0">
                  <a:pos x="1309" y="607"/>
                </a:cxn>
              </a:cxnLst>
              <a:rect l="0" t="0" r="r" b="b"/>
              <a:pathLst>
                <a:path w="1333" h="610">
                  <a:moveTo>
                    <a:pt x="1333" y="5"/>
                  </a:moveTo>
                  <a:cubicBezTo>
                    <a:pt x="1181" y="5"/>
                    <a:pt x="581" y="7"/>
                    <a:pt x="413" y="7"/>
                  </a:cubicBezTo>
                  <a:cubicBezTo>
                    <a:pt x="245" y="7"/>
                    <a:pt x="350" y="2"/>
                    <a:pt x="322" y="2"/>
                  </a:cubicBezTo>
                  <a:cubicBezTo>
                    <a:pt x="294" y="2"/>
                    <a:pt x="276" y="0"/>
                    <a:pt x="245" y="10"/>
                  </a:cubicBezTo>
                  <a:cubicBezTo>
                    <a:pt x="214" y="20"/>
                    <a:pt x="167" y="35"/>
                    <a:pt x="133" y="61"/>
                  </a:cubicBezTo>
                  <a:cubicBezTo>
                    <a:pt x="99" y="87"/>
                    <a:pt x="62" y="128"/>
                    <a:pt x="40" y="167"/>
                  </a:cubicBezTo>
                  <a:cubicBezTo>
                    <a:pt x="18" y="206"/>
                    <a:pt x="4" y="247"/>
                    <a:pt x="2" y="293"/>
                  </a:cubicBezTo>
                  <a:cubicBezTo>
                    <a:pt x="0" y="339"/>
                    <a:pt x="7" y="399"/>
                    <a:pt x="29" y="442"/>
                  </a:cubicBezTo>
                  <a:cubicBezTo>
                    <a:pt x="51" y="485"/>
                    <a:pt x="105" y="527"/>
                    <a:pt x="136" y="551"/>
                  </a:cubicBezTo>
                  <a:cubicBezTo>
                    <a:pt x="167" y="575"/>
                    <a:pt x="188" y="580"/>
                    <a:pt x="216" y="589"/>
                  </a:cubicBezTo>
                  <a:cubicBezTo>
                    <a:pt x="244" y="598"/>
                    <a:pt x="274" y="604"/>
                    <a:pt x="306" y="607"/>
                  </a:cubicBezTo>
                  <a:cubicBezTo>
                    <a:pt x="338" y="610"/>
                    <a:pt x="241" y="607"/>
                    <a:pt x="408" y="607"/>
                  </a:cubicBezTo>
                  <a:cubicBezTo>
                    <a:pt x="575" y="607"/>
                    <a:pt x="946" y="607"/>
                    <a:pt x="1309" y="607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sm" len="sm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79" name="Group 75"/>
          <p:cNvGrpSpPr>
            <a:grpSpLocks/>
          </p:cNvGrpSpPr>
          <p:nvPr/>
        </p:nvGrpSpPr>
        <p:grpSpPr bwMode="auto">
          <a:xfrm>
            <a:off x="76200" y="2057400"/>
            <a:ext cx="4343400" cy="914400"/>
            <a:chOff x="472" y="2174"/>
            <a:chExt cx="2468" cy="410"/>
          </a:xfrm>
        </p:grpSpPr>
        <p:grpSp>
          <p:nvGrpSpPr>
            <p:cNvPr id="80" name="Group 52"/>
            <p:cNvGrpSpPr>
              <a:grpSpLocks/>
            </p:cNvGrpSpPr>
            <p:nvPr/>
          </p:nvGrpSpPr>
          <p:grpSpPr bwMode="auto">
            <a:xfrm rot="3849600">
              <a:off x="1558" y="2343"/>
              <a:ext cx="198" cy="230"/>
              <a:chOff x="1186" y="2402"/>
              <a:chExt cx="198" cy="230"/>
            </a:xfrm>
          </p:grpSpPr>
          <p:sp>
            <p:nvSpPr>
              <p:cNvPr id="109" name="Oval 53"/>
              <p:cNvSpPr>
                <a:spLocks noChangeArrowheads="1"/>
              </p:cNvSpPr>
              <p:nvPr/>
            </p:nvSpPr>
            <p:spPr bwMode="auto">
              <a:xfrm>
                <a:off x="1184" y="2589"/>
                <a:ext cx="46" cy="36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10" name="Oval 54"/>
              <p:cNvSpPr>
                <a:spLocks noChangeArrowheads="1"/>
              </p:cNvSpPr>
              <p:nvPr/>
            </p:nvSpPr>
            <p:spPr bwMode="auto">
              <a:xfrm>
                <a:off x="1190" y="2421"/>
                <a:ext cx="46" cy="40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11" name="Freeform 55"/>
              <p:cNvSpPr>
                <a:spLocks/>
              </p:cNvSpPr>
              <p:nvPr/>
            </p:nvSpPr>
            <p:spPr bwMode="auto">
              <a:xfrm>
                <a:off x="1224" y="2404"/>
                <a:ext cx="158" cy="230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4" y="0"/>
                  </a:cxn>
                  <a:cxn ang="0">
                    <a:pos x="64" y="0"/>
                  </a:cxn>
                  <a:cxn ang="0">
                    <a:pos x="92" y="4"/>
                  </a:cxn>
                  <a:cxn ang="0">
                    <a:pos x="118" y="16"/>
                  </a:cxn>
                  <a:cxn ang="0">
                    <a:pos x="140" y="40"/>
                  </a:cxn>
                  <a:cxn ang="0">
                    <a:pos x="158" y="72"/>
                  </a:cxn>
                  <a:cxn ang="0">
                    <a:pos x="158" y="150"/>
                  </a:cxn>
                  <a:cxn ang="0">
                    <a:pos x="140" y="194"/>
                  </a:cxn>
                  <a:cxn ang="0">
                    <a:pos x="106" y="214"/>
                  </a:cxn>
                  <a:cxn ang="0">
                    <a:pos x="78" y="224"/>
                  </a:cxn>
                  <a:cxn ang="0">
                    <a:pos x="32" y="230"/>
                  </a:cxn>
                  <a:cxn ang="0">
                    <a:pos x="0" y="222"/>
                  </a:cxn>
                  <a:cxn ang="0">
                    <a:pos x="0" y="182"/>
                  </a:cxn>
                  <a:cxn ang="0">
                    <a:pos x="56" y="184"/>
                  </a:cxn>
                  <a:cxn ang="0">
                    <a:pos x="80" y="168"/>
                  </a:cxn>
                  <a:cxn ang="0">
                    <a:pos x="82" y="64"/>
                  </a:cxn>
                  <a:cxn ang="0">
                    <a:pos x="56" y="48"/>
                  </a:cxn>
                  <a:cxn ang="0">
                    <a:pos x="10" y="48"/>
                  </a:cxn>
                  <a:cxn ang="0">
                    <a:pos x="2" y="14"/>
                  </a:cxn>
                </a:cxnLst>
                <a:rect l="0" t="0" r="r" b="b"/>
                <a:pathLst>
                  <a:path w="158" h="230">
                    <a:moveTo>
                      <a:pt x="2" y="14"/>
                    </a:moveTo>
                    <a:lnTo>
                      <a:pt x="24" y="0"/>
                    </a:lnTo>
                    <a:lnTo>
                      <a:pt x="64" y="0"/>
                    </a:lnTo>
                    <a:lnTo>
                      <a:pt x="92" y="4"/>
                    </a:lnTo>
                    <a:lnTo>
                      <a:pt x="118" y="16"/>
                    </a:lnTo>
                    <a:lnTo>
                      <a:pt x="140" y="40"/>
                    </a:lnTo>
                    <a:lnTo>
                      <a:pt x="158" y="72"/>
                    </a:lnTo>
                    <a:lnTo>
                      <a:pt x="158" y="150"/>
                    </a:lnTo>
                    <a:lnTo>
                      <a:pt x="140" y="194"/>
                    </a:lnTo>
                    <a:lnTo>
                      <a:pt x="106" y="214"/>
                    </a:lnTo>
                    <a:lnTo>
                      <a:pt x="78" y="224"/>
                    </a:lnTo>
                    <a:lnTo>
                      <a:pt x="32" y="230"/>
                    </a:lnTo>
                    <a:lnTo>
                      <a:pt x="0" y="222"/>
                    </a:lnTo>
                    <a:lnTo>
                      <a:pt x="0" y="182"/>
                    </a:lnTo>
                    <a:cubicBezTo>
                      <a:pt x="54" y="184"/>
                      <a:pt x="35" y="184"/>
                      <a:pt x="56" y="184"/>
                    </a:cubicBezTo>
                    <a:lnTo>
                      <a:pt x="80" y="168"/>
                    </a:lnTo>
                    <a:lnTo>
                      <a:pt x="82" y="64"/>
                    </a:lnTo>
                    <a:lnTo>
                      <a:pt x="56" y="48"/>
                    </a:lnTo>
                    <a:lnTo>
                      <a:pt x="10" y="4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12" name="Oval 56"/>
              <p:cNvSpPr>
                <a:spLocks noChangeArrowheads="1"/>
              </p:cNvSpPr>
              <p:nvPr/>
            </p:nvSpPr>
            <p:spPr bwMode="auto">
              <a:xfrm>
                <a:off x="1276" y="2470"/>
                <a:ext cx="94" cy="84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81" name="Group 57"/>
            <p:cNvGrpSpPr>
              <a:grpSpLocks/>
            </p:cNvGrpSpPr>
            <p:nvPr/>
          </p:nvGrpSpPr>
          <p:grpSpPr bwMode="auto">
            <a:xfrm rot="17774561" flipH="1">
              <a:off x="2392" y="2365"/>
              <a:ext cx="198" cy="230"/>
              <a:chOff x="1186" y="2402"/>
              <a:chExt cx="198" cy="230"/>
            </a:xfrm>
          </p:grpSpPr>
          <p:sp>
            <p:nvSpPr>
              <p:cNvPr id="105" name="Oval 58"/>
              <p:cNvSpPr>
                <a:spLocks noChangeArrowheads="1"/>
              </p:cNvSpPr>
              <p:nvPr/>
            </p:nvSpPr>
            <p:spPr bwMode="auto">
              <a:xfrm>
                <a:off x="1186" y="2588"/>
                <a:ext cx="46" cy="36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06" name="Oval 59"/>
              <p:cNvSpPr>
                <a:spLocks noChangeArrowheads="1"/>
              </p:cNvSpPr>
              <p:nvPr/>
            </p:nvSpPr>
            <p:spPr bwMode="auto">
              <a:xfrm>
                <a:off x="1192" y="2418"/>
                <a:ext cx="46" cy="40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07" name="Freeform 60"/>
              <p:cNvSpPr>
                <a:spLocks/>
              </p:cNvSpPr>
              <p:nvPr/>
            </p:nvSpPr>
            <p:spPr bwMode="auto">
              <a:xfrm>
                <a:off x="1225" y="2398"/>
                <a:ext cx="158" cy="230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4" y="0"/>
                  </a:cxn>
                  <a:cxn ang="0">
                    <a:pos x="64" y="0"/>
                  </a:cxn>
                  <a:cxn ang="0">
                    <a:pos x="92" y="4"/>
                  </a:cxn>
                  <a:cxn ang="0">
                    <a:pos x="118" y="16"/>
                  </a:cxn>
                  <a:cxn ang="0">
                    <a:pos x="140" y="40"/>
                  </a:cxn>
                  <a:cxn ang="0">
                    <a:pos x="158" y="72"/>
                  </a:cxn>
                  <a:cxn ang="0">
                    <a:pos x="158" y="150"/>
                  </a:cxn>
                  <a:cxn ang="0">
                    <a:pos x="140" y="194"/>
                  </a:cxn>
                  <a:cxn ang="0">
                    <a:pos x="106" y="214"/>
                  </a:cxn>
                  <a:cxn ang="0">
                    <a:pos x="78" y="224"/>
                  </a:cxn>
                  <a:cxn ang="0">
                    <a:pos x="32" y="230"/>
                  </a:cxn>
                  <a:cxn ang="0">
                    <a:pos x="0" y="222"/>
                  </a:cxn>
                  <a:cxn ang="0">
                    <a:pos x="0" y="182"/>
                  </a:cxn>
                  <a:cxn ang="0">
                    <a:pos x="56" y="184"/>
                  </a:cxn>
                  <a:cxn ang="0">
                    <a:pos x="80" y="168"/>
                  </a:cxn>
                  <a:cxn ang="0">
                    <a:pos x="82" y="64"/>
                  </a:cxn>
                  <a:cxn ang="0">
                    <a:pos x="56" y="48"/>
                  </a:cxn>
                  <a:cxn ang="0">
                    <a:pos x="10" y="48"/>
                  </a:cxn>
                  <a:cxn ang="0">
                    <a:pos x="2" y="14"/>
                  </a:cxn>
                </a:cxnLst>
                <a:rect l="0" t="0" r="r" b="b"/>
                <a:pathLst>
                  <a:path w="158" h="230">
                    <a:moveTo>
                      <a:pt x="2" y="14"/>
                    </a:moveTo>
                    <a:lnTo>
                      <a:pt x="24" y="0"/>
                    </a:lnTo>
                    <a:lnTo>
                      <a:pt x="64" y="0"/>
                    </a:lnTo>
                    <a:lnTo>
                      <a:pt x="92" y="4"/>
                    </a:lnTo>
                    <a:lnTo>
                      <a:pt x="118" y="16"/>
                    </a:lnTo>
                    <a:lnTo>
                      <a:pt x="140" y="40"/>
                    </a:lnTo>
                    <a:lnTo>
                      <a:pt x="158" y="72"/>
                    </a:lnTo>
                    <a:lnTo>
                      <a:pt x="158" y="150"/>
                    </a:lnTo>
                    <a:lnTo>
                      <a:pt x="140" y="194"/>
                    </a:lnTo>
                    <a:lnTo>
                      <a:pt x="106" y="214"/>
                    </a:lnTo>
                    <a:lnTo>
                      <a:pt x="78" y="224"/>
                    </a:lnTo>
                    <a:lnTo>
                      <a:pt x="32" y="230"/>
                    </a:lnTo>
                    <a:lnTo>
                      <a:pt x="0" y="222"/>
                    </a:lnTo>
                    <a:lnTo>
                      <a:pt x="0" y="182"/>
                    </a:lnTo>
                    <a:cubicBezTo>
                      <a:pt x="54" y="184"/>
                      <a:pt x="35" y="184"/>
                      <a:pt x="56" y="184"/>
                    </a:cubicBezTo>
                    <a:lnTo>
                      <a:pt x="80" y="168"/>
                    </a:lnTo>
                    <a:lnTo>
                      <a:pt x="82" y="64"/>
                    </a:lnTo>
                    <a:lnTo>
                      <a:pt x="56" y="48"/>
                    </a:lnTo>
                    <a:lnTo>
                      <a:pt x="10" y="4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08" name="Oval 61"/>
              <p:cNvSpPr>
                <a:spLocks noChangeArrowheads="1"/>
              </p:cNvSpPr>
              <p:nvPr/>
            </p:nvSpPr>
            <p:spPr bwMode="auto">
              <a:xfrm>
                <a:off x="1276" y="2467"/>
                <a:ext cx="94" cy="84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82" name="Group 62"/>
            <p:cNvGrpSpPr>
              <a:grpSpLocks/>
            </p:cNvGrpSpPr>
            <p:nvPr/>
          </p:nvGrpSpPr>
          <p:grpSpPr bwMode="auto">
            <a:xfrm>
              <a:off x="789" y="2386"/>
              <a:ext cx="639" cy="198"/>
              <a:chOff x="789" y="2386"/>
              <a:chExt cx="639" cy="198"/>
            </a:xfrm>
          </p:grpSpPr>
          <p:grpSp>
            <p:nvGrpSpPr>
              <p:cNvPr id="95" name="Group 5"/>
              <p:cNvGrpSpPr>
                <a:grpSpLocks/>
              </p:cNvGrpSpPr>
              <p:nvPr/>
            </p:nvGrpSpPr>
            <p:grpSpPr bwMode="auto">
              <a:xfrm rot="4533724">
                <a:off x="805" y="2370"/>
                <a:ext cx="198" cy="230"/>
                <a:chOff x="1186" y="2402"/>
                <a:chExt cx="198" cy="230"/>
              </a:xfrm>
            </p:grpSpPr>
            <p:sp>
              <p:nvSpPr>
                <p:cNvPr id="101" name="Oval 6"/>
                <p:cNvSpPr>
                  <a:spLocks noChangeArrowheads="1"/>
                </p:cNvSpPr>
                <p:nvPr/>
              </p:nvSpPr>
              <p:spPr bwMode="auto">
                <a:xfrm>
                  <a:off x="1177" y="2594"/>
                  <a:ext cx="46" cy="36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102" name="Oval 7"/>
                <p:cNvSpPr>
                  <a:spLocks noChangeArrowheads="1"/>
                </p:cNvSpPr>
                <p:nvPr/>
              </p:nvSpPr>
              <p:spPr bwMode="auto">
                <a:xfrm>
                  <a:off x="1192" y="2420"/>
                  <a:ext cx="46" cy="40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103" name="Freeform 8"/>
                <p:cNvSpPr>
                  <a:spLocks/>
                </p:cNvSpPr>
                <p:nvPr/>
              </p:nvSpPr>
              <p:spPr bwMode="auto">
                <a:xfrm>
                  <a:off x="1217" y="2407"/>
                  <a:ext cx="158" cy="230"/>
                </a:xfrm>
                <a:custGeom>
                  <a:avLst/>
                  <a:gdLst/>
                  <a:ahLst/>
                  <a:cxnLst>
                    <a:cxn ang="0">
                      <a:pos x="2" y="14"/>
                    </a:cxn>
                    <a:cxn ang="0">
                      <a:pos x="24" y="0"/>
                    </a:cxn>
                    <a:cxn ang="0">
                      <a:pos x="64" y="0"/>
                    </a:cxn>
                    <a:cxn ang="0">
                      <a:pos x="92" y="4"/>
                    </a:cxn>
                    <a:cxn ang="0">
                      <a:pos x="118" y="16"/>
                    </a:cxn>
                    <a:cxn ang="0">
                      <a:pos x="140" y="40"/>
                    </a:cxn>
                    <a:cxn ang="0">
                      <a:pos x="158" y="72"/>
                    </a:cxn>
                    <a:cxn ang="0">
                      <a:pos x="158" y="150"/>
                    </a:cxn>
                    <a:cxn ang="0">
                      <a:pos x="140" y="194"/>
                    </a:cxn>
                    <a:cxn ang="0">
                      <a:pos x="106" y="214"/>
                    </a:cxn>
                    <a:cxn ang="0">
                      <a:pos x="78" y="224"/>
                    </a:cxn>
                    <a:cxn ang="0">
                      <a:pos x="32" y="230"/>
                    </a:cxn>
                    <a:cxn ang="0">
                      <a:pos x="0" y="222"/>
                    </a:cxn>
                    <a:cxn ang="0">
                      <a:pos x="0" y="182"/>
                    </a:cxn>
                    <a:cxn ang="0">
                      <a:pos x="56" y="184"/>
                    </a:cxn>
                    <a:cxn ang="0">
                      <a:pos x="80" y="168"/>
                    </a:cxn>
                    <a:cxn ang="0">
                      <a:pos x="82" y="64"/>
                    </a:cxn>
                    <a:cxn ang="0">
                      <a:pos x="56" y="48"/>
                    </a:cxn>
                    <a:cxn ang="0">
                      <a:pos x="10" y="48"/>
                    </a:cxn>
                    <a:cxn ang="0">
                      <a:pos x="2" y="14"/>
                    </a:cxn>
                  </a:cxnLst>
                  <a:rect l="0" t="0" r="r" b="b"/>
                  <a:pathLst>
                    <a:path w="158" h="230">
                      <a:moveTo>
                        <a:pt x="2" y="14"/>
                      </a:moveTo>
                      <a:lnTo>
                        <a:pt x="24" y="0"/>
                      </a:lnTo>
                      <a:lnTo>
                        <a:pt x="64" y="0"/>
                      </a:lnTo>
                      <a:lnTo>
                        <a:pt x="92" y="4"/>
                      </a:lnTo>
                      <a:lnTo>
                        <a:pt x="118" y="16"/>
                      </a:lnTo>
                      <a:lnTo>
                        <a:pt x="140" y="40"/>
                      </a:lnTo>
                      <a:lnTo>
                        <a:pt x="158" y="72"/>
                      </a:lnTo>
                      <a:lnTo>
                        <a:pt x="158" y="150"/>
                      </a:lnTo>
                      <a:lnTo>
                        <a:pt x="140" y="194"/>
                      </a:lnTo>
                      <a:lnTo>
                        <a:pt x="106" y="214"/>
                      </a:lnTo>
                      <a:lnTo>
                        <a:pt x="78" y="224"/>
                      </a:lnTo>
                      <a:lnTo>
                        <a:pt x="32" y="230"/>
                      </a:lnTo>
                      <a:lnTo>
                        <a:pt x="0" y="222"/>
                      </a:lnTo>
                      <a:lnTo>
                        <a:pt x="0" y="182"/>
                      </a:lnTo>
                      <a:cubicBezTo>
                        <a:pt x="54" y="184"/>
                        <a:pt x="35" y="184"/>
                        <a:pt x="56" y="184"/>
                      </a:cubicBezTo>
                      <a:lnTo>
                        <a:pt x="80" y="168"/>
                      </a:lnTo>
                      <a:lnTo>
                        <a:pt x="82" y="64"/>
                      </a:lnTo>
                      <a:lnTo>
                        <a:pt x="56" y="48"/>
                      </a:lnTo>
                      <a:lnTo>
                        <a:pt x="10" y="48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104" name="Oval 9"/>
                <p:cNvSpPr>
                  <a:spLocks noChangeArrowheads="1"/>
                </p:cNvSpPr>
                <p:nvPr/>
              </p:nvSpPr>
              <p:spPr bwMode="auto">
                <a:xfrm>
                  <a:off x="1269" y="2476"/>
                  <a:ext cx="94" cy="84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grpSp>
            <p:nvGrpSpPr>
              <p:cNvPr id="96" name="Group 14"/>
              <p:cNvGrpSpPr>
                <a:grpSpLocks/>
              </p:cNvGrpSpPr>
              <p:nvPr/>
            </p:nvGrpSpPr>
            <p:grpSpPr bwMode="auto">
              <a:xfrm rot="17435501" flipH="1">
                <a:off x="1214" y="2370"/>
                <a:ext cx="198" cy="230"/>
                <a:chOff x="1186" y="2402"/>
                <a:chExt cx="198" cy="230"/>
              </a:xfrm>
            </p:grpSpPr>
            <p:sp>
              <p:nvSpPr>
                <p:cNvPr id="97" name="Oval 15"/>
                <p:cNvSpPr>
                  <a:spLocks noChangeArrowheads="1"/>
                </p:cNvSpPr>
                <p:nvPr/>
              </p:nvSpPr>
              <p:spPr bwMode="auto">
                <a:xfrm>
                  <a:off x="1186" y="2588"/>
                  <a:ext cx="46" cy="36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98" name="Oval 16"/>
                <p:cNvSpPr>
                  <a:spLocks noChangeArrowheads="1"/>
                </p:cNvSpPr>
                <p:nvPr/>
              </p:nvSpPr>
              <p:spPr bwMode="auto">
                <a:xfrm>
                  <a:off x="1189" y="2413"/>
                  <a:ext cx="46" cy="40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99" name="Freeform 17"/>
                <p:cNvSpPr>
                  <a:spLocks/>
                </p:cNvSpPr>
                <p:nvPr/>
              </p:nvSpPr>
              <p:spPr bwMode="auto">
                <a:xfrm>
                  <a:off x="1226" y="2401"/>
                  <a:ext cx="158" cy="230"/>
                </a:xfrm>
                <a:custGeom>
                  <a:avLst/>
                  <a:gdLst/>
                  <a:ahLst/>
                  <a:cxnLst>
                    <a:cxn ang="0">
                      <a:pos x="2" y="14"/>
                    </a:cxn>
                    <a:cxn ang="0">
                      <a:pos x="24" y="0"/>
                    </a:cxn>
                    <a:cxn ang="0">
                      <a:pos x="64" y="0"/>
                    </a:cxn>
                    <a:cxn ang="0">
                      <a:pos x="92" y="4"/>
                    </a:cxn>
                    <a:cxn ang="0">
                      <a:pos x="118" y="16"/>
                    </a:cxn>
                    <a:cxn ang="0">
                      <a:pos x="140" y="40"/>
                    </a:cxn>
                    <a:cxn ang="0">
                      <a:pos x="158" y="72"/>
                    </a:cxn>
                    <a:cxn ang="0">
                      <a:pos x="158" y="150"/>
                    </a:cxn>
                    <a:cxn ang="0">
                      <a:pos x="140" y="194"/>
                    </a:cxn>
                    <a:cxn ang="0">
                      <a:pos x="106" y="214"/>
                    </a:cxn>
                    <a:cxn ang="0">
                      <a:pos x="78" y="224"/>
                    </a:cxn>
                    <a:cxn ang="0">
                      <a:pos x="32" y="230"/>
                    </a:cxn>
                    <a:cxn ang="0">
                      <a:pos x="0" y="222"/>
                    </a:cxn>
                    <a:cxn ang="0">
                      <a:pos x="0" y="182"/>
                    </a:cxn>
                    <a:cxn ang="0">
                      <a:pos x="56" y="184"/>
                    </a:cxn>
                    <a:cxn ang="0">
                      <a:pos x="80" y="168"/>
                    </a:cxn>
                    <a:cxn ang="0">
                      <a:pos x="82" y="64"/>
                    </a:cxn>
                    <a:cxn ang="0">
                      <a:pos x="56" y="48"/>
                    </a:cxn>
                    <a:cxn ang="0">
                      <a:pos x="10" y="48"/>
                    </a:cxn>
                    <a:cxn ang="0">
                      <a:pos x="2" y="14"/>
                    </a:cxn>
                  </a:cxnLst>
                  <a:rect l="0" t="0" r="r" b="b"/>
                  <a:pathLst>
                    <a:path w="158" h="230">
                      <a:moveTo>
                        <a:pt x="2" y="14"/>
                      </a:moveTo>
                      <a:lnTo>
                        <a:pt x="24" y="0"/>
                      </a:lnTo>
                      <a:lnTo>
                        <a:pt x="64" y="0"/>
                      </a:lnTo>
                      <a:lnTo>
                        <a:pt x="92" y="4"/>
                      </a:lnTo>
                      <a:lnTo>
                        <a:pt x="118" y="16"/>
                      </a:lnTo>
                      <a:lnTo>
                        <a:pt x="140" y="40"/>
                      </a:lnTo>
                      <a:lnTo>
                        <a:pt x="158" y="72"/>
                      </a:lnTo>
                      <a:lnTo>
                        <a:pt x="158" y="150"/>
                      </a:lnTo>
                      <a:lnTo>
                        <a:pt x="140" y="194"/>
                      </a:lnTo>
                      <a:lnTo>
                        <a:pt x="106" y="214"/>
                      </a:lnTo>
                      <a:lnTo>
                        <a:pt x="78" y="224"/>
                      </a:lnTo>
                      <a:lnTo>
                        <a:pt x="32" y="230"/>
                      </a:lnTo>
                      <a:lnTo>
                        <a:pt x="0" y="222"/>
                      </a:lnTo>
                      <a:lnTo>
                        <a:pt x="0" y="182"/>
                      </a:lnTo>
                      <a:cubicBezTo>
                        <a:pt x="54" y="184"/>
                        <a:pt x="35" y="184"/>
                        <a:pt x="56" y="184"/>
                      </a:cubicBezTo>
                      <a:lnTo>
                        <a:pt x="80" y="168"/>
                      </a:lnTo>
                      <a:lnTo>
                        <a:pt x="82" y="64"/>
                      </a:lnTo>
                      <a:lnTo>
                        <a:pt x="56" y="48"/>
                      </a:lnTo>
                      <a:lnTo>
                        <a:pt x="10" y="48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100" name="Oval 18"/>
                <p:cNvSpPr>
                  <a:spLocks noChangeArrowheads="1"/>
                </p:cNvSpPr>
                <p:nvPr/>
              </p:nvSpPr>
              <p:spPr bwMode="auto">
                <a:xfrm>
                  <a:off x="1275" y="2460"/>
                  <a:ext cx="94" cy="84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</p:grpSp>
        <p:grpSp>
          <p:nvGrpSpPr>
            <p:cNvPr id="83" name="Group 74"/>
            <p:cNvGrpSpPr>
              <a:grpSpLocks/>
            </p:cNvGrpSpPr>
            <p:nvPr/>
          </p:nvGrpSpPr>
          <p:grpSpPr bwMode="auto">
            <a:xfrm>
              <a:off x="472" y="2174"/>
              <a:ext cx="2468" cy="242"/>
              <a:chOff x="472" y="2174"/>
              <a:chExt cx="2468" cy="242"/>
            </a:xfrm>
          </p:grpSpPr>
          <p:sp>
            <p:nvSpPr>
              <p:cNvPr id="84" name="Rectangle 4"/>
              <p:cNvSpPr>
                <a:spLocks noChangeArrowheads="1"/>
              </p:cNvSpPr>
              <p:nvPr/>
            </p:nvSpPr>
            <p:spPr bwMode="auto">
              <a:xfrm>
                <a:off x="472" y="2174"/>
                <a:ext cx="236" cy="242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85" name="Oval 10"/>
              <p:cNvSpPr>
                <a:spLocks noChangeArrowheads="1"/>
              </p:cNvSpPr>
              <p:nvPr/>
            </p:nvSpPr>
            <p:spPr bwMode="auto">
              <a:xfrm>
                <a:off x="1241" y="2188"/>
                <a:ext cx="198" cy="21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86" name="Oval 11"/>
              <p:cNvSpPr>
                <a:spLocks noChangeArrowheads="1"/>
              </p:cNvSpPr>
              <p:nvPr/>
            </p:nvSpPr>
            <p:spPr bwMode="auto">
              <a:xfrm>
                <a:off x="753" y="2188"/>
                <a:ext cx="198" cy="21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87" name="Oval 12"/>
              <p:cNvSpPr>
                <a:spLocks noChangeArrowheads="1"/>
              </p:cNvSpPr>
              <p:nvPr/>
            </p:nvSpPr>
            <p:spPr bwMode="auto">
              <a:xfrm>
                <a:off x="997" y="2188"/>
                <a:ext cx="198" cy="21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88" name="Oval 19"/>
              <p:cNvSpPr>
                <a:spLocks noChangeArrowheads="1"/>
              </p:cNvSpPr>
              <p:nvPr/>
            </p:nvSpPr>
            <p:spPr bwMode="auto">
              <a:xfrm flipH="1">
                <a:off x="2216" y="2188"/>
                <a:ext cx="198" cy="21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89" name="Oval 20"/>
              <p:cNvSpPr>
                <a:spLocks noChangeArrowheads="1"/>
              </p:cNvSpPr>
              <p:nvPr/>
            </p:nvSpPr>
            <p:spPr bwMode="auto">
              <a:xfrm flipH="1">
                <a:off x="1485" y="2188"/>
                <a:ext cx="198" cy="21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90" name="Oval 21"/>
              <p:cNvSpPr>
                <a:spLocks noChangeArrowheads="1"/>
              </p:cNvSpPr>
              <p:nvPr/>
            </p:nvSpPr>
            <p:spPr bwMode="auto">
              <a:xfrm flipH="1">
                <a:off x="2460" y="2188"/>
                <a:ext cx="198" cy="21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91" name="Rectangle 47"/>
              <p:cNvSpPr>
                <a:spLocks noChangeArrowheads="1"/>
              </p:cNvSpPr>
              <p:nvPr/>
            </p:nvSpPr>
            <p:spPr bwMode="auto">
              <a:xfrm>
                <a:off x="2704" y="2174"/>
                <a:ext cx="236" cy="242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92" name="Oval 48"/>
              <p:cNvSpPr>
                <a:spLocks noChangeArrowheads="1"/>
              </p:cNvSpPr>
              <p:nvPr/>
            </p:nvSpPr>
            <p:spPr bwMode="auto">
              <a:xfrm>
                <a:off x="1728" y="2188"/>
                <a:ext cx="198" cy="21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93" name="Oval 49"/>
              <p:cNvSpPr>
                <a:spLocks noChangeArrowheads="1"/>
              </p:cNvSpPr>
              <p:nvPr/>
            </p:nvSpPr>
            <p:spPr bwMode="auto">
              <a:xfrm>
                <a:off x="1972" y="2188"/>
                <a:ext cx="198" cy="21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94" name="Line 50"/>
              <p:cNvSpPr>
                <a:spLocks noChangeShapeType="1"/>
              </p:cNvSpPr>
              <p:nvPr/>
            </p:nvSpPr>
            <p:spPr bwMode="auto">
              <a:xfrm>
                <a:off x="632" y="2296"/>
                <a:ext cx="218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</p:grpSp>
      <p:sp>
        <p:nvSpPr>
          <p:cNvPr id="113" name="Rectangle 79"/>
          <p:cNvSpPr>
            <a:spLocks noChangeArrowheads="1"/>
          </p:cNvSpPr>
          <p:nvPr/>
        </p:nvSpPr>
        <p:spPr bwMode="auto">
          <a:xfrm>
            <a:off x="152400" y="5257800"/>
            <a:ext cx="8839200" cy="13098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162000" tIns="154800" rIns="162000" bIns="15480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0" i="0"/>
              <a:t>U-shaped line may reduce employee movement and space requirements while enhancing communication, reducing the number of workers, and facilitating inspection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  <p:bldP spid="26" grpId="0" autoUpdateAnimBg="0"/>
      <p:bldP spid="11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50838"/>
            <a:ext cx="8991600" cy="79216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MCDONALD’S LOOK FOR COMPETITIVE ADVANTAGE THROUGH LAYOUT</a:t>
            </a:r>
            <a:endParaRPr lang="ar-S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91600" cy="4191000"/>
          </a:xfrm>
        </p:spPr>
        <p:txBody>
          <a:bodyPr/>
          <a:lstStyle/>
          <a:p>
            <a:pPr marL="514350" indent="-514350">
              <a:lnSpc>
                <a:spcPct val="80000"/>
              </a:lnSpc>
              <a:spcBef>
                <a:spcPct val="40000"/>
              </a:spcBef>
              <a:buFont typeface="+mj-lt"/>
              <a:buAutoNum type="arabicPeriod"/>
              <a:defRPr/>
            </a:pPr>
            <a:r>
              <a:rPr lang="en-US" dirty="0" smtClean="0">
                <a:latin typeface="Arial" charset="0"/>
              </a:rPr>
              <a:t>Indoor seating (1950s)</a:t>
            </a:r>
          </a:p>
          <a:p>
            <a:pPr marL="514350" indent="-514350">
              <a:lnSpc>
                <a:spcPct val="80000"/>
              </a:lnSpc>
              <a:spcBef>
                <a:spcPct val="40000"/>
              </a:spcBef>
              <a:buFont typeface="+mj-lt"/>
              <a:buAutoNum type="arabicPeriod"/>
              <a:defRPr/>
            </a:pPr>
            <a:r>
              <a:rPr lang="en-US" dirty="0" smtClean="0">
                <a:latin typeface="Arial" charset="0"/>
              </a:rPr>
              <a:t>Drive-through window (1970s)</a:t>
            </a:r>
          </a:p>
          <a:p>
            <a:pPr marL="514350" indent="-514350">
              <a:lnSpc>
                <a:spcPct val="80000"/>
              </a:lnSpc>
              <a:spcBef>
                <a:spcPct val="40000"/>
              </a:spcBef>
              <a:buFont typeface="+mj-lt"/>
              <a:buAutoNum type="arabicPeriod"/>
              <a:defRPr/>
            </a:pPr>
            <a:r>
              <a:rPr lang="en-US" dirty="0" smtClean="0">
                <a:latin typeface="Arial" charset="0"/>
              </a:rPr>
              <a:t>Adding breakfast to the menu (1980s)</a:t>
            </a:r>
          </a:p>
          <a:p>
            <a:pPr marL="514350" indent="-514350">
              <a:lnSpc>
                <a:spcPct val="80000"/>
              </a:lnSpc>
              <a:spcBef>
                <a:spcPct val="40000"/>
              </a:spcBef>
              <a:buFont typeface="+mj-lt"/>
              <a:buAutoNum type="arabicPeriod"/>
              <a:defRPr/>
            </a:pPr>
            <a:r>
              <a:rPr lang="en-US" dirty="0" smtClean="0">
                <a:latin typeface="Arial" charset="0"/>
              </a:rPr>
              <a:t>Adding play areas (late 1980s)</a:t>
            </a:r>
          </a:p>
          <a:p>
            <a:pPr marL="514350" indent="-514350">
              <a:lnSpc>
                <a:spcPct val="80000"/>
              </a:lnSpc>
              <a:spcBef>
                <a:spcPct val="40000"/>
              </a:spcBef>
              <a:buFont typeface="+mj-lt"/>
              <a:buAutoNum type="arabicPeriod"/>
              <a:defRPr/>
            </a:pPr>
            <a:r>
              <a:rPr lang="en-US" dirty="0" smtClean="0">
                <a:latin typeface="Arial" charset="0"/>
              </a:rPr>
              <a:t>Redesign of the kitchens (1990s)</a:t>
            </a:r>
          </a:p>
          <a:p>
            <a:pPr marL="514350" indent="-514350">
              <a:lnSpc>
                <a:spcPct val="80000"/>
              </a:lnSpc>
              <a:spcBef>
                <a:spcPct val="40000"/>
              </a:spcBef>
              <a:buFont typeface="+mj-lt"/>
              <a:buAutoNum type="arabicPeriod"/>
              <a:defRPr/>
            </a:pPr>
            <a:r>
              <a:rPr lang="en-US" dirty="0" smtClean="0">
                <a:latin typeface="Arial" charset="0"/>
              </a:rPr>
              <a:t>Self-service kiosk (2004)</a:t>
            </a:r>
          </a:p>
          <a:p>
            <a:pPr marL="514350" indent="-514350">
              <a:lnSpc>
                <a:spcPct val="80000"/>
              </a:lnSpc>
              <a:spcBef>
                <a:spcPct val="40000"/>
              </a:spcBef>
              <a:buFont typeface="+mj-lt"/>
              <a:buAutoNum type="arabicPeriod"/>
              <a:defRPr/>
            </a:pPr>
            <a:r>
              <a:rPr lang="en-US" dirty="0" smtClean="0">
                <a:latin typeface="Arial" charset="0"/>
              </a:rPr>
              <a:t>21</a:t>
            </a:r>
            <a:r>
              <a:rPr lang="en-US" baseline="30000" dirty="0" smtClean="0">
                <a:latin typeface="Arial" charset="0"/>
              </a:rPr>
              <a:t>st</a:t>
            </a:r>
            <a:r>
              <a:rPr lang="en-US" dirty="0" smtClean="0">
                <a:latin typeface="Arial" charset="0"/>
              </a:rPr>
              <a:t> Century look: 3 dining sections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3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7935" t="51042" r="14495"/>
          <a:stretch>
            <a:fillRect/>
          </a:stretch>
        </p:blipFill>
        <p:spPr bwMode="auto">
          <a:xfrm>
            <a:off x="6934200" y="38862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2" t="18208" r="5865" b="19455"/>
          <a:stretch/>
        </p:blipFill>
        <p:spPr>
          <a:xfrm>
            <a:off x="7754545" y="1342901"/>
            <a:ext cx="1314123" cy="9955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Process-Oriented Layout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91600" cy="5105400"/>
          </a:xfrm>
        </p:spPr>
        <p:txBody>
          <a:bodyPr/>
          <a:lstStyle/>
          <a:p>
            <a:pPr marL="482600" indent="-482600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  <a:sym typeface="Wingdings 3"/>
              </a:rPr>
              <a:t>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Low volume,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 3"/>
              </a:rPr>
              <a:t>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high variety</a:t>
            </a:r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Like machines and equipment are grouped together</a:t>
            </a:r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Efficient when making products with different requirements, or when handling different needs of customers</a:t>
            </a:r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defRPr/>
            </a:pPr>
            <a:r>
              <a:rPr lang="en-AU" dirty="0" smtClean="0">
                <a:latin typeface="Calibri" pitchFamily="34" charset="0"/>
                <a:cs typeface="Calibri" pitchFamily="34" charset="0"/>
              </a:rPr>
              <a:t>Each product requires different sequence of operations</a:t>
            </a:r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defRPr/>
            </a:pPr>
            <a:r>
              <a:rPr lang="en-AU" dirty="0" smtClean="0">
                <a:latin typeface="Calibri" pitchFamily="34" charset="0"/>
                <a:cs typeface="Calibri" pitchFamily="34" charset="0"/>
              </a:rPr>
              <a:t>E.g.: ER Process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30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Process-Oriented Layout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31</a:t>
            </a:fld>
            <a:r>
              <a:rPr lang="en-US" smtClean="0"/>
              <a:t> </a:t>
            </a:r>
            <a:endParaRPr lang="en-US" dirty="0"/>
          </a:p>
        </p:txBody>
      </p:sp>
      <p:grpSp>
        <p:nvGrpSpPr>
          <p:cNvPr id="21" name="Group 36"/>
          <p:cNvGrpSpPr>
            <a:grpSpLocks/>
          </p:cNvGrpSpPr>
          <p:nvPr/>
        </p:nvGrpSpPr>
        <p:grpSpPr bwMode="auto">
          <a:xfrm>
            <a:off x="838200" y="1854200"/>
            <a:ext cx="7416800" cy="4038600"/>
            <a:chOff x="528" y="1168"/>
            <a:chExt cx="4672" cy="254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36" y="1176"/>
              <a:ext cx="4664" cy="252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672" y="1200"/>
              <a:ext cx="627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Surgery</a:t>
              </a: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662" y="3396"/>
              <a:ext cx="780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Radiology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1776" y="1200"/>
              <a:ext cx="1152" cy="2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/>
                <a:t>ER triage room</a:t>
              </a: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2062" y="3396"/>
              <a:ext cx="646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ER Beds</a:t>
              </a: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3118" y="3396"/>
              <a:ext cx="782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Pharmacy</a:t>
              </a: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3072" y="1584"/>
              <a:ext cx="2029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Emergency room admissions</a:t>
              </a:r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4206" y="3396"/>
              <a:ext cx="848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Billing/exit</a:t>
              </a:r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3046" y="2406"/>
              <a:ext cx="955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Laboratories</a:t>
              </a:r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528" y="2744"/>
              <a:ext cx="4672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1808" y="2288"/>
              <a:ext cx="3384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1808" y="1168"/>
              <a:ext cx="0" cy="2544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2928" y="1176"/>
              <a:ext cx="0" cy="111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4056" y="2752"/>
              <a:ext cx="0" cy="95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2928" y="2752"/>
              <a:ext cx="0" cy="95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37" name="Group 37"/>
          <p:cNvGrpSpPr>
            <a:grpSpLocks/>
          </p:cNvGrpSpPr>
          <p:nvPr/>
        </p:nvGrpSpPr>
        <p:grpSpPr bwMode="auto">
          <a:xfrm>
            <a:off x="3835401" y="2105030"/>
            <a:ext cx="4221163" cy="400051"/>
            <a:chOff x="2416" y="1326"/>
            <a:chExt cx="2659" cy="252"/>
          </a:xfrm>
        </p:grpSpPr>
        <p:sp>
          <p:nvSpPr>
            <p:cNvPr id="38" name="Rectangle 14"/>
            <p:cNvSpPr>
              <a:spLocks noChangeArrowheads="1"/>
            </p:cNvSpPr>
            <p:nvPr/>
          </p:nvSpPr>
          <p:spPr bwMode="auto">
            <a:xfrm>
              <a:off x="3518" y="1326"/>
              <a:ext cx="155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33CC"/>
                  </a:solidFill>
                </a:rPr>
                <a:t>Patient A - broken leg</a:t>
              </a:r>
            </a:p>
          </p:txBody>
        </p:sp>
        <p:sp>
          <p:nvSpPr>
            <p:cNvPr id="39" name="Line 16"/>
            <p:cNvSpPr>
              <a:spLocks noChangeShapeType="1"/>
            </p:cNvSpPr>
            <p:nvPr/>
          </p:nvSpPr>
          <p:spPr bwMode="auto">
            <a:xfrm flipH="1">
              <a:off x="2416" y="1440"/>
              <a:ext cx="1064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 type="oval" w="sm" len="sm"/>
              <a:tailEnd type="triangle" w="sm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40" name="Line 17"/>
          <p:cNvSpPr>
            <a:spLocks noChangeShapeType="1"/>
          </p:cNvSpPr>
          <p:nvPr/>
        </p:nvSpPr>
        <p:spPr bwMode="auto">
          <a:xfrm>
            <a:off x="2349500" y="2247900"/>
            <a:ext cx="1358900" cy="281940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 type="oval" w="sm" len="sm"/>
            <a:tailEnd type="triangle" w="sm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1" name="Line 19"/>
          <p:cNvSpPr>
            <a:spLocks noChangeShapeType="1"/>
          </p:cNvSpPr>
          <p:nvPr/>
        </p:nvSpPr>
        <p:spPr bwMode="auto">
          <a:xfrm flipH="1" flipV="1">
            <a:off x="2349500" y="2362200"/>
            <a:ext cx="0" cy="275590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 type="oval" w="sm" len="sm"/>
            <a:tailEnd type="triangle" w="sm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2" name="Line 20"/>
          <p:cNvSpPr>
            <a:spLocks noChangeShapeType="1"/>
          </p:cNvSpPr>
          <p:nvPr/>
        </p:nvSpPr>
        <p:spPr bwMode="auto">
          <a:xfrm flipH="1">
            <a:off x="2400300" y="2286000"/>
            <a:ext cx="1397000" cy="279400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 type="oval" w="sm" len="sm"/>
            <a:tailEnd type="triangle" w="sm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3" name="Line 21"/>
          <p:cNvSpPr>
            <a:spLocks noChangeShapeType="1"/>
          </p:cNvSpPr>
          <p:nvPr/>
        </p:nvSpPr>
        <p:spPr bwMode="auto">
          <a:xfrm flipV="1">
            <a:off x="3759200" y="5130800"/>
            <a:ext cx="1663700" cy="2540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 type="oval" w="sm" len="sm"/>
            <a:tailEnd type="triangle" w="sm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4" name="Line 18"/>
          <p:cNvSpPr>
            <a:spLocks noChangeShapeType="1"/>
          </p:cNvSpPr>
          <p:nvPr/>
        </p:nvSpPr>
        <p:spPr bwMode="auto">
          <a:xfrm>
            <a:off x="2527300" y="3187700"/>
            <a:ext cx="2908300" cy="13716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 type="oval" w="sm" len="sm"/>
            <a:tailEnd type="triangle" w="sm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3778250" y="3022600"/>
            <a:ext cx="4603750" cy="565150"/>
            <a:chOff x="2380" y="1904"/>
            <a:chExt cx="2900" cy="356"/>
          </a:xfrm>
        </p:grpSpPr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3504" y="1904"/>
              <a:ext cx="1776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054100" indent="-1054100">
                <a:lnSpc>
                  <a:spcPct val="85000"/>
                </a:lnSpc>
              </a:pPr>
              <a:r>
                <a:rPr lang="en-US" b="1" dirty="0">
                  <a:solidFill>
                    <a:srgbClr val="C00000"/>
                  </a:solidFill>
                </a:rPr>
                <a:t>Patient B -	erratic heart pacemaker</a:t>
              </a:r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 flipH="1">
              <a:off x="2380" y="2000"/>
              <a:ext cx="1064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oval" w="sm" len="sm"/>
              <a:tailEnd type="triangle" w="sm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48" name="Line 23"/>
          <p:cNvSpPr>
            <a:spLocks noChangeShapeType="1"/>
          </p:cNvSpPr>
          <p:nvPr/>
        </p:nvSpPr>
        <p:spPr bwMode="auto">
          <a:xfrm flipH="1">
            <a:off x="2603500" y="3175000"/>
            <a:ext cx="11430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 type="oval" w="sm" len="sm"/>
            <a:tailEnd type="triangle" w="sm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 flipH="1" flipV="1">
            <a:off x="3841750" y="4102100"/>
            <a:ext cx="1676400" cy="5461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 type="oval" w="sm" len="sm"/>
            <a:tailEnd type="triangle" w="sm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0" name="Line 27"/>
          <p:cNvSpPr>
            <a:spLocks noChangeShapeType="1"/>
          </p:cNvSpPr>
          <p:nvPr/>
        </p:nvSpPr>
        <p:spPr bwMode="auto">
          <a:xfrm>
            <a:off x="3771900" y="4064000"/>
            <a:ext cx="0" cy="660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 type="oval" w="sm" len="sm"/>
            <a:tailEnd type="triangle" w="sm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51" name="Group 43"/>
          <p:cNvGrpSpPr>
            <a:grpSpLocks/>
          </p:cNvGrpSpPr>
          <p:nvPr/>
        </p:nvGrpSpPr>
        <p:grpSpPr bwMode="auto">
          <a:xfrm>
            <a:off x="5518150" y="5041900"/>
            <a:ext cx="1885950" cy="177800"/>
            <a:chOff x="3476" y="3176"/>
            <a:chExt cx="1188" cy="112"/>
          </a:xfrm>
        </p:grpSpPr>
        <p:sp>
          <p:nvSpPr>
            <p:cNvPr id="52" name="Line 26"/>
            <p:cNvSpPr>
              <a:spLocks noChangeShapeType="1"/>
            </p:cNvSpPr>
            <p:nvPr/>
          </p:nvSpPr>
          <p:spPr bwMode="auto">
            <a:xfrm>
              <a:off x="3476" y="3232"/>
              <a:ext cx="1120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 type="oval" w="sm" len="sm"/>
              <a:tailEnd type="triangle" w="sm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3" name="Oval 40"/>
            <p:cNvSpPr>
              <a:spLocks noChangeArrowheads="1"/>
            </p:cNvSpPr>
            <p:nvPr/>
          </p:nvSpPr>
          <p:spPr bwMode="auto">
            <a:xfrm>
              <a:off x="4552" y="3176"/>
              <a:ext cx="112" cy="11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Process-Oriented Layout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Advantages: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Flexibility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Capability of handling a wide variety of products or services</a:t>
            </a:r>
            <a:endParaRPr lang="en-GB" dirty="0" smtClean="0"/>
          </a:p>
          <a:p>
            <a:r>
              <a:rPr lang="en-GB" b="1" dirty="0" smtClean="0"/>
              <a:t>Disadvantages: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General-purpose use of equipment </a:t>
            </a:r>
            <a:r>
              <a:rPr lang="en-GB" dirty="0" smtClean="0">
                <a:sym typeface="Wingdings 3"/>
              </a:rPr>
              <a:t> labor skills and cost,  required level of training and experience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Orders take more time to move through the system because of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difficult scheduling, changing setup, and unique material handling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32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Process-Oriented Layout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Arrange departments/ work centers so as to minimize the costs of material handling</a:t>
            </a:r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Material handling cost in this approach depend on:</a:t>
            </a:r>
          </a:p>
          <a:p>
            <a:pPr marL="1187450" lvl="1" indent="-514350">
              <a:lnSpc>
                <a:spcPct val="90000"/>
              </a:lnSpc>
              <a:spcBef>
                <a:spcPct val="40000"/>
              </a:spcBef>
              <a:buFont typeface="+mj-lt"/>
              <a:buAutoNum type="arabicPeriod"/>
              <a:defRPr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Number of loads (or people) moving between centers</a:t>
            </a:r>
          </a:p>
          <a:p>
            <a:pPr marL="1187450" lvl="1" indent="-514350">
              <a:lnSpc>
                <a:spcPct val="90000"/>
              </a:lnSpc>
              <a:spcBef>
                <a:spcPct val="40000"/>
              </a:spcBef>
              <a:buFont typeface="+mj-lt"/>
              <a:buAutoNum type="arabicPeriod"/>
              <a:defRPr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Distance-related cost of moving loads (or people) between centers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ar-SA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33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Process-Oriented Layout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Designing process- oriented layout steps:</a:t>
            </a:r>
          </a:p>
          <a:p>
            <a:pPr marL="914400" lvl="1" indent="-514350">
              <a:lnSpc>
                <a:spcPct val="90000"/>
              </a:lnSpc>
              <a:spcAft>
                <a:spcPct val="40000"/>
              </a:spcAft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Construct a “from-to matrix”</a:t>
            </a:r>
          </a:p>
          <a:p>
            <a:pPr marL="914400" lvl="1" indent="-514350">
              <a:lnSpc>
                <a:spcPct val="90000"/>
              </a:lnSpc>
              <a:spcAft>
                <a:spcPct val="40000"/>
              </a:spcAft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Determine the space requirements</a:t>
            </a:r>
          </a:p>
          <a:p>
            <a:pPr marL="914400" lvl="1" indent="-514350">
              <a:lnSpc>
                <a:spcPct val="90000"/>
              </a:lnSpc>
              <a:spcAft>
                <a:spcPct val="40000"/>
              </a:spcAft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Develop an initial schematic diagram</a:t>
            </a:r>
          </a:p>
          <a:p>
            <a:pPr marL="914400" lvl="1" indent="-514350">
              <a:lnSpc>
                <a:spcPct val="90000"/>
              </a:lnSpc>
              <a:spcAft>
                <a:spcPct val="40000"/>
              </a:spcAft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Determine the cost of this layout </a:t>
            </a:r>
          </a:p>
          <a:p>
            <a:pPr marL="914400" lvl="1" indent="-514350">
              <a:lnSpc>
                <a:spcPct val="90000"/>
              </a:lnSpc>
              <a:spcAft>
                <a:spcPct val="40000"/>
              </a:spcAft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Try to improve the layout</a:t>
            </a:r>
          </a:p>
          <a:p>
            <a:pPr marL="914400" lvl="1" indent="-514350">
              <a:lnSpc>
                <a:spcPct val="90000"/>
              </a:lnSpc>
              <a:spcAft>
                <a:spcPct val="40000"/>
              </a:spcAft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Prepare a detailed plan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34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Process-Oriented Layout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35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225425" y="2212975"/>
            <a:ext cx="8456613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38200">
              <a:lnSpc>
                <a:spcPct val="90000"/>
              </a:lnSpc>
              <a:tabLst>
                <a:tab pos="1816100" algn="r"/>
                <a:tab pos="2476500" algn="ctr"/>
                <a:tab pos="3530600" algn="ctr"/>
                <a:tab pos="4673600" algn="ctr"/>
                <a:tab pos="5715000" algn="ctr"/>
                <a:tab pos="6858000" algn="ctr"/>
                <a:tab pos="7912100" algn="ctr"/>
              </a:tabLst>
            </a:pPr>
            <a:r>
              <a:rPr lang="en-US" sz="1600" dirty="0"/>
              <a:t>	Department	Assembly	Painting	Machine	Receiving	Shipping	Testing</a:t>
            </a:r>
          </a:p>
          <a:p>
            <a:pPr defTabSz="838200">
              <a:lnSpc>
                <a:spcPct val="90000"/>
              </a:lnSpc>
              <a:tabLst>
                <a:tab pos="1816100" algn="r"/>
                <a:tab pos="2476500" algn="ctr"/>
                <a:tab pos="3530600" algn="ctr"/>
                <a:tab pos="4673600" algn="ctr"/>
                <a:tab pos="5715000" algn="ctr"/>
                <a:tab pos="6858000" algn="ctr"/>
                <a:tab pos="7912100" algn="ctr"/>
              </a:tabLst>
            </a:pPr>
            <a:r>
              <a:rPr lang="en-US" sz="1600" dirty="0"/>
              <a:t>		(1)	(2)	Shop (3)	(4)	(5)	(6)</a:t>
            </a:r>
            <a:endParaRPr lang="en-US" sz="1800" dirty="0"/>
          </a:p>
          <a:p>
            <a:pPr defTabSz="838200">
              <a:spcBef>
                <a:spcPct val="75000"/>
              </a:spcBef>
              <a:tabLst>
                <a:tab pos="1816100" algn="r"/>
                <a:tab pos="2476500" algn="ctr"/>
                <a:tab pos="3530600" algn="ctr"/>
                <a:tab pos="4673600" algn="ctr"/>
                <a:tab pos="5715000" algn="ctr"/>
                <a:tab pos="6858000" algn="ctr"/>
                <a:tab pos="7912100" algn="ctr"/>
              </a:tabLst>
            </a:pPr>
            <a:r>
              <a:rPr lang="en-US" sz="1800" dirty="0"/>
              <a:t>	</a:t>
            </a:r>
            <a:r>
              <a:rPr lang="en-US" sz="1600" dirty="0"/>
              <a:t>Assembly (1)</a:t>
            </a:r>
            <a:r>
              <a:rPr lang="en-US" sz="1800" dirty="0"/>
              <a:t>		</a:t>
            </a:r>
          </a:p>
          <a:p>
            <a:pPr defTabSz="838200">
              <a:spcBef>
                <a:spcPct val="75000"/>
              </a:spcBef>
              <a:tabLst>
                <a:tab pos="1816100" algn="r"/>
                <a:tab pos="2476500" algn="ctr"/>
                <a:tab pos="3530600" algn="ctr"/>
                <a:tab pos="4673600" algn="ctr"/>
                <a:tab pos="5715000" algn="ctr"/>
                <a:tab pos="6858000" algn="ctr"/>
                <a:tab pos="7912100" algn="ctr"/>
              </a:tabLst>
            </a:pPr>
            <a:r>
              <a:rPr lang="en-US" sz="1800" dirty="0"/>
              <a:t>	</a:t>
            </a:r>
            <a:r>
              <a:rPr lang="en-US" sz="1600" dirty="0"/>
              <a:t>Painting (2)</a:t>
            </a:r>
            <a:r>
              <a:rPr lang="en-US" sz="1800" dirty="0"/>
              <a:t>			</a:t>
            </a:r>
          </a:p>
          <a:p>
            <a:pPr defTabSz="838200">
              <a:spcBef>
                <a:spcPct val="75000"/>
              </a:spcBef>
              <a:tabLst>
                <a:tab pos="1816100" algn="r"/>
                <a:tab pos="2476500" algn="ctr"/>
                <a:tab pos="3530600" algn="ctr"/>
                <a:tab pos="4673600" algn="ctr"/>
                <a:tab pos="5715000" algn="ctr"/>
                <a:tab pos="6858000" algn="ctr"/>
                <a:tab pos="7912100" algn="ctr"/>
              </a:tabLst>
            </a:pPr>
            <a:r>
              <a:rPr lang="en-US" sz="1800" dirty="0"/>
              <a:t>	</a:t>
            </a:r>
            <a:r>
              <a:rPr lang="en-US" sz="1600" dirty="0"/>
              <a:t>Machine Shop (3)</a:t>
            </a:r>
            <a:r>
              <a:rPr lang="en-US" sz="1800" dirty="0"/>
              <a:t>				</a:t>
            </a:r>
          </a:p>
          <a:p>
            <a:pPr defTabSz="838200">
              <a:spcBef>
                <a:spcPct val="75000"/>
              </a:spcBef>
              <a:tabLst>
                <a:tab pos="1816100" algn="r"/>
                <a:tab pos="2476500" algn="ctr"/>
                <a:tab pos="3530600" algn="ctr"/>
                <a:tab pos="4673600" algn="ctr"/>
                <a:tab pos="5715000" algn="ctr"/>
                <a:tab pos="6858000" algn="ctr"/>
                <a:tab pos="7912100" algn="ctr"/>
              </a:tabLst>
            </a:pPr>
            <a:r>
              <a:rPr lang="en-US" sz="1800" dirty="0"/>
              <a:t>	</a:t>
            </a:r>
            <a:r>
              <a:rPr lang="en-US" sz="1600" dirty="0"/>
              <a:t>Receiving (4)</a:t>
            </a:r>
            <a:r>
              <a:rPr lang="en-US" sz="1800" dirty="0"/>
              <a:t>					</a:t>
            </a:r>
          </a:p>
          <a:p>
            <a:pPr defTabSz="838200">
              <a:spcBef>
                <a:spcPct val="75000"/>
              </a:spcBef>
              <a:tabLst>
                <a:tab pos="1816100" algn="r"/>
                <a:tab pos="2476500" algn="ctr"/>
                <a:tab pos="3530600" algn="ctr"/>
                <a:tab pos="4673600" algn="ctr"/>
                <a:tab pos="5715000" algn="ctr"/>
                <a:tab pos="6858000" algn="ctr"/>
                <a:tab pos="7912100" algn="ctr"/>
              </a:tabLst>
            </a:pPr>
            <a:r>
              <a:rPr lang="en-US" sz="1800" dirty="0"/>
              <a:t>	</a:t>
            </a:r>
            <a:r>
              <a:rPr lang="en-US" sz="1600" dirty="0"/>
              <a:t>Shipping (5)</a:t>
            </a:r>
            <a:r>
              <a:rPr lang="en-US" sz="1800" dirty="0"/>
              <a:t>						</a:t>
            </a:r>
          </a:p>
          <a:p>
            <a:pPr defTabSz="838200">
              <a:spcBef>
                <a:spcPct val="75000"/>
              </a:spcBef>
              <a:tabLst>
                <a:tab pos="1816100" algn="r"/>
                <a:tab pos="2476500" algn="ctr"/>
                <a:tab pos="3530600" algn="ctr"/>
                <a:tab pos="4673600" algn="ctr"/>
                <a:tab pos="5715000" algn="ctr"/>
                <a:tab pos="6858000" algn="ctr"/>
                <a:tab pos="7912100" algn="ctr"/>
              </a:tabLst>
            </a:pPr>
            <a:r>
              <a:rPr lang="en-US" sz="1800" dirty="0"/>
              <a:t>	</a:t>
            </a:r>
            <a:r>
              <a:rPr lang="en-US" sz="1600" dirty="0"/>
              <a:t>Testing (6)</a:t>
            </a:r>
            <a:endParaRPr lang="en-US" sz="1800" dirty="0"/>
          </a:p>
        </p:txBody>
      </p:sp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225426" y="1751013"/>
            <a:ext cx="8652810" cy="3963987"/>
            <a:chOff x="142" y="1103"/>
            <a:chExt cx="5355" cy="2545"/>
          </a:xfrm>
        </p:grpSpPr>
        <p:grpSp>
          <p:nvGrpSpPr>
            <p:cNvPr id="27" name="Group 3"/>
            <p:cNvGrpSpPr>
              <a:grpSpLocks/>
            </p:cNvGrpSpPr>
            <p:nvPr/>
          </p:nvGrpSpPr>
          <p:grpSpPr bwMode="auto">
            <a:xfrm>
              <a:off x="1416" y="1768"/>
              <a:ext cx="4081" cy="1832"/>
              <a:chOff x="1456" y="1824"/>
              <a:chExt cx="4081" cy="1832"/>
            </a:xfrm>
          </p:grpSpPr>
          <p:sp>
            <p:nvSpPr>
              <p:cNvPr id="31" name="Rectangle 4"/>
              <p:cNvSpPr>
                <a:spLocks noChangeArrowheads="1"/>
              </p:cNvSpPr>
              <p:nvPr/>
            </p:nvSpPr>
            <p:spPr bwMode="auto">
              <a:xfrm>
                <a:off x="1456" y="1824"/>
                <a:ext cx="4080" cy="182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2" name="Freeform 5"/>
              <p:cNvSpPr>
                <a:spLocks/>
              </p:cNvSpPr>
              <p:nvPr/>
            </p:nvSpPr>
            <p:spPr bwMode="auto">
              <a:xfrm>
                <a:off x="1457" y="1840"/>
                <a:ext cx="4080" cy="1816"/>
              </a:xfrm>
              <a:custGeom>
                <a:avLst/>
                <a:gdLst>
                  <a:gd name="T0" fmla="*/ 0 w 4080"/>
                  <a:gd name="T1" fmla="*/ 0 h 1816"/>
                  <a:gd name="T2" fmla="*/ 4080 w 4080"/>
                  <a:gd name="T3" fmla="*/ 1816 h 1816"/>
                  <a:gd name="T4" fmla="*/ 0 w 4080"/>
                  <a:gd name="T5" fmla="*/ 1816 h 1816"/>
                  <a:gd name="T6" fmla="*/ 0 w 4080"/>
                  <a:gd name="T7" fmla="*/ 0 h 18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80"/>
                  <a:gd name="T13" fmla="*/ 0 h 1816"/>
                  <a:gd name="T14" fmla="*/ 4080 w 4080"/>
                  <a:gd name="T15" fmla="*/ 1816 h 18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80" h="1816">
                    <a:moveTo>
                      <a:pt x="0" y="0"/>
                    </a:moveTo>
                    <a:lnTo>
                      <a:pt x="4080" y="1816"/>
                    </a:lnTo>
                    <a:lnTo>
                      <a:pt x="0" y="18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" name="Line 6"/>
              <p:cNvSpPr>
                <a:spLocks noChangeShapeType="1"/>
              </p:cNvSpPr>
              <p:nvPr/>
            </p:nvSpPr>
            <p:spPr bwMode="auto">
              <a:xfrm>
                <a:off x="1456" y="2736"/>
                <a:ext cx="40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4" name="Line 7"/>
              <p:cNvSpPr>
                <a:spLocks noChangeShapeType="1"/>
              </p:cNvSpPr>
              <p:nvPr/>
            </p:nvSpPr>
            <p:spPr bwMode="auto">
              <a:xfrm>
                <a:off x="1456" y="2128"/>
                <a:ext cx="40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5" name="Line 8"/>
              <p:cNvSpPr>
                <a:spLocks noChangeShapeType="1"/>
              </p:cNvSpPr>
              <p:nvPr/>
            </p:nvSpPr>
            <p:spPr bwMode="auto">
              <a:xfrm>
                <a:off x="1456" y="2431"/>
                <a:ext cx="40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6" name="Line 9"/>
              <p:cNvSpPr>
                <a:spLocks noChangeShapeType="1"/>
              </p:cNvSpPr>
              <p:nvPr/>
            </p:nvSpPr>
            <p:spPr bwMode="auto">
              <a:xfrm>
                <a:off x="1456" y="3040"/>
                <a:ext cx="40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7" name="Line 10"/>
              <p:cNvSpPr>
                <a:spLocks noChangeShapeType="1"/>
              </p:cNvSpPr>
              <p:nvPr/>
            </p:nvSpPr>
            <p:spPr bwMode="auto">
              <a:xfrm>
                <a:off x="1456" y="3343"/>
                <a:ext cx="40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8" name="Line 11"/>
              <p:cNvSpPr>
                <a:spLocks noChangeShapeType="1"/>
              </p:cNvSpPr>
              <p:nvPr/>
            </p:nvSpPr>
            <p:spPr bwMode="auto">
              <a:xfrm>
                <a:off x="1456" y="1824"/>
                <a:ext cx="0" cy="1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9" name="Line 12"/>
              <p:cNvSpPr>
                <a:spLocks noChangeShapeType="1"/>
              </p:cNvSpPr>
              <p:nvPr/>
            </p:nvSpPr>
            <p:spPr bwMode="auto">
              <a:xfrm>
                <a:off x="2136" y="1824"/>
                <a:ext cx="0" cy="1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0" name="Line 13"/>
              <p:cNvSpPr>
                <a:spLocks noChangeShapeType="1"/>
              </p:cNvSpPr>
              <p:nvPr/>
            </p:nvSpPr>
            <p:spPr bwMode="auto">
              <a:xfrm>
                <a:off x="2816" y="1824"/>
                <a:ext cx="0" cy="1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1" name="Line 14"/>
              <p:cNvSpPr>
                <a:spLocks noChangeShapeType="1"/>
              </p:cNvSpPr>
              <p:nvPr/>
            </p:nvSpPr>
            <p:spPr bwMode="auto">
              <a:xfrm>
                <a:off x="3496" y="1824"/>
                <a:ext cx="0" cy="1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2" name="Line 15"/>
              <p:cNvSpPr>
                <a:spLocks noChangeShapeType="1"/>
              </p:cNvSpPr>
              <p:nvPr/>
            </p:nvSpPr>
            <p:spPr bwMode="auto">
              <a:xfrm>
                <a:off x="4176" y="1824"/>
                <a:ext cx="0" cy="1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3" name="Line 16"/>
              <p:cNvSpPr>
                <a:spLocks noChangeShapeType="1"/>
              </p:cNvSpPr>
              <p:nvPr/>
            </p:nvSpPr>
            <p:spPr bwMode="auto">
              <a:xfrm>
                <a:off x="4856" y="1824"/>
                <a:ext cx="0" cy="1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4" name="Line 17"/>
              <p:cNvSpPr>
                <a:spLocks noChangeShapeType="1"/>
              </p:cNvSpPr>
              <p:nvPr/>
            </p:nvSpPr>
            <p:spPr bwMode="auto">
              <a:xfrm>
                <a:off x="5536" y="1824"/>
                <a:ext cx="0" cy="1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28" name="Group 18"/>
            <p:cNvGrpSpPr>
              <a:grpSpLocks/>
            </p:cNvGrpSpPr>
            <p:nvPr/>
          </p:nvGrpSpPr>
          <p:grpSpPr bwMode="auto">
            <a:xfrm>
              <a:off x="142" y="1103"/>
              <a:ext cx="5330" cy="2545"/>
              <a:chOff x="182" y="1159"/>
              <a:chExt cx="5330" cy="2545"/>
            </a:xfrm>
          </p:grpSpPr>
          <p:sp>
            <p:nvSpPr>
              <p:cNvPr id="29" name="Rectangle 19"/>
              <p:cNvSpPr>
                <a:spLocks noChangeArrowheads="1"/>
              </p:cNvSpPr>
              <p:nvPr/>
            </p:nvSpPr>
            <p:spPr bwMode="auto">
              <a:xfrm>
                <a:off x="182" y="1450"/>
                <a:ext cx="5330" cy="2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838200">
                  <a:lnSpc>
                    <a:spcPct val="90000"/>
                  </a:lnSpc>
                  <a:tabLst>
                    <a:tab pos="1816100" algn="r"/>
                    <a:tab pos="2476500" algn="ctr"/>
                    <a:tab pos="3530600" algn="ctr"/>
                    <a:tab pos="4673600" algn="ctr"/>
                    <a:tab pos="5715000" algn="ctr"/>
                    <a:tab pos="6858000" algn="ctr"/>
                    <a:tab pos="7912100" algn="ctr"/>
                  </a:tabLst>
                </a:pPr>
                <a:r>
                  <a:rPr lang="en-US" sz="1600" dirty="0"/>
                  <a:t>	Department	Assembly	Painting	Machine	Receiving	Shipping	Testing</a:t>
                </a:r>
              </a:p>
              <a:p>
                <a:pPr defTabSz="838200">
                  <a:lnSpc>
                    <a:spcPct val="90000"/>
                  </a:lnSpc>
                  <a:tabLst>
                    <a:tab pos="1816100" algn="r"/>
                    <a:tab pos="2476500" algn="ctr"/>
                    <a:tab pos="3530600" algn="ctr"/>
                    <a:tab pos="4673600" algn="ctr"/>
                    <a:tab pos="5715000" algn="ctr"/>
                    <a:tab pos="6858000" algn="ctr"/>
                    <a:tab pos="7912100" algn="ctr"/>
                  </a:tabLst>
                </a:pPr>
                <a:r>
                  <a:rPr lang="en-US" sz="1600" dirty="0"/>
                  <a:t>		(1)	(2)	Shop (3)	(4)	(5)	(6)</a:t>
                </a:r>
                <a:endParaRPr lang="en-US" sz="1800" dirty="0"/>
              </a:p>
              <a:p>
                <a:pPr defTabSz="838200">
                  <a:spcBef>
                    <a:spcPct val="75000"/>
                  </a:spcBef>
                  <a:tabLst>
                    <a:tab pos="1816100" algn="r"/>
                    <a:tab pos="2476500" algn="ctr"/>
                    <a:tab pos="3530600" algn="ctr"/>
                    <a:tab pos="4673600" algn="ctr"/>
                    <a:tab pos="5715000" algn="ctr"/>
                    <a:tab pos="6858000" algn="ctr"/>
                    <a:tab pos="7912100" algn="ctr"/>
                  </a:tabLst>
                </a:pPr>
                <a:r>
                  <a:rPr lang="en-US" sz="1800" dirty="0"/>
                  <a:t>	</a:t>
                </a:r>
                <a:r>
                  <a:rPr lang="en-US" sz="1600" dirty="0">
                    <a:noFill/>
                  </a:rPr>
                  <a:t>Assembly (1)</a:t>
                </a:r>
                <a:r>
                  <a:rPr lang="en-US" sz="1800" dirty="0"/>
                  <a:t>		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effectLst/>
                  </a:rPr>
                  <a:t>50	100	0	0	20</a:t>
                </a:r>
                <a:endParaRPr lang="en-US" sz="1800" b="1" dirty="0">
                  <a:effectLst/>
                </a:endParaRPr>
              </a:p>
              <a:p>
                <a:pPr defTabSz="838200">
                  <a:spcBef>
                    <a:spcPct val="75000"/>
                  </a:spcBef>
                  <a:tabLst>
                    <a:tab pos="1816100" algn="r"/>
                    <a:tab pos="2476500" algn="ctr"/>
                    <a:tab pos="3530600" algn="ctr"/>
                    <a:tab pos="4673600" algn="ctr"/>
                    <a:tab pos="5715000" algn="ctr"/>
                    <a:tab pos="6858000" algn="ctr"/>
                    <a:tab pos="7912100" algn="ctr"/>
                  </a:tabLst>
                </a:pPr>
                <a:r>
                  <a:rPr lang="en-US" sz="1800" b="1" dirty="0">
                    <a:effectLst/>
                  </a:rPr>
                  <a:t>	</a:t>
                </a:r>
                <a:r>
                  <a:rPr lang="en-US" sz="1600" b="1" dirty="0">
                    <a:noFill/>
                    <a:effectLst/>
                  </a:rPr>
                  <a:t>Painting (2)</a:t>
                </a:r>
                <a:r>
                  <a:rPr lang="en-US" sz="1800" b="1" dirty="0">
                    <a:effectLst/>
                  </a:rPr>
                  <a:t>			</a:t>
                </a:r>
                <a:r>
                  <a:rPr lang="en-US" b="1" dirty="0" smtClean="0">
                    <a:effectLst/>
                  </a:rPr>
                  <a:t> 30	50	10	0</a:t>
                </a:r>
                <a:endParaRPr lang="en-US" sz="1800" b="1" dirty="0">
                  <a:effectLst/>
                </a:endParaRPr>
              </a:p>
              <a:p>
                <a:pPr defTabSz="838200">
                  <a:spcBef>
                    <a:spcPct val="75000"/>
                  </a:spcBef>
                  <a:tabLst>
                    <a:tab pos="1816100" algn="r"/>
                    <a:tab pos="2476500" algn="ctr"/>
                    <a:tab pos="3530600" algn="ctr"/>
                    <a:tab pos="4673600" algn="ctr"/>
                    <a:tab pos="5715000" algn="ctr"/>
                    <a:tab pos="6858000" algn="ctr"/>
                    <a:tab pos="7912100" algn="ctr"/>
                  </a:tabLst>
                </a:pPr>
                <a:r>
                  <a:rPr lang="en-US" sz="1800" b="1" dirty="0">
                    <a:effectLst/>
                  </a:rPr>
                  <a:t>	</a:t>
                </a:r>
                <a:r>
                  <a:rPr lang="en-US" sz="1600" dirty="0">
                    <a:noFill/>
                    <a:effectLst/>
                  </a:rPr>
                  <a:t>Machine Shop (3)</a:t>
                </a:r>
                <a:r>
                  <a:rPr lang="en-US" sz="1800" b="1" dirty="0">
                    <a:effectLst/>
                  </a:rPr>
                  <a:t>				</a:t>
                </a:r>
                <a:r>
                  <a:rPr lang="en-US" b="1" dirty="0" smtClean="0">
                    <a:effectLst/>
                  </a:rPr>
                  <a:t> 20	0	100</a:t>
                </a:r>
                <a:endParaRPr lang="en-US" sz="1800" b="1" dirty="0">
                  <a:effectLst/>
                </a:endParaRPr>
              </a:p>
              <a:p>
                <a:pPr defTabSz="838200">
                  <a:spcBef>
                    <a:spcPct val="75000"/>
                  </a:spcBef>
                  <a:tabLst>
                    <a:tab pos="1816100" algn="r"/>
                    <a:tab pos="2476500" algn="ctr"/>
                    <a:tab pos="3530600" algn="ctr"/>
                    <a:tab pos="4673600" algn="ctr"/>
                    <a:tab pos="5715000" algn="ctr"/>
                    <a:tab pos="6858000" algn="ctr"/>
                    <a:tab pos="7912100" algn="ctr"/>
                  </a:tabLst>
                </a:pPr>
                <a:r>
                  <a:rPr lang="en-US" sz="1800" b="1" dirty="0">
                    <a:effectLst/>
                  </a:rPr>
                  <a:t>	</a:t>
                </a:r>
                <a:r>
                  <a:rPr lang="en-US" sz="1600" b="1" dirty="0">
                    <a:noFill/>
                    <a:effectLst/>
                  </a:rPr>
                  <a:t>Receiving (4)</a:t>
                </a:r>
                <a:r>
                  <a:rPr lang="en-US" sz="1800" b="1" dirty="0">
                    <a:effectLst/>
                  </a:rPr>
                  <a:t>					</a:t>
                </a:r>
                <a:r>
                  <a:rPr lang="en-US" b="1" dirty="0" smtClean="0">
                    <a:effectLst/>
                  </a:rPr>
                  <a:t> 50	0</a:t>
                </a:r>
                <a:endParaRPr lang="en-US" sz="1800" b="1" dirty="0">
                  <a:effectLst/>
                </a:endParaRPr>
              </a:p>
              <a:p>
                <a:pPr defTabSz="838200">
                  <a:spcBef>
                    <a:spcPct val="75000"/>
                  </a:spcBef>
                  <a:tabLst>
                    <a:tab pos="1816100" algn="r"/>
                    <a:tab pos="2476500" algn="ctr"/>
                    <a:tab pos="3530600" algn="ctr"/>
                    <a:tab pos="4673600" algn="ctr"/>
                    <a:tab pos="5715000" algn="ctr"/>
                    <a:tab pos="6858000" algn="ctr"/>
                    <a:tab pos="7912100" algn="ctr"/>
                  </a:tabLst>
                </a:pPr>
                <a:r>
                  <a:rPr lang="en-US" sz="1800" b="1" dirty="0">
                    <a:effectLst/>
                  </a:rPr>
                  <a:t>	</a:t>
                </a:r>
                <a:r>
                  <a:rPr lang="en-US" sz="1600" b="1" dirty="0">
                    <a:noFill/>
                    <a:effectLst/>
                  </a:rPr>
                  <a:t>Shipping (5)</a:t>
                </a:r>
                <a:r>
                  <a:rPr lang="en-US" sz="1800" b="1" dirty="0">
                    <a:effectLst/>
                  </a:rPr>
                  <a:t>						</a:t>
                </a:r>
                <a:r>
                  <a:rPr lang="en-US" sz="1800" b="1" dirty="0" smtClean="0">
                    <a:effectLst/>
                  </a:rPr>
                  <a:t>0</a:t>
                </a:r>
                <a:endParaRPr lang="en-US" sz="1800" b="1" dirty="0">
                  <a:effectLst/>
                </a:endParaRPr>
              </a:p>
              <a:p>
                <a:pPr defTabSz="838200">
                  <a:spcBef>
                    <a:spcPct val="75000"/>
                  </a:spcBef>
                  <a:tabLst>
                    <a:tab pos="1816100" algn="r"/>
                    <a:tab pos="2476500" algn="ctr"/>
                    <a:tab pos="3530600" algn="ctr"/>
                    <a:tab pos="4673600" algn="ctr"/>
                    <a:tab pos="5715000" algn="ctr"/>
                    <a:tab pos="6858000" algn="ctr"/>
                    <a:tab pos="7912100" algn="ctr"/>
                  </a:tabLst>
                </a:pPr>
                <a:r>
                  <a:rPr lang="en-US" sz="1800" b="1" dirty="0">
                    <a:effectLst/>
                  </a:rPr>
                  <a:t>	</a:t>
                </a:r>
                <a:r>
                  <a:rPr lang="en-US" sz="1600" b="1" dirty="0">
                    <a:noFill/>
                    <a:effectLst/>
                  </a:rPr>
                  <a:t>Testing (6)</a:t>
                </a:r>
                <a:endParaRPr lang="en-US" sz="1800" b="1" dirty="0">
                  <a:noFill/>
                  <a:effectLst/>
                </a:endParaRPr>
              </a:p>
            </p:txBody>
          </p:sp>
          <p:sp>
            <p:nvSpPr>
              <p:cNvPr id="30" name="Rectangle 20"/>
              <p:cNvSpPr>
                <a:spLocks noChangeArrowheads="1"/>
              </p:cNvSpPr>
              <p:nvPr/>
            </p:nvSpPr>
            <p:spPr bwMode="auto">
              <a:xfrm>
                <a:off x="2494" y="1159"/>
                <a:ext cx="1655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Number of loads per week</a:t>
                </a: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0" y="1143000"/>
            <a:ext cx="16002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1100" b="1" i="1" dirty="0" smtClean="0"/>
              <a:t>Example 1:</a:t>
            </a:r>
          </a:p>
          <a:p>
            <a:r>
              <a:rPr lang="en-GB" sz="1100" b="1" i="1" dirty="0" smtClean="0"/>
              <a:t>Page: 385</a:t>
            </a:r>
            <a:endParaRPr lang="ar-SA" sz="1100" b="1" i="1" dirty="0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5638800" cy="457200"/>
          </a:xfrm>
        </p:spPr>
        <p:txBody>
          <a:bodyPr>
            <a:normAutofit lnSpcReduction="10000"/>
          </a:bodyPr>
          <a:lstStyle/>
          <a:p>
            <a:pPr marL="914400" lvl="1" indent="-514350">
              <a:lnSpc>
                <a:spcPct val="90000"/>
              </a:lnSpc>
              <a:spcAft>
                <a:spcPct val="40000"/>
              </a:spcAft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1. Construct a “from-to matrix”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Process-Oriented Layout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457200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2. Determine the space requirements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36</a:t>
            </a:fld>
            <a:r>
              <a:rPr lang="en-US" smtClean="0"/>
              <a:t> </a:t>
            </a:r>
            <a:endParaRPr lang="en-US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562538" y="1584325"/>
            <a:ext cx="6443663" cy="5048250"/>
            <a:chOff x="1024" y="972"/>
            <a:chExt cx="4059" cy="318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1030" y="972"/>
              <a:ext cx="3336" cy="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Aft>
                  <a:spcPct val="250000"/>
                </a:spcAft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sz="1800" b="1"/>
                <a:t>	Area 1	Area 2	Area 3</a:t>
              </a:r>
            </a:p>
            <a:p>
              <a:pPr>
                <a:lnSpc>
                  <a:spcPct val="85000"/>
                </a:lnSpc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sz="1800" b="1"/>
                <a:t>	</a:t>
              </a:r>
            </a:p>
            <a:p>
              <a:pPr>
                <a:lnSpc>
                  <a:spcPct val="85000"/>
                </a:lnSpc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sz="1800" b="1"/>
                <a:t>	</a:t>
              </a:r>
            </a:p>
            <a:p>
              <a:pPr>
                <a:lnSpc>
                  <a:spcPct val="85000"/>
                </a:lnSpc>
                <a:spcAft>
                  <a:spcPct val="450000"/>
                </a:spcAft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sz="1800" b="1"/>
                <a:t>	</a:t>
              </a:r>
            </a:p>
            <a:p>
              <a:pPr>
                <a:lnSpc>
                  <a:spcPct val="85000"/>
                </a:lnSpc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sz="1800" b="1"/>
                <a:t>	</a:t>
              </a:r>
            </a:p>
            <a:p>
              <a:pPr>
                <a:lnSpc>
                  <a:spcPct val="85000"/>
                </a:lnSpc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sz="1800" b="1"/>
                <a:t>	</a:t>
              </a:r>
            </a:p>
            <a:p>
              <a:pPr>
                <a:lnSpc>
                  <a:spcPct val="85000"/>
                </a:lnSpc>
                <a:spcAft>
                  <a:spcPct val="295000"/>
                </a:spcAft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sz="1800" b="1"/>
                <a:t>	</a:t>
              </a:r>
            </a:p>
            <a:p>
              <a:pPr>
                <a:lnSpc>
                  <a:spcPct val="85000"/>
                </a:lnSpc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sz="1800" b="1"/>
                <a:t>	Area 4	Area 5	Area 6</a:t>
              </a:r>
            </a:p>
          </p:txBody>
        </p: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1024" y="1208"/>
              <a:ext cx="3696" cy="2464"/>
              <a:chOff x="1024" y="1208"/>
              <a:chExt cx="3696" cy="2464"/>
            </a:xfrm>
          </p:grpSpPr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24" y="1208"/>
                <a:ext cx="1232" cy="1232"/>
              </a:xfrm>
              <a:prstGeom prst="rect">
                <a:avLst/>
              </a:prstGeom>
              <a:solidFill>
                <a:srgbClr val="FFD98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1"/>
              </a:p>
            </p:txBody>
          </p:sp>
          <p:sp>
            <p:nvSpPr>
              <p:cNvPr id="17" name="Rectangle 6"/>
              <p:cNvSpPr>
                <a:spLocks noChangeArrowheads="1"/>
              </p:cNvSpPr>
              <p:nvPr/>
            </p:nvSpPr>
            <p:spPr bwMode="auto">
              <a:xfrm>
                <a:off x="2252" y="1208"/>
                <a:ext cx="1232" cy="12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1"/>
              </a:p>
            </p:txBody>
          </p:sp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3488" y="1208"/>
                <a:ext cx="1232" cy="12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1"/>
              </a:p>
            </p:txBody>
          </p:sp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2252" y="2440"/>
                <a:ext cx="1232" cy="123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1"/>
              </a:p>
            </p:txBody>
          </p:sp>
          <p:sp>
            <p:nvSpPr>
              <p:cNvPr id="20" name="Rectangle 9"/>
              <p:cNvSpPr>
                <a:spLocks noChangeArrowheads="1"/>
              </p:cNvSpPr>
              <p:nvPr/>
            </p:nvSpPr>
            <p:spPr bwMode="auto">
              <a:xfrm>
                <a:off x="1024" y="2440"/>
                <a:ext cx="1232" cy="1232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1"/>
              </a:p>
            </p:txBody>
          </p:sp>
          <p:sp>
            <p:nvSpPr>
              <p:cNvPr id="21" name="Rectangle 10"/>
              <p:cNvSpPr>
                <a:spLocks noChangeArrowheads="1"/>
              </p:cNvSpPr>
              <p:nvPr/>
            </p:nvSpPr>
            <p:spPr bwMode="auto">
              <a:xfrm>
                <a:off x="3488" y="2440"/>
                <a:ext cx="1232" cy="12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1"/>
              </a:p>
            </p:txBody>
          </p:sp>
        </p:grpSp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1048" y="3919"/>
              <a:ext cx="3664" cy="233"/>
              <a:chOff x="1048" y="3919"/>
              <a:chExt cx="3664" cy="233"/>
            </a:xfrm>
          </p:grpSpPr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2722" y="3919"/>
                <a:ext cx="30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b="1"/>
                  <a:t>60’</a:t>
                </a:r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3048" y="4035"/>
                <a:ext cx="16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 wrap="none" anchor="ctr"/>
              <a:lstStyle/>
              <a:p>
                <a:endParaRPr lang="ar-SA" b="1"/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 flipH="1">
                <a:off x="1048" y="4034"/>
                <a:ext cx="16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 wrap="none" anchor="ctr"/>
              <a:lstStyle/>
              <a:p>
                <a:endParaRPr lang="ar-SA" b="1"/>
              </a:p>
            </p:txBody>
          </p:sp>
        </p:grp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4782" y="1216"/>
              <a:ext cx="301" cy="2456"/>
              <a:chOff x="4782" y="1216"/>
              <a:chExt cx="301" cy="2456"/>
            </a:xfrm>
          </p:grpSpPr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4782" y="2335"/>
                <a:ext cx="30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b="1"/>
                  <a:t>40’</a:t>
                </a:r>
              </a:p>
            </p:txBody>
          </p:sp>
          <p:sp>
            <p:nvSpPr>
              <p:cNvPr id="11" name="Line 17"/>
              <p:cNvSpPr>
                <a:spLocks noChangeShapeType="1"/>
              </p:cNvSpPr>
              <p:nvPr/>
            </p:nvSpPr>
            <p:spPr bwMode="auto">
              <a:xfrm>
                <a:off x="4940" y="1216"/>
                <a:ext cx="0" cy="11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/>
              </a:ln>
            </p:spPr>
            <p:txBody>
              <a:bodyPr wrap="none" anchor="ctr"/>
              <a:lstStyle/>
              <a:p>
                <a:endParaRPr lang="ar-SA" b="1"/>
              </a:p>
            </p:txBody>
          </p:sp>
          <p:sp>
            <p:nvSpPr>
              <p:cNvPr id="12" name="Line 18"/>
              <p:cNvSpPr>
                <a:spLocks noChangeShapeType="1"/>
              </p:cNvSpPr>
              <p:nvPr/>
            </p:nvSpPr>
            <p:spPr bwMode="auto">
              <a:xfrm flipV="1">
                <a:off x="4940" y="2544"/>
                <a:ext cx="0" cy="11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/>
              </a:ln>
            </p:spPr>
            <p:txBody>
              <a:bodyPr wrap="none" anchor="ctr"/>
              <a:lstStyle/>
              <a:p>
                <a:endParaRPr lang="ar-SA" b="1"/>
              </a:p>
            </p:txBody>
          </p:sp>
        </p:grpSp>
      </p:grp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616075" y="4219794"/>
            <a:ext cx="5576142" cy="103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tabLst>
                <a:tab pos="863600" algn="ctr"/>
                <a:tab pos="2768600" algn="ctr"/>
                <a:tab pos="4762500" algn="ctr"/>
              </a:tabLst>
            </a:pPr>
            <a:endParaRPr lang="en-US" sz="1800" b="1" dirty="0"/>
          </a:p>
          <a:p>
            <a:pPr>
              <a:lnSpc>
                <a:spcPct val="85000"/>
              </a:lnSpc>
              <a:tabLst>
                <a:tab pos="863600" algn="ctr"/>
                <a:tab pos="2768600" algn="ctr"/>
                <a:tab pos="4762500" algn="ctr"/>
              </a:tabLst>
            </a:pPr>
            <a:r>
              <a:rPr lang="en-US" sz="1800" b="1" dirty="0"/>
              <a:t>	Receiving	Shipping	Testing</a:t>
            </a:r>
          </a:p>
          <a:p>
            <a:pPr>
              <a:lnSpc>
                <a:spcPct val="85000"/>
              </a:lnSpc>
              <a:tabLst>
                <a:tab pos="863600" algn="ctr"/>
                <a:tab pos="2768600" algn="ctr"/>
                <a:tab pos="4762500" algn="ctr"/>
              </a:tabLst>
            </a:pPr>
            <a:r>
              <a:rPr lang="en-US" sz="1800" b="1" dirty="0"/>
              <a:t>	Department	</a:t>
            </a:r>
            <a:r>
              <a:rPr lang="en-US" sz="1800" b="1" dirty="0" err="1"/>
              <a:t>Department</a:t>
            </a:r>
            <a:r>
              <a:rPr lang="en-US" sz="1800" b="1" dirty="0"/>
              <a:t>	</a:t>
            </a:r>
            <a:r>
              <a:rPr lang="en-US" sz="1800" b="1" dirty="0" err="1"/>
              <a:t>Department</a:t>
            </a:r>
            <a:endParaRPr lang="en-US" sz="1800" b="1" dirty="0"/>
          </a:p>
          <a:p>
            <a:pPr>
              <a:lnSpc>
                <a:spcPct val="85000"/>
              </a:lnSpc>
              <a:tabLst>
                <a:tab pos="863600" algn="ctr"/>
                <a:tab pos="2768600" algn="ctr"/>
                <a:tab pos="4762500" algn="ctr"/>
              </a:tabLst>
            </a:pPr>
            <a:r>
              <a:rPr lang="en-US" sz="1800" b="1" dirty="0"/>
              <a:t>	(4)	(5)	(6)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635125" y="2505294"/>
            <a:ext cx="5674951" cy="8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tabLst>
                <a:tab pos="863600" algn="ctr"/>
                <a:tab pos="2768600" algn="ctr"/>
                <a:tab pos="4762500" algn="ctr"/>
              </a:tabLst>
            </a:pPr>
            <a:r>
              <a:rPr lang="en-US" sz="1800" b="1" dirty="0"/>
              <a:t>	Assembly	Painting	Machine Shop</a:t>
            </a:r>
          </a:p>
          <a:p>
            <a:pPr>
              <a:lnSpc>
                <a:spcPct val="85000"/>
              </a:lnSpc>
              <a:tabLst>
                <a:tab pos="863600" algn="ctr"/>
                <a:tab pos="2768600" algn="ctr"/>
                <a:tab pos="4762500" algn="ctr"/>
              </a:tabLst>
            </a:pPr>
            <a:r>
              <a:rPr lang="en-US" sz="1800" b="1" dirty="0"/>
              <a:t>	Department	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Department</a:t>
            </a:r>
            <a:r>
              <a:rPr lang="en-US" sz="1800" b="1" dirty="0"/>
              <a:t>	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Department</a:t>
            </a:r>
            <a:endParaRPr lang="en-US" sz="1800" b="1" dirty="0"/>
          </a:p>
          <a:p>
            <a:pPr>
              <a:lnSpc>
                <a:spcPct val="85000"/>
              </a:lnSpc>
              <a:tabLst>
                <a:tab pos="863600" algn="ctr"/>
                <a:tab pos="2768600" algn="ctr"/>
                <a:tab pos="4762500" algn="ctr"/>
              </a:tabLst>
            </a:pPr>
            <a:r>
              <a:rPr lang="en-US" sz="1800" b="1" dirty="0"/>
              <a:t>	(1)	(2)	(3)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Process-Oriented Layout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37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457200" y="1219200"/>
            <a:ext cx="547213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1" indent="-514350">
              <a:lnSpc>
                <a:spcPct val="90000"/>
              </a:lnSpc>
              <a:spcAft>
                <a:spcPct val="4000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3. Develop an initial schematic diagram</a:t>
            </a:r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619125" y="1979613"/>
            <a:ext cx="7923213" cy="3938587"/>
            <a:chOff x="390" y="1311"/>
            <a:chExt cx="4991" cy="2481"/>
          </a:xfrm>
        </p:grpSpPr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2686" y="1311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100</a:t>
              </a:r>
            </a:p>
          </p:txBody>
        </p:sp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390" y="1557"/>
              <a:ext cx="4991" cy="2235"/>
              <a:chOff x="390" y="1557"/>
              <a:chExt cx="4991" cy="2235"/>
            </a:xfrm>
          </p:grpSpPr>
          <p:sp>
            <p:nvSpPr>
              <p:cNvPr id="9" name="Line 3"/>
              <p:cNvSpPr>
                <a:spLocks noChangeShapeType="1"/>
              </p:cNvSpPr>
              <p:nvPr/>
            </p:nvSpPr>
            <p:spPr bwMode="auto">
              <a:xfrm>
                <a:off x="712" y="2272"/>
                <a:ext cx="4288" cy="12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0" name="Line 4"/>
              <p:cNvSpPr>
                <a:spLocks noChangeShapeType="1"/>
              </p:cNvSpPr>
              <p:nvPr/>
            </p:nvSpPr>
            <p:spPr bwMode="auto">
              <a:xfrm>
                <a:off x="2856" y="2296"/>
                <a:ext cx="0" cy="11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>
                <a:off x="5008" y="2272"/>
                <a:ext cx="0" cy="11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 flipV="1">
                <a:off x="712" y="2256"/>
                <a:ext cx="4304" cy="12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>
                <a:off x="704" y="2240"/>
                <a:ext cx="43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>
                <a:off x="728" y="3480"/>
                <a:ext cx="21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 flipV="1">
                <a:off x="712" y="2240"/>
                <a:ext cx="2168" cy="12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712" y="1557"/>
                <a:ext cx="4288" cy="691"/>
              </a:xfrm>
              <a:custGeom>
                <a:avLst/>
                <a:gdLst>
                  <a:gd name="T0" fmla="*/ 0 w 4288"/>
                  <a:gd name="T1" fmla="*/ 691 h 691"/>
                  <a:gd name="T2" fmla="*/ 1152 w 4288"/>
                  <a:gd name="T3" fmla="*/ 155 h 691"/>
                  <a:gd name="T4" fmla="*/ 2176 w 4288"/>
                  <a:gd name="T5" fmla="*/ 3 h 691"/>
                  <a:gd name="T6" fmla="*/ 3104 w 4288"/>
                  <a:gd name="T7" fmla="*/ 171 h 691"/>
                  <a:gd name="T8" fmla="*/ 4288 w 4288"/>
                  <a:gd name="T9" fmla="*/ 683 h 6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88"/>
                  <a:gd name="T16" fmla="*/ 0 h 691"/>
                  <a:gd name="T17" fmla="*/ 4288 w 4288"/>
                  <a:gd name="T18" fmla="*/ 691 h 6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88" h="691">
                    <a:moveTo>
                      <a:pt x="0" y="691"/>
                    </a:moveTo>
                    <a:cubicBezTo>
                      <a:pt x="192" y="602"/>
                      <a:pt x="789" y="270"/>
                      <a:pt x="1152" y="155"/>
                    </a:cubicBezTo>
                    <a:cubicBezTo>
                      <a:pt x="1515" y="40"/>
                      <a:pt x="1851" y="0"/>
                      <a:pt x="2176" y="3"/>
                    </a:cubicBezTo>
                    <a:cubicBezTo>
                      <a:pt x="2501" y="6"/>
                      <a:pt x="2752" y="58"/>
                      <a:pt x="3104" y="171"/>
                    </a:cubicBezTo>
                    <a:cubicBezTo>
                      <a:pt x="3456" y="284"/>
                      <a:pt x="4041" y="576"/>
                      <a:pt x="4288" y="68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1550" y="1991"/>
                <a:ext cx="2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50</a:t>
                </a: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 rot="896416">
                <a:off x="1694" y="2327"/>
                <a:ext cx="2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20</a:t>
                </a:r>
              </a:p>
            </p:txBody>
          </p:sp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1614" y="3471"/>
                <a:ext cx="2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50</a:t>
                </a:r>
              </a:p>
            </p:txBody>
          </p:sp>
          <p:sp>
            <p:nvSpPr>
              <p:cNvPr id="20" name="Rectangle 15"/>
              <p:cNvSpPr>
                <a:spLocks noChangeArrowheads="1"/>
              </p:cNvSpPr>
              <p:nvPr/>
            </p:nvSpPr>
            <p:spPr bwMode="auto">
              <a:xfrm rot="-1726400">
                <a:off x="1414" y="2687"/>
                <a:ext cx="2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50</a:t>
                </a:r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 rot="-911530">
                <a:off x="3678" y="2331"/>
                <a:ext cx="2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20</a:t>
                </a:r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2838" y="2519"/>
                <a:ext cx="2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10</a:t>
                </a:r>
              </a:p>
            </p:txBody>
          </p:sp>
          <p:sp>
            <p:nvSpPr>
              <p:cNvPr id="23" name="Rectangle 18"/>
              <p:cNvSpPr>
                <a:spLocks noChangeArrowheads="1"/>
              </p:cNvSpPr>
              <p:nvPr/>
            </p:nvSpPr>
            <p:spPr bwMode="auto">
              <a:xfrm>
                <a:off x="4998" y="2711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100</a:t>
                </a:r>
              </a:p>
            </p:txBody>
          </p:sp>
          <p:sp>
            <p:nvSpPr>
              <p:cNvPr id="24" name="Rectangle 19"/>
              <p:cNvSpPr>
                <a:spLocks noChangeArrowheads="1"/>
              </p:cNvSpPr>
              <p:nvPr/>
            </p:nvSpPr>
            <p:spPr bwMode="auto">
              <a:xfrm>
                <a:off x="3830" y="1991"/>
                <a:ext cx="2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30</a:t>
                </a:r>
              </a:p>
            </p:txBody>
          </p:sp>
          <p:grpSp>
            <p:nvGrpSpPr>
              <p:cNvPr id="25" name="Group 47"/>
              <p:cNvGrpSpPr>
                <a:grpSpLocks/>
              </p:cNvGrpSpPr>
              <p:nvPr/>
            </p:nvGrpSpPr>
            <p:grpSpPr bwMode="auto">
              <a:xfrm>
                <a:off x="4654" y="1916"/>
                <a:ext cx="701" cy="632"/>
                <a:chOff x="4310" y="1344"/>
                <a:chExt cx="701" cy="632"/>
              </a:xfrm>
            </p:grpSpPr>
            <p:sp>
              <p:nvSpPr>
                <p:cNvPr id="41" name="Oval 30"/>
                <p:cNvSpPr>
                  <a:spLocks noChangeArrowheads="1"/>
                </p:cNvSpPr>
                <p:nvPr/>
              </p:nvSpPr>
              <p:spPr bwMode="auto">
                <a:xfrm>
                  <a:off x="4344" y="1344"/>
                  <a:ext cx="632" cy="63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42" name="Rectangle 31"/>
                <p:cNvSpPr>
                  <a:spLocks noChangeArrowheads="1"/>
                </p:cNvSpPr>
                <p:nvPr/>
              </p:nvSpPr>
              <p:spPr bwMode="auto">
                <a:xfrm>
                  <a:off x="4310" y="1497"/>
                  <a:ext cx="701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400" b="1"/>
                    <a:t>Machine Shop (3)</a:t>
                  </a:r>
                </a:p>
              </p:txBody>
            </p:sp>
          </p:grpSp>
          <p:grpSp>
            <p:nvGrpSpPr>
              <p:cNvPr id="26" name="Group 48"/>
              <p:cNvGrpSpPr>
                <a:grpSpLocks/>
              </p:cNvGrpSpPr>
              <p:nvPr/>
            </p:nvGrpSpPr>
            <p:grpSpPr bwMode="auto">
              <a:xfrm>
                <a:off x="4671" y="3160"/>
                <a:ext cx="666" cy="632"/>
                <a:chOff x="4670" y="3208"/>
                <a:chExt cx="666" cy="632"/>
              </a:xfrm>
            </p:grpSpPr>
            <p:sp>
              <p:nvSpPr>
                <p:cNvPr id="39" name="Oval 46"/>
                <p:cNvSpPr>
                  <a:spLocks noChangeArrowheads="1"/>
                </p:cNvSpPr>
                <p:nvPr/>
              </p:nvSpPr>
              <p:spPr bwMode="auto">
                <a:xfrm>
                  <a:off x="4687" y="3208"/>
                  <a:ext cx="632" cy="632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40" name="Rectangle 40"/>
                <p:cNvSpPr>
                  <a:spLocks noChangeArrowheads="1"/>
                </p:cNvSpPr>
                <p:nvPr/>
              </p:nvSpPr>
              <p:spPr bwMode="auto">
                <a:xfrm>
                  <a:off x="4670" y="3361"/>
                  <a:ext cx="666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400" b="1"/>
                    <a:t>Testing </a:t>
                  </a:r>
                </a:p>
                <a:p>
                  <a:pPr algn="ctr"/>
                  <a:r>
                    <a:rPr lang="en-US" sz="1400" b="1"/>
                    <a:t>(6)</a:t>
                  </a:r>
                </a:p>
              </p:txBody>
            </p:sp>
          </p:grpSp>
          <p:grpSp>
            <p:nvGrpSpPr>
              <p:cNvPr id="27" name="Group 49"/>
              <p:cNvGrpSpPr>
                <a:grpSpLocks/>
              </p:cNvGrpSpPr>
              <p:nvPr/>
            </p:nvGrpSpPr>
            <p:grpSpPr bwMode="auto">
              <a:xfrm>
                <a:off x="2518" y="3160"/>
                <a:ext cx="677" cy="632"/>
                <a:chOff x="2493" y="3152"/>
                <a:chExt cx="677" cy="632"/>
              </a:xfrm>
            </p:grpSpPr>
            <p:sp>
              <p:nvSpPr>
                <p:cNvPr id="37" name="Oval 43"/>
                <p:cNvSpPr>
                  <a:spLocks noChangeArrowheads="1"/>
                </p:cNvSpPr>
                <p:nvPr/>
              </p:nvSpPr>
              <p:spPr bwMode="auto">
                <a:xfrm>
                  <a:off x="2515" y="3152"/>
                  <a:ext cx="632" cy="632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2493" y="3305"/>
                  <a:ext cx="677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400" b="1" dirty="0"/>
                    <a:t>Shipping </a:t>
                  </a:r>
                </a:p>
                <a:p>
                  <a:pPr algn="ctr"/>
                  <a:r>
                    <a:rPr lang="en-US" sz="1400" b="1" dirty="0"/>
                    <a:t>(5)</a:t>
                  </a:r>
                </a:p>
              </p:txBody>
            </p:sp>
          </p:grpSp>
          <p:grpSp>
            <p:nvGrpSpPr>
              <p:cNvPr id="28" name="Group 50"/>
              <p:cNvGrpSpPr>
                <a:grpSpLocks/>
              </p:cNvGrpSpPr>
              <p:nvPr/>
            </p:nvGrpSpPr>
            <p:grpSpPr bwMode="auto">
              <a:xfrm>
                <a:off x="390" y="3160"/>
                <a:ext cx="710" cy="632"/>
                <a:chOff x="390" y="3144"/>
                <a:chExt cx="710" cy="632"/>
              </a:xfrm>
            </p:grpSpPr>
            <p:sp>
              <p:nvSpPr>
                <p:cNvPr id="35" name="Oval 44"/>
                <p:cNvSpPr>
                  <a:spLocks noChangeArrowheads="1"/>
                </p:cNvSpPr>
                <p:nvPr/>
              </p:nvSpPr>
              <p:spPr bwMode="auto">
                <a:xfrm>
                  <a:off x="429" y="3144"/>
                  <a:ext cx="632" cy="632"/>
                </a:xfrm>
                <a:prstGeom prst="ellipse">
                  <a:avLst/>
                </a:prstGeom>
                <a:solidFill>
                  <a:schemeClr val="bg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6" name="Rectangle 34"/>
                <p:cNvSpPr>
                  <a:spLocks noChangeArrowheads="1"/>
                </p:cNvSpPr>
                <p:nvPr/>
              </p:nvSpPr>
              <p:spPr bwMode="auto">
                <a:xfrm>
                  <a:off x="390" y="3297"/>
                  <a:ext cx="710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400" b="1"/>
                    <a:t>Receiving </a:t>
                  </a:r>
                </a:p>
                <a:p>
                  <a:pPr algn="ctr"/>
                  <a:r>
                    <a:rPr lang="en-US" sz="1400" b="1"/>
                    <a:t>(4)</a:t>
                  </a:r>
                </a:p>
              </p:txBody>
            </p:sp>
          </p:grpSp>
          <p:grpSp>
            <p:nvGrpSpPr>
              <p:cNvPr id="29" name="Group 51"/>
              <p:cNvGrpSpPr>
                <a:grpSpLocks/>
              </p:cNvGrpSpPr>
              <p:nvPr/>
            </p:nvGrpSpPr>
            <p:grpSpPr bwMode="auto">
              <a:xfrm>
                <a:off x="427" y="1916"/>
                <a:ext cx="632" cy="632"/>
                <a:chOff x="427" y="1928"/>
                <a:chExt cx="632" cy="632"/>
              </a:xfrm>
            </p:grpSpPr>
            <p:sp>
              <p:nvSpPr>
                <p:cNvPr id="33" name="Oval 45"/>
                <p:cNvSpPr>
                  <a:spLocks noChangeArrowheads="1"/>
                </p:cNvSpPr>
                <p:nvPr/>
              </p:nvSpPr>
              <p:spPr bwMode="auto">
                <a:xfrm>
                  <a:off x="427" y="1928"/>
                  <a:ext cx="632" cy="632"/>
                </a:xfrm>
                <a:prstGeom prst="ellipse">
                  <a:avLst/>
                </a:prstGeom>
                <a:solidFill>
                  <a:srgbClr val="FFD98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4" name="Rectangle 25"/>
                <p:cNvSpPr>
                  <a:spLocks noChangeArrowheads="1"/>
                </p:cNvSpPr>
                <p:nvPr/>
              </p:nvSpPr>
              <p:spPr bwMode="auto">
                <a:xfrm>
                  <a:off x="460" y="2081"/>
                  <a:ext cx="567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 dirty="0"/>
                    <a:t>Assembly</a:t>
                  </a:r>
                </a:p>
                <a:p>
                  <a:pPr algn="ctr"/>
                  <a:r>
                    <a:rPr lang="en-US" sz="1400" b="1" dirty="0"/>
                    <a:t>(1)</a:t>
                  </a:r>
                </a:p>
              </p:txBody>
            </p:sp>
          </p:grpSp>
          <p:grpSp>
            <p:nvGrpSpPr>
              <p:cNvPr id="30" name="Group 52"/>
              <p:cNvGrpSpPr>
                <a:grpSpLocks/>
              </p:cNvGrpSpPr>
              <p:nvPr/>
            </p:nvGrpSpPr>
            <p:grpSpPr bwMode="auto">
              <a:xfrm>
                <a:off x="2510" y="1916"/>
                <a:ext cx="695" cy="632"/>
                <a:chOff x="2262" y="1512"/>
                <a:chExt cx="695" cy="632"/>
              </a:xfrm>
            </p:grpSpPr>
            <p:sp>
              <p:nvSpPr>
                <p:cNvPr id="31" name="Oval 42"/>
                <p:cNvSpPr>
                  <a:spLocks noChangeArrowheads="1"/>
                </p:cNvSpPr>
                <p:nvPr/>
              </p:nvSpPr>
              <p:spPr bwMode="auto">
                <a:xfrm>
                  <a:off x="2293" y="1512"/>
                  <a:ext cx="632" cy="632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32" name="Rectangle 28"/>
                <p:cNvSpPr>
                  <a:spLocks noChangeArrowheads="1"/>
                </p:cNvSpPr>
                <p:nvPr/>
              </p:nvSpPr>
              <p:spPr bwMode="auto">
                <a:xfrm>
                  <a:off x="2262" y="1665"/>
                  <a:ext cx="695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400" b="1" dirty="0"/>
                    <a:t>Painting </a:t>
                  </a:r>
                </a:p>
                <a:p>
                  <a:pPr algn="ctr"/>
                  <a:r>
                    <a:rPr lang="en-US" sz="1400" b="1" dirty="0"/>
                    <a:t>(2)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Process-Oriented Layout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38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457200" y="1099268"/>
            <a:ext cx="505029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1" indent="-514350">
              <a:lnSpc>
                <a:spcPct val="90000"/>
              </a:lnSpc>
              <a:spcAft>
                <a:spcPct val="4000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4. Determine the cost of this layout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570" t="28125" r="18009" b="12500"/>
          <a:stretch>
            <a:fillRect/>
          </a:stretch>
        </p:blipFill>
        <p:spPr bwMode="auto">
          <a:xfrm>
            <a:off x="5257800" y="1219200"/>
            <a:ext cx="38862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152400" y="2514600"/>
            <a:ext cx="632460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X= Number of loads</a:t>
            </a:r>
          </a:p>
          <a:p>
            <a:r>
              <a:rPr lang="en-US" sz="2000" dirty="0" smtClean="0"/>
              <a:t>C= Cost for moving load</a:t>
            </a:r>
          </a:p>
          <a:p>
            <a:r>
              <a:rPr lang="en-US" sz="2000" dirty="0" smtClean="0"/>
              <a:t>The cost of moving adjacent department is                estimated to be $1, and 2$ for nonadjacent                 departments.</a:t>
            </a:r>
            <a:endParaRPr lang="ar-SA" sz="2000" dirty="0"/>
          </a:p>
        </p:txBody>
      </p:sp>
      <p:grpSp>
        <p:nvGrpSpPr>
          <p:cNvPr id="49" name="Group 4"/>
          <p:cNvGrpSpPr>
            <a:grpSpLocks/>
          </p:cNvGrpSpPr>
          <p:nvPr/>
        </p:nvGrpSpPr>
        <p:grpSpPr bwMode="auto">
          <a:xfrm>
            <a:off x="533400" y="1447800"/>
            <a:ext cx="3576637" cy="1255712"/>
            <a:chOff x="1197" y="1221"/>
            <a:chExt cx="2253" cy="791"/>
          </a:xfrm>
        </p:grpSpPr>
        <p:sp>
          <p:nvSpPr>
            <p:cNvPr id="50" name="Rectangle 5"/>
            <p:cNvSpPr>
              <a:spLocks noChangeArrowheads="1"/>
            </p:cNvSpPr>
            <p:nvPr/>
          </p:nvSpPr>
          <p:spPr bwMode="auto">
            <a:xfrm>
              <a:off x="1197" y="1332"/>
              <a:ext cx="2253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eaLnBrk="1" hangingPunct="1">
                <a:lnSpc>
                  <a:spcPct val="90000"/>
                </a:lnSpc>
                <a:spcBef>
                  <a:spcPct val="40000"/>
                </a:spcBef>
              </a:pPr>
              <a:r>
                <a:rPr lang="en-US" sz="3200" dirty="0"/>
                <a:t>Cost = </a:t>
              </a:r>
              <a:r>
                <a:rPr lang="en-US" sz="4000" dirty="0"/>
                <a:t>∑ ∑</a:t>
              </a:r>
              <a:r>
                <a:rPr lang="en-US" sz="3200" dirty="0"/>
                <a:t> </a:t>
              </a:r>
              <a:r>
                <a:rPr lang="en-US" sz="3200" dirty="0" err="1"/>
                <a:t>X</a:t>
              </a:r>
              <a:r>
                <a:rPr lang="en-US" sz="3200" baseline="-25000" dirty="0" err="1"/>
                <a:t>ij</a:t>
              </a:r>
              <a:r>
                <a:rPr lang="en-US" sz="3200" dirty="0"/>
                <a:t> </a:t>
              </a:r>
              <a:r>
                <a:rPr lang="en-US" sz="3200" dirty="0" err="1"/>
                <a:t>C</a:t>
              </a:r>
              <a:r>
                <a:rPr lang="en-US" sz="3200" baseline="-25000" dirty="0" err="1"/>
                <a:t>ij</a:t>
              </a:r>
              <a:endParaRPr lang="en-US" sz="3200" dirty="0"/>
            </a:p>
          </p:txBody>
        </p:sp>
        <p:sp>
          <p:nvSpPr>
            <p:cNvPr id="51" name="Rectangle 6"/>
            <p:cNvSpPr>
              <a:spLocks noChangeArrowheads="1"/>
            </p:cNvSpPr>
            <p:nvPr/>
          </p:nvSpPr>
          <p:spPr bwMode="auto">
            <a:xfrm>
              <a:off x="2045" y="1221"/>
              <a:ext cx="369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/>
                <a:t>n</a:t>
              </a:r>
            </a:p>
            <a:p>
              <a:pPr algn="ctr"/>
              <a:endParaRPr lang="en-US" sz="1600" dirty="0"/>
            </a:p>
            <a:p>
              <a:pPr algn="ctr"/>
              <a:endParaRPr lang="en-US" sz="1600" dirty="0"/>
            </a:p>
            <a:p>
              <a:pPr algn="ctr"/>
              <a:r>
                <a:rPr lang="en-US" sz="1600" dirty="0" err="1"/>
                <a:t>i</a:t>
              </a:r>
              <a:r>
                <a:rPr lang="en-US" sz="1600" dirty="0"/>
                <a:t> = 1</a:t>
              </a:r>
            </a:p>
          </p:txBody>
        </p: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2373" y="1221"/>
              <a:ext cx="369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/>
                <a:t>n</a:t>
              </a:r>
            </a:p>
            <a:p>
              <a:pPr algn="ctr"/>
              <a:endParaRPr lang="en-US" sz="1600" dirty="0"/>
            </a:p>
            <a:p>
              <a:pPr algn="ctr"/>
              <a:endParaRPr lang="en-US" sz="1600" dirty="0"/>
            </a:p>
            <a:p>
              <a:pPr algn="ctr"/>
              <a:r>
                <a:rPr lang="en-US" sz="1600" dirty="0"/>
                <a:t>j = 1</a:t>
              </a:r>
            </a:p>
          </p:txBody>
        </p:sp>
      </p:grpSp>
      <p:sp>
        <p:nvSpPr>
          <p:cNvPr id="55" name="Freeform 10"/>
          <p:cNvSpPr>
            <a:spLocks/>
          </p:cNvSpPr>
          <p:nvPr/>
        </p:nvSpPr>
        <p:spPr bwMode="auto">
          <a:xfrm>
            <a:off x="5791200" y="1524000"/>
            <a:ext cx="2819400" cy="457200"/>
          </a:xfrm>
          <a:custGeom>
            <a:avLst/>
            <a:gdLst>
              <a:gd name="T0" fmla="*/ 0 w 4288"/>
              <a:gd name="T1" fmla="*/ 691 h 691"/>
              <a:gd name="T2" fmla="*/ 1152 w 4288"/>
              <a:gd name="T3" fmla="*/ 155 h 691"/>
              <a:gd name="T4" fmla="*/ 2176 w 4288"/>
              <a:gd name="T5" fmla="*/ 3 h 691"/>
              <a:gd name="T6" fmla="*/ 3104 w 4288"/>
              <a:gd name="T7" fmla="*/ 171 h 691"/>
              <a:gd name="T8" fmla="*/ 4288 w 4288"/>
              <a:gd name="T9" fmla="*/ 683 h 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8"/>
              <a:gd name="T16" fmla="*/ 0 h 691"/>
              <a:gd name="T17" fmla="*/ 4288 w 4288"/>
              <a:gd name="T18" fmla="*/ 691 h 6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8" h="691">
                <a:moveTo>
                  <a:pt x="0" y="691"/>
                </a:moveTo>
                <a:cubicBezTo>
                  <a:pt x="192" y="602"/>
                  <a:pt x="789" y="270"/>
                  <a:pt x="1152" y="155"/>
                </a:cubicBezTo>
                <a:cubicBezTo>
                  <a:pt x="1515" y="40"/>
                  <a:pt x="1851" y="0"/>
                  <a:pt x="2176" y="3"/>
                </a:cubicBezTo>
                <a:cubicBezTo>
                  <a:pt x="2501" y="6"/>
                  <a:pt x="2752" y="58"/>
                  <a:pt x="3104" y="171"/>
                </a:cubicBezTo>
                <a:cubicBezTo>
                  <a:pt x="3456" y="284"/>
                  <a:pt x="4041" y="576"/>
                  <a:pt x="4288" y="683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5791200" y="2286000"/>
            <a:ext cx="2819400" cy="990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5791200" y="2286000"/>
            <a:ext cx="2819400" cy="990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152400" y="4140976"/>
            <a:ext cx="6400800" cy="233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952500" algn="l"/>
                <a:tab pos="1143000" algn="l"/>
                <a:tab pos="2006600" algn="ctr"/>
                <a:tab pos="2857500" algn="ctr"/>
                <a:tab pos="3721100" algn="ctr"/>
                <a:tab pos="4572000" algn="ctr"/>
                <a:tab pos="5435600" algn="ctr"/>
              </a:tabLst>
            </a:pPr>
            <a:r>
              <a:rPr lang="en-US" b="1" dirty="0"/>
              <a:t>Cost 	=	</a:t>
            </a:r>
            <a:r>
              <a:rPr lang="en-US" dirty="0"/>
              <a:t>	$50	+	$200	+	$40</a:t>
            </a:r>
          </a:p>
          <a:p>
            <a:pPr>
              <a:lnSpc>
                <a:spcPct val="90000"/>
              </a:lnSpc>
              <a:tabLst>
                <a:tab pos="952500" algn="l"/>
                <a:tab pos="1143000" algn="l"/>
                <a:tab pos="2006600" algn="ctr"/>
                <a:tab pos="2857500" algn="ctr"/>
                <a:tab pos="3721100" algn="ctr"/>
                <a:tab pos="4572000" algn="ctr"/>
                <a:tab pos="5435600" algn="ctr"/>
              </a:tabLst>
            </a:pPr>
            <a:r>
              <a:rPr lang="en-US" dirty="0"/>
              <a:t>			(1 and 2)		(1 and 3)		(1 and 6)</a:t>
            </a:r>
          </a:p>
          <a:p>
            <a:pPr>
              <a:lnSpc>
                <a:spcPct val="90000"/>
              </a:lnSpc>
              <a:tabLst>
                <a:tab pos="952500" algn="l"/>
                <a:tab pos="1143000" algn="l"/>
                <a:tab pos="2006600" algn="ctr"/>
                <a:tab pos="2857500" algn="ctr"/>
                <a:tab pos="3721100" algn="ctr"/>
                <a:tab pos="4572000" algn="ctr"/>
                <a:tab pos="5435600" algn="ctr"/>
              </a:tabLst>
            </a:pPr>
            <a:endParaRPr lang="en-US" dirty="0"/>
          </a:p>
          <a:p>
            <a:pPr>
              <a:lnSpc>
                <a:spcPct val="90000"/>
              </a:lnSpc>
              <a:tabLst>
                <a:tab pos="952500" algn="l"/>
                <a:tab pos="1143000" algn="l"/>
                <a:tab pos="2006600" algn="ctr"/>
                <a:tab pos="2857500" algn="ctr"/>
                <a:tab pos="3721100" algn="ctr"/>
                <a:tab pos="4572000" algn="ctr"/>
                <a:tab pos="5435600" algn="ctr"/>
              </a:tabLst>
            </a:pPr>
            <a:r>
              <a:rPr lang="en-US" dirty="0"/>
              <a:t>		+	$30	+	$50	+	$10</a:t>
            </a:r>
          </a:p>
          <a:p>
            <a:pPr>
              <a:lnSpc>
                <a:spcPct val="90000"/>
              </a:lnSpc>
              <a:tabLst>
                <a:tab pos="952500" algn="l"/>
                <a:tab pos="1143000" algn="l"/>
                <a:tab pos="2006600" algn="ctr"/>
                <a:tab pos="2857500" algn="ctr"/>
                <a:tab pos="3721100" algn="ctr"/>
                <a:tab pos="4572000" algn="ctr"/>
                <a:tab pos="5435600" algn="ctr"/>
              </a:tabLst>
            </a:pPr>
            <a:r>
              <a:rPr lang="en-US" dirty="0"/>
              <a:t>			(2 and 3)		(2 and 4)		(2 and 5)</a:t>
            </a:r>
          </a:p>
          <a:p>
            <a:pPr>
              <a:lnSpc>
                <a:spcPct val="90000"/>
              </a:lnSpc>
              <a:tabLst>
                <a:tab pos="952500" algn="l"/>
                <a:tab pos="1143000" algn="l"/>
                <a:tab pos="2006600" algn="ctr"/>
                <a:tab pos="2857500" algn="ctr"/>
                <a:tab pos="3721100" algn="ctr"/>
                <a:tab pos="4572000" algn="ctr"/>
                <a:tab pos="5435600" algn="ctr"/>
              </a:tabLst>
            </a:pPr>
            <a:endParaRPr lang="en-US" dirty="0"/>
          </a:p>
          <a:p>
            <a:pPr>
              <a:lnSpc>
                <a:spcPct val="90000"/>
              </a:lnSpc>
              <a:tabLst>
                <a:tab pos="952500" algn="l"/>
                <a:tab pos="1143000" algn="l"/>
                <a:tab pos="2006600" algn="ctr"/>
                <a:tab pos="2857500" algn="ctr"/>
                <a:tab pos="3721100" algn="ctr"/>
                <a:tab pos="4572000" algn="ctr"/>
                <a:tab pos="5435600" algn="ctr"/>
              </a:tabLst>
            </a:pPr>
            <a:r>
              <a:rPr lang="en-US" dirty="0"/>
              <a:t>		+	$40	+	$100	+	$50</a:t>
            </a:r>
          </a:p>
          <a:p>
            <a:pPr>
              <a:lnSpc>
                <a:spcPct val="90000"/>
              </a:lnSpc>
              <a:tabLst>
                <a:tab pos="952500" algn="l"/>
                <a:tab pos="1143000" algn="l"/>
                <a:tab pos="2006600" algn="ctr"/>
                <a:tab pos="2857500" algn="ctr"/>
                <a:tab pos="3721100" algn="ctr"/>
                <a:tab pos="4572000" algn="ctr"/>
                <a:tab pos="5435600" algn="ctr"/>
              </a:tabLst>
            </a:pPr>
            <a:r>
              <a:rPr lang="en-US" dirty="0"/>
              <a:t>			(3 and 4)		(3 and 6)		(4 and 5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90000"/>
              </a:lnSpc>
              <a:tabLst>
                <a:tab pos="952500" algn="l"/>
                <a:tab pos="1143000" algn="l"/>
                <a:tab pos="2006600" algn="ctr"/>
                <a:tab pos="2857500" algn="ctr"/>
                <a:tab pos="3721100" algn="ctr"/>
                <a:tab pos="4572000" algn="ctr"/>
                <a:tab pos="5435600" algn="ctr"/>
              </a:tabLst>
            </a:pPr>
            <a:r>
              <a:rPr lang="en-US" dirty="0"/>
              <a:t>	</a:t>
            </a:r>
            <a:r>
              <a:rPr lang="en-US" b="1" dirty="0" smtClean="0"/>
              <a:t>     = </a:t>
            </a:r>
            <a:r>
              <a:rPr lang="en-US" b="1" dirty="0"/>
              <a:t>$570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Process-Oriented Layout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39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04800" y="1219200"/>
            <a:ext cx="4572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514350">
              <a:lnSpc>
                <a:spcPct val="90000"/>
              </a:lnSpc>
              <a:spcAft>
                <a:spcPct val="4000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5. Try to improve the layout</a:t>
            </a:r>
          </a:p>
        </p:txBody>
      </p:sp>
      <p:grpSp>
        <p:nvGrpSpPr>
          <p:cNvPr id="6" name="Group 79"/>
          <p:cNvGrpSpPr>
            <a:grpSpLocks/>
          </p:cNvGrpSpPr>
          <p:nvPr/>
        </p:nvGrpSpPr>
        <p:grpSpPr bwMode="auto">
          <a:xfrm>
            <a:off x="1143000" y="1524000"/>
            <a:ext cx="7229475" cy="3506787"/>
            <a:chOff x="390" y="1247"/>
            <a:chExt cx="4965" cy="2481"/>
          </a:xfrm>
        </p:grpSpPr>
        <p:sp>
          <p:nvSpPr>
            <p:cNvPr id="7" name="Rectangle 43"/>
            <p:cNvSpPr>
              <a:spLocks noChangeArrowheads="1"/>
            </p:cNvSpPr>
            <p:nvPr/>
          </p:nvSpPr>
          <p:spPr bwMode="auto">
            <a:xfrm>
              <a:off x="2686" y="1247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30</a:t>
              </a:r>
            </a:p>
          </p:txBody>
        </p:sp>
        <p:sp>
          <p:nvSpPr>
            <p:cNvPr id="8" name="Line 45"/>
            <p:cNvSpPr>
              <a:spLocks noChangeShapeType="1"/>
            </p:cNvSpPr>
            <p:nvPr/>
          </p:nvSpPr>
          <p:spPr bwMode="auto">
            <a:xfrm>
              <a:off x="2840" y="2168"/>
              <a:ext cx="2160" cy="1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 sz="1600" b="1"/>
            </a:p>
          </p:txBody>
        </p:sp>
        <p:sp>
          <p:nvSpPr>
            <p:cNvPr id="9" name="Line 46"/>
            <p:cNvSpPr>
              <a:spLocks noChangeShapeType="1"/>
            </p:cNvSpPr>
            <p:nvPr/>
          </p:nvSpPr>
          <p:spPr bwMode="auto">
            <a:xfrm>
              <a:off x="752" y="2232"/>
              <a:ext cx="0" cy="11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 sz="1600" b="1"/>
            </a:p>
          </p:txBody>
        </p:sp>
        <p:sp>
          <p:nvSpPr>
            <p:cNvPr id="10" name="Line 47"/>
            <p:cNvSpPr>
              <a:spLocks noChangeShapeType="1"/>
            </p:cNvSpPr>
            <p:nvPr/>
          </p:nvSpPr>
          <p:spPr bwMode="auto">
            <a:xfrm>
              <a:off x="5008" y="2208"/>
              <a:ext cx="0" cy="11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 sz="1600" b="1"/>
            </a:p>
          </p:txBody>
        </p:sp>
        <p:sp>
          <p:nvSpPr>
            <p:cNvPr id="11" name="Line 48"/>
            <p:cNvSpPr>
              <a:spLocks noChangeShapeType="1"/>
            </p:cNvSpPr>
            <p:nvPr/>
          </p:nvSpPr>
          <p:spPr bwMode="auto">
            <a:xfrm flipV="1">
              <a:off x="712" y="2192"/>
              <a:ext cx="4304" cy="12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 sz="1600" b="1"/>
            </a:p>
          </p:txBody>
        </p:sp>
        <p:sp>
          <p:nvSpPr>
            <p:cNvPr id="12" name="Line 49"/>
            <p:cNvSpPr>
              <a:spLocks noChangeShapeType="1"/>
            </p:cNvSpPr>
            <p:nvPr/>
          </p:nvSpPr>
          <p:spPr bwMode="auto">
            <a:xfrm>
              <a:off x="704" y="2176"/>
              <a:ext cx="43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 sz="1600" b="1"/>
            </a:p>
          </p:txBody>
        </p:sp>
        <p:sp>
          <p:nvSpPr>
            <p:cNvPr id="13" name="Line 50"/>
            <p:cNvSpPr>
              <a:spLocks noChangeShapeType="1"/>
            </p:cNvSpPr>
            <p:nvPr/>
          </p:nvSpPr>
          <p:spPr bwMode="auto">
            <a:xfrm>
              <a:off x="728" y="3416"/>
              <a:ext cx="21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 sz="1600" b="1"/>
            </a:p>
          </p:txBody>
        </p:sp>
        <p:sp>
          <p:nvSpPr>
            <p:cNvPr id="14" name="Line 51"/>
            <p:cNvSpPr>
              <a:spLocks noChangeShapeType="1"/>
            </p:cNvSpPr>
            <p:nvPr/>
          </p:nvSpPr>
          <p:spPr bwMode="auto">
            <a:xfrm>
              <a:off x="752" y="2192"/>
              <a:ext cx="2112" cy="12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 sz="1600" b="1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712" y="1493"/>
              <a:ext cx="4288" cy="691"/>
            </a:xfrm>
            <a:custGeom>
              <a:avLst/>
              <a:gdLst>
                <a:gd name="T0" fmla="*/ 0 w 4288"/>
                <a:gd name="T1" fmla="*/ 691 h 691"/>
                <a:gd name="T2" fmla="*/ 1152 w 4288"/>
                <a:gd name="T3" fmla="*/ 155 h 691"/>
                <a:gd name="T4" fmla="*/ 2176 w 4288"/>
                <a:gd name="T5" fmla="*/ 3 h 691"/>
                <a:gd name="T6" fmla="*/ 3104 w 4288"/>
                <a:gd name="T7" fmla="*/ 171 h 691"/>
                <a:gd name="T8" fmla="*/ 4288 w 4288"/>
                <a:gd name="T9" fmla="*/ 683 h 6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88"/>
                <a:gd name="T16" fmla="*/ 0 h 691"/>
                <a:gd name="T17" fmla="*/ 4288 w 4288"/>
                <a:gd name="T18" fmla="*/ 691 h 6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88" h="691">
                  <a:moveTo>
                    <a:pt x="0" y="691"/>
                  </a:moveTo>
                  <a:cubicBezTo>
                    <a:pt x="192" y="602"/>
                    <a:pt x="789" y="270"/>
                    <a:pt x="1152" y="155"/>
                  </a:cubicBezTo>
                  <a:cubicBezTo>
                    <a:pt x="1515" y="40"/>
                    <a:pt x="1851" y="0"/>
                    <a:pt x="2176" y="3"/>
                  </a:cubicBezTo>
                  <a:cubicBezTo>
                    <a:pt x="2501" y="6"/>
                    <a:pt x="2752" y="58"/>
                    <a:pt x="3104" y="171"/>
                  </a:cubicBezTo>
                  <a:cubicBezTo>
                    <a:pt x="3456" y="284"/>
                    <a:pt x="4041" y="576"/>
                    <a:pt x="4288" y="68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600" b="1"/>
            </a:p>
          </p:txBody>
        </p:sp>
        <p:sp>
          <p:nvSpPr>
            <p:cNvPr id="16" name="Rectangle 53"/>
            <p:cNvSpPr>
              <a:spLocks noChangeArrowheads="1"/>
            </p:cNvSpPr>
            <p:nvPr/>
          </p:nvSpPr>
          <p:spPr bwMode="auto">
            <a:xfrm>
              <a:off x="1550" y="1927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50</a:t>
              </a: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 rot="1775426">
              <a:off x="3973" y="2640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18" name="Rectangle 55"/>
            <p:cNvSpPr>
              <a:spLocks noChangeArrowheads="1"/>
            </p:cNvSpPr>
            <p:nvPr/>
          </p:nvSpPr>
          <p:spPr bwMode="auto">
            <a:xfrm>
              <a:off x="1614" y="3407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50</a:t>
              </a:r>
            </a:p>
          </p:txBody>
        </p:sp>
        <p:sp>
          <p:nvSpPr>
            <p:cNvPr id="19" name="Rectangle 56"/>
            <p:cNvSpPr>
              <a:spLocks noChangeArrowheads="1"/>
            </p:cNvSpPr>
            <p:nvPr/>
          </p:nvSpPr>
          <p:spPr bwMode="auto">
            <a:xfrm rot="1807899">
              <a:off x="1605" y="2504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10</a:t>
              </a:r>
            </a:p>
          </p:txBody>
        </p:sp>
        <p:sp>
          <p:nvSpPr>
            <p:cNvPr id="20" name="Rectangle 57"/>
            <p:cNvSpPr>
              <a:spLocks noChangeArrowheads="1"/>
            </p:cNvSpPr>
            <p:nvPr/>
          </p:nvSpPr>
          <p:spPr bwMode="auto">
            <a:xfrm rot="20688470">
              <a:off x="2709" y="2556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21" name="Rectangle 58"/>
            <p:cNvSpPr>
              <a:spLocks noChangeArrowheads="1"/>
            </p:cNvSpPr>
            <p:nvPr/>
          </p:nvSpPr>
          <p:spPr bwMode="auto">
            <a:xfrm>
              <a:off x="766" y="2671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50</a:t>
              </a:r>
            </a:p>
          </p:txBody>
        </p:sp>
        <p:sp>
          <p:nvSpPr>
            <p:cNvPr id="22" name="Rectangle 59"/>
            <p:cNvSpPr>
              <a:spLocks noChangeArrowheads="1"/>
            </p:cNvSpPr>
            <p:nvPr/>
          </p:nvSpPr>
          <p:spPr bwMode="auto">
            <a:xfrm>
              <a:off x="4998" y="2647"/>
              <a:ext cx="3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100</a:t>
              </a:r>
            </a:p>
          </p:txBody>
        </p:sp>
        <p:sp>
          <p:nvSpPr>
            <p:cNvPr id="23" name="Rectangle 60"/>
            <p:cNvSpPr>
              <a:spLocks noChangeArrowheads="1"/>
            </p:cNvSpPr>
            <p:nvPr/>
          </p:nvSpPr>
          <p:spPr bwMode="auto">
            <a:xfrm>
              <a:off x="3734" y="1927"/>
              <a:ext cx="3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100</a:t>
              </a:r>
            </a:p>
          </p:txBody>
        </p:sp>
        <p:grpSp>
          <p:nvGrpSpPr>
            <p:cNvPr id="24" name="Group 61"/>
            <p:cNvGrpSpPr>
              <a:grpSpLocks/>
            </p:cNvGrpSpPr>
            <p:nvPr/>
          </p:nvGrpSpPr>
          <p:grpSpPr bwMode="auto">
            <a:xfrm>
              <a:off x="4654" y="1852"/>
              <a:ext cx="701" cy="632"/>
              <a:chOff x="4310" y="1344"/>
              <a:chExt cx="701" cy="632"/>
            </a:xfrm>
          </p:grpSpPr>
          <p:sp>
            <p:nvSpPr>
              <p:cNvPr id="40" name="Oval 62"/>
              <p:cNvSpPr>
                <a:spLocks noChangeArrowheads="1"/>
              </p:cNvSpPr>
              <p:nvPr/>
            </p:nvSpPr>
            <p:spPr bwMode="auto">
              <a:xfrm>
                <a:off x="4344" y="1344"/>
                <a:ext cx="632" cy="6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 sz="1600" b="1"/>
              </a:p>
            </p:txBody>
          </p:sp>
          <p:sp>
            <p:nvSpPr>
              <p:cNvPr id="41" name="Rectangle 63"/>
              <p:cNvSpPr>
                <a:spLocks noChangeArrowheads="1"/>
              </p:cNvSpPr>
              <p:nvPr/>
            </p:nvSpPr>
            <p:spPr bwMode="auto">
              <a:xfrm>
                <a:off x="4310" y="1497"/>
                <a:ext cx="701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/>
                  <a:t>Machine Shop (3)</a:t>
                </a:r>
              </a:p>
            </p:txBody>
          </p:sp>
        </p:grpSp>
        <p:grpSp>
          <p:nvGrpSpPr>
            <p:cNvPr id="25" name="Group 64"/>
            <p:cNvGrpSpPr>
              <a:grpSpLocks/>
            </p:cNvGrpSpPr>
            <p:nvPr/>
          </p:nvGrpSpPr>
          <p:grpSpPr bwMode="auto">
            <a:xfrm>
              <a:off x="4671" y="3096"/>
              <a:ext cx="666" cy="632"/>
              <a:chOff x="4670" y="3208"/>
              <a:chExt cx="666" cy="632"/>
            </a:xfrm>
          </p:grpSpPr>
          <p:sp>
            <p:nvSpPr>
              <p:cNvPr id="38" name="Oval 65"/>
              <p:cNvSpPr>
                <a:spLocks noChangeArrowheads="1"/>
              </p:cNvSpPr>
              <p:nvPr/>
            </p:nvSpPr>
            <p:spPr bwMode="auto">
              <a:xfrm>
                <a:off x="4687" y="3208"/>
                <a:ext cx="632" cy="63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 sz="1600" b="1"/>
              </a:p>
            </p:txBody>
          </p:sp>
          <p:sp>
            <p:nvSpPr>
              <p:cNvPr id="39" name="Rectangle 66"/>
              <p:cNvSpPr>
                <a:spLocks noChangeArrowheads="1"/>
              </p:cNvSpPr>
              <p:nvPr/>
            </p:nvSpPr>
            <p:spPr bwMode="auto">
              <a:xfrm>
                <a:off x="4670" y="3361"/>
                <a:ext cx="66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 dirty="0"/>
                  <a:t>Testing </a:t>
                </a:r>
              </a:p>
              <a:p>
                <a:pPr algn="ctr"/>
                <a:r>
                  <a:rPr lang="en-US" sz="1200" b="1" dirty="0"/>
                  <a:t>(6)</a:t>
                </a:r>
              </a:p>
            </p:txBody>
          </p:sp>
        </p:grpSp>
        <p:grpSp>
          <p:nvGrpSpPr>
            <p:cNvPr id="26" name="Group 67"/>
            <p:cNvGrpSpPr>
              <a:grpSpLocks/>
            </p:cNvGrpSpPr>
            <p:nvPr/>
          </p:nvGrpSpPr>
          <p:grpSpPr bwMode="auto">
            <a:xfrm>
              <a:off x="2518" y="3096"/>
              <a:ext cx="677" cy="632"/>
              <a:chOff x="2493" y="3152"/>
              <a:chExt cx="677" cy="632"/>
            </a:xfrm>
          </p:grpSpPr>
          <p:sp>
            <p:nvSpPr>
              <p:cNvPr id="36" name="Oval 68"/>
              <p:cNvSpPr>
                <a:spLocks noChangeArrowheads="1"/>
              </p:cNvSpPr>
              <p:nvPr/>
            </p:nvSpPr>
            <p:spPr bwMode="auto">
              <a:xfrm>
                <a:off x="2515" y="3152"/>
                <a:ext cx="632" cy="63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 sz="1600" b="1"/>
              </a:p>
            </p:txBody>
          </p:sp>
          <p:sp>
            <p:nvSpPr>
              <p:cNvPr id="37" name="Rectangle 69"/>
              <p:cNvSpPr>
                <a:spLocks noChangeArrowheads="1"/>
              </p:cNvSpPr>
              <p:nvPr/>
            </p:nvSpPr>
            <p:spPr bwMode="auto">
              <a:xfrm>
                <a:off x="2493" y="3305"/>
                <a:ext cx="67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 dirty="0"/>
                  <a:t>Shipping </a:t>
                </a:r>
              </a:p>
              <a:p>
                <a:pPr algn="ctr"/>
                <a:r>
                  <a:rPr lang="en-US" sz="1200" b="1" dirty="0"/>
                  <a:t>(5)</a:t>
                </a:r>
              </a:p>
            </p:txBody>
          </p:sp>
        </p:grpSp>
        <p:grpSp>
          <p:nvGrpSpPr>
            <p:cNvPr id="27" name="Group 70"/>
            <p:cNvGrpSpPr>
              <a:grpSpLocks/>
            </p:cNvGrpSpPr>
            <p:nvPr/>
          </p:nvGrpSpPr>
          <p:grpSpPr bwMode="auto">
            <a:xfrm>
              <a:off x="390" y="3096"/>
              <a:ext cx="710" cy="632"/>
              <a:chOff x="390" y="3144"/>
              <a:chExt cx="710" cy="632"/>
            </a:xfrm>
          </p:grpSpPr>
          <p:sp>
            <p:nvSpPr>
              <p:cNvPr id="34" name="Oval 71"/>
              <p:cNvSpPr>
                <a:spLocks noChangeArrowheads="1"/>
              </p:cNvSpPr>
              <p:nvPr/>
            </p:nvSpPr>
            <p:spPr bwMode="auto">
              <a:xfrm>
                <a:off x="429" y="3144"/>
                <a:ext cx="632" cy="632"/>
              </a:xfrm>
              <a:prstGeom prst="ellipse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 sz="1600" b="1"/>
              </a:p>
            </p:txBody>
          </p:sp>
          <p:sp>
            <p:nvSpPr>
              <p:cNvPr id="35" name="Rectangle 72"/>
              <p:cNvSpPr>
                <a:spLocks noChangeArrowheads="1"/>
              </p:cNvSpPr>
              <p:nvPr/>
            </p:nvSpPr>
            <p:spPr bwMode="auto">
              <a:xfrm>
                <a:off x="390" y="3297"/>
                <a:ext cx="71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/>
                  <a:t>Receiving </a:t>
                </a:r>
              </a:p>
              <a:p>
                <a:pPr algn="ctr"/>
                <a:r>
                  <a:rPr lang="en-US" sz="1200" b="1"/>
                  <a:t>(4)</a:t>
                </a:r>
              </a:p>
            </p:txBody>
          </p:sp>
        </p:grpSp>
        <p:grpSp>
          <p:nvGrpSpPr>
            <p:cNvPr id="28" name="Group 73"/>
            <p:cNvGrpSpPr>
              <a:grpSpLocks/>
            </p:cNvGrpSpPr>
            <p:nvPr/>
          </p:nvGrpSpPr>
          <p:grpSpPr bwMode="auto">
            <a:xfrm>
              <a:off x="427" y="1852"/>
              <a:ext cx="632" cy="632"/>
              <a:chOff x="427" y="1928"/>
              <a:chExt cx="632" cy="632"/>
            </a:xfrm>
          </p:grpSpPr>
          <p:sp>
            <p:nvSpPr>
              <p:cNvPr id="32" name="Oval 74"/>
              <p:cNvSpPr>
                <a:spLocks noChangeArrowheads="1"/>
              </p:cNvSpPr>
              <p:nvPr/>
            </p:nvSpPr>
            <p:spPr bwMode="auto">
              <a:xfrm>
                <a:off x="427" y="1928"/>
                <a:ext cx="632" cy="632"/>
              </a:xfrm>
              <a:prstGeom prst="ellipse">
                <a:avLst/>
              </a:prstGeom>
              <a:solidFill>
                <a:srgbClr val="FFD98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 sz="1600" b="1"/>
              </a:p>
            </p:txBody>
          </p:sp>
          <p:sp>
            <p:nvSpPr>
              <p:cNvPr id="33" name="Rectangle 75"/>
              <p:cNvSpPr>
                <a:spLocks noChangeArrowheads="1"/>
              </p:cNvSpPr>
              <p:nvPr/>
            </p:nvSpPr>
            <p:spPr bwMode="auto">
              <a:xfrm>
                <a:off x="522" y="2081"/>
                <a:ext cx="44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/>
                  <a:t>Painting</a:t>
                </a:r>
              </a:p>
              <a:p>
                <a:pPr algn="ctr"/>
                <a:r>
                  <a:rPr lang="en-US" sz="1200" b="1"/>
                  <a:t>(2)</a:t>
                </a:r>
              </a:p>
            </p:txBody>
          </p:sp>
        </p:grpSp>
        <p:grpSp>
          <p:nvGrpSpPr>
            <p:cNvPr id="29" name="Group 76"/>
            <p:cNvGrpSpPr>
              <a:grpSpLocks/>
            </p:cNvGrpSpPr>
            <p:nvPr/>
          </p:nvGrpSpPr>
          <p:grpSpPr bwMode="auto">
            <a:xfrm>
              <a:off x="2510" y="1852"/>
              <a:ext cx="695" cy="632"/>
              <a:chOff x="2262" y="1512"/>
              <a:chExt cx="695" cy="632"/>
            </a:xfrm>
          </p:grpSpPr>
          <p:sp>
            <p:nvSpPr>
              <p:cNvPr id="30" name="Oval 77"/>
              <p:cNvSpPr>
                <a:spLocks noChangeArrowheads="1"/>
              </p:cNvSpPr>
              <p:nvPr/>
            </p:nvSpPr>
            <p:spPr bwMode="auto">
              <a:xfrm>
                <a:off x="2293" y="1512"/>
                <a:ext cx="632" cy="63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 sz="1600" b="1"/>
              </a:p>
            </p:txBody>
          </p:sp>
          <p:sp>
            <p:nvSpPr>
              <p:cNvPr id="31" name="Rectangle 78"/>
              <p:cNvSpPr>
                <a:spLocks noChangeArrowheads="1"/>
              </p:cNvSpPr>
              <p:nvPr/>
            </p:nvSpPr>
            <p:spPr bwMode="auto">
              <a:xfrm>
                <a:off x="2262" y="1665"/>
                <a:ext cx="69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 dirty="0"/>
                  <a:t>Assembly </a:t>
                </a:r>
              </a:p>
              <a:p>
                <a:pPr algn="ctr"/>
                <a:r>
                  <a:rPr lang="en-US" sz="1200" b="1" dirty="0"/>
                  <a:t>(1)</a:t>
                </a:r>
              </a:p>
            </p:txBody>
          </p:sp>
        </p:grpSp>
      </p:grp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228600" y="5257800"/>
            <a:ext cx="6400800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952500" algn="l"/>
                <a:tab pos="1143000" algn="l"/>
                <a:tab pos="2006600" algn="ctr"/>
                <a:tab pos="2857500" algn="ctr"/>
                <a:tab pos="3721100" algn="ctr"/>
                <a:tab pos="4572000" algn="ctr"/>
                <a:tab pos="5435600" algn="ctr"/>
              </a:tabLst>
            </a:pPr>
            <a:r>
              <a:rPr lang="en-US" b="1" dirty="0"/>
              <a:t>Cost 	=	</a:t>
            </a:r>
            <a:r>
              <a:rPr lang="en-US" b="1" dirty="0" smtClean="0"/>
              <a:t> 50 + (30X2) + 10 + 50 + 100 + 20 + 100 + (20X2) +50</a:t>
            </a:r>
          </a:p>
          <a:p>
            <a:pPr>
              <a:lnSpc>
                <a:spcPct val="90000"/>
              </a:lnSpc>
              <a:tabLst>
                <a:tab pos="952500" algn="l"/>
                <a:tab pos="1143000" algn="l"/>
                <a:tab pos="2006600" algn="ctr"/>
                <a:tab pos="2857500" algn="ctr"/>
                <a:tab pos="3721100" algn="ctr"/>
                <a:tab pos="4572000" algn="ctr"/>
                <a:tab pos="5435600" algn="ctr"/>
              </a:tabLst>
            </a:pPr>
            <a:r>
              <a:rPr lang="en-US" b="1" dirty="0" smtClean="0"/>
              <a:t>	= $ 480</a:t>
            </a:r>
            <a:endParaRPr lang="en-US" dirty="0"/>
          </a:p>
          <a:p>
            <a:pPr>
              <a:lnSpc>
                <a:spcPct val="90000"/>
              </a:lnSpc>
              <a:tabLst>
                <a:tab pos="952500" algn="l"/>
                <a:tab pos="1143000" algn="l"/>
                <a:tab pos="2006600" algn="ctr"/>
                <a:tab pos="2857500" algn="ctr"/>
                <a:tab pos="3721100" algn="ctr"/>
                <a:tab pos="4572000" algn="ctr"/>
                <a:tab pos="5435600" algn="ctr"/>
              </a:tabLst>
            </a:pPr>
            <a:r>
              <a:rPr lang="en-US" dirty="0"/>
              <a:t>			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838"/>
            <a:ext cx="8991600" cy="79216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MCDONALD’S LOOK FOR COMPETITIVE ADVANTAGE THROUGH LAYOUT</a:t>
            </a:r>
            <a:endParaRPr lang="ar-S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371600"/>
            <a:ext cx="8991600" cy="5105400"/>
          </a:xfrm>
        </p:spPr>
        <p:txBody>
          <a:bodyPr>
            <a:normAutofit/>
          </a:bodyPr>
          <a:lstStyle/>
          <a:p>
            <a:pPr marL="482600" indent="-482600">
              <a:lnSpc>
                <a:spcPct val="80000"/>
              </a:lnSpc>
              <a:defRPr/>
            </a:pPr>
            <a:r>
              <a:rPr lang="en-US" b="1" dirty="0" smtClean="0"/>
              <a:t>Three separate dining areas</a:t>
            </a:r>
          </a:p>
          <a:p>
            <a:pPr marL="1054100" lvl="1" indent="-381000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sz="3200" b="1" dirty="0" smtClean="0"/>
              <a:t>Linger zone </a:t>
            </a:r>
            <a:r>
              <a:rPr lang="en-US" sz="3200" dirty="0" smtClean="0"/>
              <a:t>with comfortable chairs                                                                                      and Wi-Fi connections</a:t>
            </a:r>
          </a:p>
          <a:p>
            <a:pPr marL="1054100" lvl="1" indent="-381000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sz="3200" b="1" dirty="0" smtClean="0"/>
              <a:t>Grab and go zone </a:t>
            </a:r>
            <a:r>
              <a:rPr lang="en-US" sz="3200" dirty="0" smtClean="0"/>
              <a:t>with tall counters and with bar stools.</a:t>
            </a:r>
          </a:p>
          <a:p>
            <a:pPr marL="1054100" lvl="1" indent="-381000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sz="3200" b="1" dirty="0" smtClean="0"/>
              <a:t>Flexible zone </a:t>
            </a:r>
            <a:r>
              <a:rPr lang="en-US" sz="3200" dirty="0" smtClean="0"/>
              <a:t>for kids and families with colorful and movable furniture </a:t>
            </a:r>
          </a:p>
          <a:p>
            <a:pPr marL="1054100" lvl="1" indent="-381000">
              <a:lnSpc>
                <a:spcPct val="80000"/>
              </a:lnSpc>
              <a:buNone/>
              <a:defRPr/>
            </a:pPr>
            <a:endParaRPr lang="en-US" sz="3200" dirty="0" smtClean="0"/>
          </a:p>
          <a:p>
            <a:pPr marL="482600" indent="-482600">
              <a:lnSpc>
                <a:spcPct val="80000"/>
              </a:lnSpc>
              <a:defRPr/>
            </a:pPr>
            <a:r>
              <a:rPr lang="en-US" dirty="0" smtClean="0"/>
              <a:t>Facility layout is a source of competitive advantage (CSF)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4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2" t="18208" r="5865" b="19455"/>
          <a:stretch/>
        </p:blipFill>
        <p:spPr>
          <a:xfrm>
            <a:off x="7754545" y="1342901"/>
            <a:ext cx="1314123" cy="9955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Process-Oriented Layout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40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1000" y="1219200"/>
            <a:ext cx="385483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1" indent="-514350">
              <a:lnSpc>
                <a:spcPct val="90000"/>
              </a:lnSpc>
              <a:spcAft>
                <a:spcPct val="4000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6. Prepare a detailed plan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572063" y="1584325"/>
            <a:ext cx="6434138" cy="5048250"/>
            <a:chOff x="1030" y="972"/>
            <a:chExt cx="4053" cy="318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030" y="972"/>
              <a:ext cx="3336" cy="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Aft>
                  <a:spcPct val="250000"/>
                </a:spcAft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sz="1800" b="1"/>
                <a:t>	Area 1	Area 2	Area 3</a:t>
              </a:r>
            </a:p>
            <a:p>
              <a:pPr>
                <a:lnSpc>
                  <a:spcPct val="85000"/>
                </a:lnSpc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sz="1800" b="1"/>
                <a:t>	</a:t>
              </a:r>
            </a:p>
            <a:p>
              <a:pPr>
                <a:lnSpc>
                  <a:spcPct val="85000"/>
                </a:lnSpc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sz="1800" b="1"/>
                <a:t>	</a:t>
              </a:r>
            </a:p>
            <a:p>
              <a:pPr>
                <a:lnSpc>
                  <a:spcPct val="85000"/>
                </a:lnSpc>
                <a:spcAft>
                  <a:spcPct val="450000"/>
                </a:spcAft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sz="1800" b="1"/>
                <a:t>	</a:t>
              </a:r>
            </a:p>
            <a:p>
              <a:pPr>
                <a:lnSpc>
                  <a:spcPct val="85000"/>
                </a:lnSpc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sz="1800" b="1"/>
                <a:t>	</a:t>
              </a:r>
            </a:p>
            <a:p>
              <a:pPr>
                <a:lnSpc>
                  <a:spcPct val="85000"/>
                </a:lnSpc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sz="1800" b="1"/>
                <a:t>	</a:t>
              </a:r>
            </a:p>
            <a:p>
              <a:pPr>
                <a:lnSpc>
                  <a:spcPct val="85000"/>
                </a:lnSpc>
                <a:spcAft>
                  <a:spcPct val="295000"/>
                </a:spcAft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sz="1800" b="1"/>
                <a:t>	</a:t>
              </a:r>
            </a:p>
            <a:p>
              <a:pPr>
                <a:lnSpc>
                  <a:spcPct val="85000"/>
                </a:lnSpc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sz="1800" b="1"/>
                <a:t>	Area 4	Area 5	Area 6</a:t>
              </a:r>
            </a:p>
          </p:txBody>
        </p:sp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1064" y="1190"/>
              <a:ext cx="3656" cy="2464"/>
              <a:chOff x="1064" y="1190"/>
              <a:chExt cx="3656" cy="2464"/>
            </a:xfrm>
          </p:grpSpPr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2264" y="1190"/>
                <a:ext cx="1232" cy="1232"/>
              </a:xfrm>
              <a:prstGeom prst="rect">
                <a:avLst/>
              </a:prstGeom>
              <a:solidFill>
                <a:srgbClr val="FFD98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1"/>
              </a:p>
            </p:txBody>
          </p:sp>
          <p:sp>
            <p:nvSpPr>
              <p:cNvPr id="18" name="Rectangle 6"/>
              <p:cNvSpPr>
                <a:spLocks noChangeArrowheads="1"/>
              </p:cNvSpPr>
              <p:nvPr/>
            </p:nvSpPr>
            <p:spPr bwMode="auto">
              <a:xfrm>
                <a:off x="1064" y="1190"/>
                <a:ext cx="1232" cy="12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1"/>
              </a:p>
            </p:txBody>
          </p:sp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>
                <a:off x="3488" y="1190"/>
                <a:ext cx="1232" cy="12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1"/>
              </a:p>
            </p:txBody>
          </p:sp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2252" y="2422"/>
                <a:ext cx="1232" cy="123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1"/>
              </a:p>
            </p:txBody>
          </p:sp>
          <p:sp>
            <p:nvSpPr>
              <p:cNvPr id="21" name="Rectangle 9"/>
              <p:cNvSpPr>
                <a:spLocks noChangeArrowheads="1"/>
              </p:cNvSpPr>
              <p:nvPr/>
            </p:nvSpPr>
            <p:spPr bwMode="auto">
              <a:xfrm>
                <a:off x="1064" y="2422"/>
                <a:ext cx="1232" cy="1232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1"/>
              </a:p>
            </p:txBody>
          </p:sp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3488" y="2422"/>
                <a:ext cx="1232" cy="12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1"/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1048" y="3919"/>
              <a:ext cx="3664" cy="233"/>
              <a:chOff x="1048" y="3919"/>
              <a:chExt cx="3664" cy="233"/>
            </a:xfrm>
          </p:grpSpPr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2722" y="3919"/>
                <a:ext cx="30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b="1"/>
                  <a:t>60’</a:t>
                </a:r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>
                <a:off x="3048" y="4035"/>
                <a:ext cx="16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 wrap="none" anchor="ctr"/>
              <a:lstStyle/>
              <a:p>
                <a:endParaRPr lang="ar-SA" b="1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 flipH="1">
                <a:off x="1048" y="4034"/>
                <a:ext cx="16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 wrap="none" anchor="ctr"/>
              <a:lstStyle/>
              <a:p>
                <a:endParaRPr lang="ar-SA" b="1"/>
              </a:p>
            </p:txBody>
          </p:sp>
        </p:grp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4782" y="1216"/>
              <a:ext cx="301" cy="2456"/>
              <a:chOff x="4782" y="1216"/>
              <a:chExt cx="301" cy="2456"/>
            </a:xfrm>
          </p:grpSpPr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4782" y="2335"/>
                <a:ext cx="30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b="1"/>
                  <a:t>40’</a:t>
                </a:r>
              </a:p>
            </p:txBody>
          </p:sp>
          <p:sp>
            <p:nvSpPr>
              <p:cNvPr id="12" name="Line 17"/>
              <p:cNvSpPr>
                <a:spLocks noChangeShapeType="1"/>
              </p:cNvSpPr>
              <p:nvPr/>
            </p:nvSpPr>
            <p:spPr bwMode="auto">
              <a:xfrm>
                <a:off x="4940" y="1216"/>
                <a:ext cx="0" cy="11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/>
              </a:ln>
            </p:spPr>
            <p:txBody>
              <a:bodyPr wrap="none" anchor="ctr"/>
              <a:lstStyle/>
              <a:p>
                <a:endParaRPr lang="ar-SA" b="1"/>
              </a:p>
            </p:txBody>
          </p:sp>
          <p:sp>
            <p:nvSpPr>
              <p:cNvPr id="13" name="Line 18"/>
              <p:cNvSpPr>
                <a:spLocks noChangeShapeType="1"/>
              </p:cNvSpPr>
              <p:nvPr/>
            </p:nvSpPr>
            <p:spPr bwMode="auto">
              <a:xfrm flipV="1">
                <a:off x="4940" y="2544"/>
                <a:ext cx="0" cy="11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/>
              </a:ln>
            </p:spPr>
            <p:txBody>
              <a:bodyPr wrap="none" anchor="ctr"/>
              <a:lstStyle/>
              <a:p>
                <a:endParaRPr lang="ar-SA" b="1"/>
              </a:p>
            </p:txBody>
          </p:sp>
        </p:grpSp>
      </p:grp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1616075" y="4219794"/>
            <a:ext cx="5576142" cy="103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tabLst>
                <a:tab pos="863600" algn="ctr"/>
                <a:tab pos="2768600" algn="ctr"/>
                <a:tab pos="4762500" algn="ctr"/>
              </a:tabLst>
            </a:pPr>
            <a:endParaRPr lang="en-US" sz="1800" b="1" dirty="0"/>
          </a:p>
          <a:p>
            <a:pPr>
              <a:lnSpc>
                <a:spcPct val="85000"/>
              </a:lnSpc>
              <a:tabLst>
                <a:tab pos="863600" algn="ctr"/>
                <a:tab pos="2768600" algn="ctr"/>
                <a:tab pos="4762500" algn="ctr"/>
              </a:tabLst>
            </a:pPr>
            <a:r>
              <a:rPr lang="en-US" sz="1800" b="1" dirty="0"/>
              <a:t>	Receiving	Shipping	Testing</a:t>
            </a:r>
          </a:p>
          <a:p>
            <a:pPr>
              <a:lnSpc>
                <a:spcPct val="85000"/>
              </a:lnSpc>
              <a:tabLst>
                <a:tab pos="863600" algn="ctr"/>
                <a:tab pos="2768600" algn="ctr"/>
                <a:tab pos="4762500" algn="ctr"/>
              </a:tabLst>
            </a:pPr>
            <a:r>
              <a:rPr lang="en-US" sz="1800" b="1" dirty="0"/>
              <a:t>	Department	</a:t>
            </a:r>
            <a:r>
              <a:rPr lang="en-US" sz="1800" b="1" dirty="0" err="1"/>
              <a:t>Department</a:t>
            </a:r>
            <a:r>
              <a:rPr lang="en-US" sz="1800" b="1" dirty="0"/>
              <a:t>	</a:t>
            </a:r>
            <a:r>
              <a:rPr lang="en-US" sz="1800" b="1" dirty="0" err="1"/>
              <a:t>Department</a:t>
            </a:r>
            <a:endParaRPr lang="en-US" sz="1800" b="1" dirty="0"/>
          </a:p>
          <a:p>
            <a:pPr>
              <a:lnSpc>
                <a:spcPct val="85000"/>
              </a:lnSpc>
              <a:tabLst>
                <a:tab pos="863600" algn="ctr"/>
                <a:tab pos="2768600" algn="ctr"/>
                <a:tab pos="4762500" algn="ctr"/>
              </a:tabLst>
            </a:pPr>
            <a:r>
              <a:rPr lang="en-US" sz="1800" b="1" dirty="0"/>
              <a:t>	(4)	(5)	(6)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635125" y="2505294"/>
            <a:ext cx="5674951" cy="8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tabLst>
                <a:tab pos="863600" algn="ctr"/>
                <a:tab pos="2768600" algn="ctr"/>
                <a:tab pos="4762500" algn="ctr"/>
              </a:tabLst>
            </a:pPr>
            <a:r>
              <a:rPr lang="en-US" sz="1800" b="1" dirty="0"/>
              <a:t>	</a:t>
            </a:r>
            <a:r>
              <a:rPr lang="en-US" sz="1800" b="1" dirty="0" smtClean="0"/>
              <a:t>Painting</a:t>
            </a:r>
            <a:r>
              <a:rPr lang="en-US" sz="1800" b="1" dirty="0"/>
              <a:t>	</a:t>
            </a:r>
            <a:r>
              <a:rPr lang="en-US" b="1" dirty="0" smtClean="0"/>
              <a:t> Assembly </a:t>
            </a:r>
            <a:r>
              <a:rPr lang="en-US" sz="1800" b="1" dirty="0"/>
              <a:t>	Machine Shop</a:t>
            </a:r>
          </a:p>
          <a:p>
            <a:pPr>
              <a:lnSpc>
                <a:spcPct val="85000"/>
              </a:lnSpc>
              <a:tabLst>
                <a:tab pos="863600" algn="ctr"/>
                <a:tab pos="2768600" algn="ctr"/>
                <a:tab pos="4762500" algn="ctr"/>
              </a:tabLst>
            </a:pPr>
            <a:r>
              <a:rPr lang="en-US" sz="1800" b="1" dirty="0"/>
              <a:t>	Department	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Department</a:t>
            </a:r>
            <a:r>
              <a:rPr lang="en-US" sz="1800" b="1" dirty="0"/>
              <a:t>	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Department</a:t>
            </a:r>
            <a:endParaRPr lang="en-US" sz="1800" b="1" dirty="0"/>
          </a:p>
          <a:p>
            <a:pPr>
              <a:lnSpc>
                <a:spcPct val="85000"/>
              </a:lnSpc>
              <a:tabLst>
                <a:tab pos="863600" algn="ctr"/>
                <a:tab pos="2768600" algn="ctr"/>
                <a:tab pos="4762500" algn="ctr"/>
              </a:tabLst>
            </a:pPr>
            <a:r>
              <a:rPr lang="en-US" sz="1800" b="1" dirty="0"/>
              <a:t>	(1)	(2)	(3)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Repetitive and Product-Oriented Layout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ym typeface="Wingdings 3"/>
              </a:rPr>
              <a:t> </a:t>
            </a:r>
            <a:r>
              <a:rPr lang="en-US" sz="2800" dirty="0" smtClean="0"/>
              <a:t>High volume, </a:t>
            </a:r>
            <a:r>
              <a:rPr lang="en-US" sz="2800" dirty="0" smtClean="0">
                <a:sym typeface="Wingdings 3"/>
              </a:rPr>
              <a:t> </a:t>
            </a:r>
            <a:r>
              <a:rPr lang="en-US" sz="2800" dirty="0" smtClean="0"/>
              <a:t>low variety products</a:t>
            </a:r>
            <a:endParaRPr lang="en-US" sz="2800" dirty="0" smtClean="0">
              <a:sym typeface="Wingdings 3"/>
            </a:endParaRPr>
          </a:p>
          <a:p>
            <a:r>
              <a:rPr lang="en-US" sz="2800" dirty="0" smtClean="0"/>
              <a:t>Repetitive production and continuous production use product layout.</a:t>
            </a:r>
          </a:p>
          <a:p>
            <a:r>
              <a:rPr lang="en-US" sz="2800" dirty="0"/>
              <a:t>Two types of layout: Fabrication line and Assembly </a:t>
            </a:r>
            <a:r>
              <a:rPr lang="en-US" sz="2800" dirty="0" smtClean="0"/>
              <a:t>line.</a:t>
            </a:r>
          </a:p>
          <a:p>
            <a:pPr marL="693738" indent="-457200">
              <a:buFont typeface="+mj-lt"/>
              <a:buAutoNum type="arabicPeriod"/>
            </a:pPr>
            <a:r>
              <a:rPr lang="en-US" sz="2800" b="1" dirty="0" smtClean="0"/>
              <a:t>Fabrication </a:t>
            </a:r>
            <a:r>
              <a:rPr lang="en-US" sz="2800" b="1" dirty="0"/>
              <a:t>line</a:t>
            </a:r>
          </a:p>
          <a:p>
            <a:pPr marL="1168400" lvl="1" indent="-455613">
              <a:lnSpc>
                <a:spcPct val="90000"/>
              </a:lnSpc>
              <a:spcAft>
                <a:spcPct val="40000"/>
              </a:spcAft>
              <a:buFont typeface="Courier New" pitchFamily="49" charset="0"/>
              <a:buChar char="o"/>
            </a:pPr>
            <a:r>
              <a:rPr lang="en-US" dirty="0"/>
              <a:t>Builds components on a series of machines</a:t>
            </a:r>
          </a:p>
          <a:p>
            <a:pPr marL="1168400" lvl="1" indent="-455613">
              <a:lnSpc>
                <a:spcPct val="90000"/>
              </a:lnSpc>
              <a:spcAft>
                <a:spcPct val="40000"/>
              </a:spcAft>
              <a:buFont typeface="Courier New" pitchFamily="49" charset="0"/>
              <a:buChar char="o"/>
            </a:pPr>
            <a:r>
              <a:rPr lang="en-US" dirty="0"/>
              <a:t>Machine-paced</a:t>
            </a:r>
          </a:p>
          <a:p>
            <a:pPr marL="1168400" lvl="1" indent="-455613">
              <a:lnSpc>
                <a:spcPct val="90000"/>
              </a:lnSpc>
              <a:spcAft>
                <a:spcPct val="40000"/>
              </a:spcAft>
              <a:buFont typeface="Courier New" pitchFamily="49" charset="0"/>
              <a:buChar char="o"/>
            </a:pPr>
            <a:r>
              <a:rPr lang="en-US" dirty="0"/>
              <a:t>Require mechanical or engineering changes to </a:t>
            </a:r>
            <a:r>
              <a:rPr lang="en-US" dirty="0" smtClean="0"/>
              <a:t>balance</a:t>
            </a:r>
          </a:p>
          <a:p>
            <a:pPr marL="1168400" lvl="1" indent="-455613">
              <a:lnSpc>
                <a:spcPct val="90000"/>
              </a:lnSpc>
              <a:spcAft>
                <a:spcPct val="40000"/>
              </a:spcAft>
              <a:buFont typeface="Courier New" pitchFamily="49" charset="0"/>
              <a:buChar char="o"/>
            </a:pPr>
            <a:endParaRPr lang="en-US" dirty="0"/>
          </a:p>
          <a:p>
            <a:endParaRPr lang="ar-S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41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Repetitive and Product-Oriented Layout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spcAft>
                <a:spcPct val="40000"/>
              </a:spcAft>
              <a:buFont typeface="+mj-lt"/>
              <a:buAutoNum type="arabicPeriod" startAt="2"/>
            </a:pPr>
            <a:r>
              <a:rPr lang="en-US" sz="2800" b="1" dirty="0" smtClean="0"/>
              <a:t>Assembly </a:t>
            </a:r>
            <a:r>
              <a:rPr lang="en-US" sz="2800" b="1" dirty="0" smtClean="0"/>
              <a:t>line</a:t>
            </a:r>
          </a:p>
          <a:p>
            <a:pPr marL="1168400" lvl="1" indent="-455613">
              <a:lnSpc>
                <a:spcPct val="90000"/>
              </a:lnSpc>
              <a:spcAft>
                <a:spcPct val="40000"/>
              </a:spcAft>
              <a:buFont typeface="Courier New" pitchFamily="49" charset="0"/>
              <a:buChar char="o"/>
            </a:pPr>
            <a:r>
              <a:rPr lang="en-US" dirty="0" smtClean="0"/>
              <a:t>Puts fabricated parts together at a series of workstations</a:t>
            </a:r>
          </a:p>
          <a:p>
            <a:pPr marL="1168400" lvl="1" indent="-455613">
              <a:lnSpc>
                <a:spcPct val="90000"/>
              </a:lnSpc>
              <a:spcAft>
                <a:spcPct val="40000"/>
              </a:spcAft>
              <a:buFont typeface="Courier New" pitchFamily="49" charset="0"/>
              <a:buChar char="o"/>
            </a:pPr>
            <a:r>
              <a:rPr lang="en-US" dirty="0" smtClean="0"/>
              <a:t>Paced by work tasks</a:t>
            </a:r>
          </a:p>
          <a:p>
            <a:pPr marL="1168400" lvl="1" indent="-455613">
              <a:lnSpc>
                <a:spcPct val="90000"/>
              </a:lnSpc>
              <a:spcAft>
                <a:spcPct val="40000"/>
              </a:spcAft>
              <a:buFont typeface="Courier New" pitchFamily="49" charset="0"/>
              <a:buChar char="o"/>
            </a:pPr>
            <a:r>
              <a:rPr lang="en-US" dirty="0" smtClean="0"/>
              <a:t>Balanced by moving tasks</a:t>
            </a:r>
          </a:p>
          <a:p>
            <a:r>
              <a:rPr lang="en-US" sz="2800" dirty="0" smtClean="0"/>
              <a:t>Both types of lines must be </a:t>
            </a:r>
            <a:r>
              <a:rPr lang="en-US" sz="2800" u="sng" dirty="0" smtClean="0"/>
              <a:t>balanced</a:t>
            </a:r>
            <a:r>
              <a:rPr lang="en-US" sz="2800" dirty="0" smtClean="0"/>
              <a:t> so that the time to perform the work at each station is the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42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Slide </a:t>
            </a:r>
            <a:fld id="{87077D61-A0D1-411E-9F45-559A4F96EA0C}" type="slidenum">
              <a:rPr lang="en-US" smtClean="0"/>
              <a:pPr/>
              <a:t>43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6200" y="3810000"/>
            <a:ext cx="8991600" cy="9906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END OF LECTURE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27" y="1600200"/>
            <a:ext cx="2175273" cy="2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4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Importance of Layout Decisions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5105400"/>
          </a:xfrm>
        </p:spPr>
        <p:txBody>
          <a:bodyPr/>
          <a:lstStyle/>
          <a:p>
            <a:r>
              <a:rPr lang="en-US" b="1" dirty="0" smtClean="0"/>
              <a:t>The objective of layout strategy </a:t>
            </a:r>
            <a:r>
              <a:rPr lang="en-US" dirty="0" smtClean="0"/>
              <a:t>is to develop an effective and efficient layout that will meet the firm’s competitive needs and                                          requirements.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 effective layout can help                                                            an organization achieve a strategy                                             that support differentiation, low cost or response.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5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057400"/>
            <a:ext cx="3124200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Importance of Layout Decisions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5105400"/>
          </a:xfrm>
        </p:spPr>
        <p:txBody>
          <a:bodyPr/>
          <a:lstStyle/>
          <a:p>
            <a:r>
              <a:rPr lang="en-US" b="1" dirty="0" smtClean="0"/>
              <a:t>Layout Design Considerations:</a:t>
            </a:r>
          </a:p>
          <a:p>
            <a:pPr marL="882650" lvl="1" indent="-482600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Higher utilization of space, equipment, and people</a:t>
            </a:r>
          </a:p>
          <a:p>
            <a:pPr marL="882650" lvl="1" indent="-482600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Improved flow of information, materials, or people</a:t>
            </a:r>
          </a:p>
          <a:p>
            <a:pPr marL="882650" lvl="1" indent="-482600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Improved employee morale and safer working conditions</a:t>
            </a:r>
          </a:p>
          <a:p>
            <a:pPr marL="882650" lvl="1" indent="-482600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Improved customer/client interaction</a:t>
            </a:r>
          </a:p>
          <a:p>
            <a:pPr marL="882650" lvl="1" indent="-482600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Flexibility</a:t>
            </a:r>
            <a:endParaRPr lang="en-US" b="1" dirty="0" smtClean="0"/>
          </a:p>
          <a:p>
            <a:r>
              <a:rPr lang="en-US" b="1" dirty="0" smtClean="0"/>
              <a:t>Layout designs needs to be                                                    viewed as dynamic</a:t>
            </a:r>
          </a:p>
          <a:p>
            <a:pPr lvl="1">
              <a:buNone/>
            </a:pP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6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5"/>
          <a:stretch/>
        </p:blipFill>
        <p:spPr>
          <a:xfrm>
            <a:off x="5334000" y="4438650"/>
            <a:ext cx="3657600" cy="2343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Layout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5105400"/>
          </a:xfrm>
        </p:spPr>
        <p:txBody>
          <a:bodyPr/>
          <a:lstStyle/>
          <a:p>
            <a:pPr marL="482600" indent="-482600">
              <a:lnSpc>
                <a:spcPct val="90000"/>
              </a:lnSpc>
              <a:spcBef>
                <a:spcPct val="40000"/>
              </a:spcBef>
              <a:buFont typeface="Times"/>
              <a:buAutoNum type="arabicPeriod"/>
              <a:defRPr/>
            </a:pPr>
            <a:r>
              <a:rPr lang="en-US" dirty="0" smtClean="0"/>
              <a:t>Office layout </a:t>
            </a:r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buFont typeface="Times"/>
              <a:buAutoNum type="arabicPeriod"/>
              <a:defRPr/>
            </a:pPr>
            <a:r>
              <a:rPr lang="en-US" dirty="0" smtClean="0"/>
              <a:t>Retail layout  </a:t>
            </a:r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buFont typeface="Times"/>
              <a:buAutoNum type="arabicPeriod"/>
              <a:defRPr/>
            </a:pPr>
            <a:r>
              <a:rPr lang="en-US" dirty="0" smtClean="0"/>
              <a:t>Warehouse layout</a:t>
            </a:r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buFont typeface="Times"/>
              <a:buAutoNum type="arabicPeriod" startAt="4"/>
              <a:defRPr/>
            </a:pPr>
            <a:r>
              <a:rPr lang="en-US" dirty="0" smtClean="0"/>
              <a:t>Fixed-position layout</a:t>
            </a:r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buFont typeface="Times"/>
              <a:buAutoNum type="arabicPeriod" startAt="4"/>
              <a:defRPr/>
            </a:pPr>
            <a:r>
              <a:rPr lang="en-US" dirty="0" smtClean="0"/>
              <a:t>Process-oriented layout</a:t>
            </a:r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buFont typeface="Times"/>
              <a:buAutoNum type="arabicPeriod" startAt="6"/>
              <a:defRPr/>
            </a:pPr>
            <a:r>
              <a:rPr lang="en-US" dirty="0" smtClean="0"/>
              <a:t>Work-cell layout </a:t>
            </a:r>
          </a:p>
          <a:p>
            <a:pPr marL="482600" indent="-482600">
              <a:lnSpc>
                <a:spcPct val="90000"/>
              </a:lnSpc>
              <a:spcBef>
                <a:spcPct val="40000"/>
              </a:spcBef>
              <a:buFont typeface="Times"/>
              <a:buAutoNum type="arabicPeriod" startAt="6"/>
              <a:defRPr/>
            </a:pPr>
            <a:r>
              <a:rPr lang="en-US" dirty="0" smtClean="0"/>
              <a:t>Product-oriented layout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7</a:t>
            </a:fld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Good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layouts requires determining the following:</a:t>
            </a:r>
          </a:p>
          <a:p>
            <a:pPr marL="857250" lvl="1" indent="-457200">
              <a:lnSpc>
                <a:spcPct val="90000"/>
              </a:lnSpc>
              <a:spcBef>
                <a:spcPct val="40000"/>
              </a:spcBef>
              <a:buFont typeface="Times"/>
              <a:buAutoNum type="arabicPeriod"/>
              <a:defRPr/>
            </a:pPr>
            <a:r>
              <a:rPr lang="en-US" sz="3200" dirty="0"/>
              <a:t>Material handling equipment</a:t>
            </a:r>
          </a:p>
          <a:p>
            <a:pPr marL="857250" lvl="1" indent="-457200">
              <a:lnSpc>
                <a:spcPct val="90000"/>
              </a:lnSpc>
              <a:spcBef>
                <a:spcPct val="40000"/>
              </a:spcBef>
              <a:buFont typeface="Times"/>
              <a:buAutoNum type="arabicPeriod"/>
              <a:defRPr/>
            </a:pPr>
            <a:r>
              <a:rPr lang="en-US" sz="3200" dirty="0"/>
              <a:t>Capacity and space requirements</a:t>
            </a:r>
          </a:p>
          <a:p>
            <a:pPr marL="857250" lvl="1" indent="-457200">
              <a:lnSpc>
                <a:spcPct val="90000"/>
              </a:lnSpc>
              <a:spcBef>
                <a:spcPct val="40000"/>
              </a:spcBef>
              <a:buFont typeface="Times"/>
              <a:buAutoNum type="arabicPeriod"/>
              <a:defRPr/>
            </a:pPr>
            <a:r>
              <a:rPr lang="en-US" sz="3200" dirty="0"/>
              <a:t>Environment and aesthetics</a:t>
            </a:r>
          </a:p>
          <a:p>
            <a:pPr marL="857250" lvl="1" indent="-457200">
              <a:lnSpc>
                <a:spcPct val="90000"/>
              </a:lnSpc>
              <a:spcBef>
                <a:spcPct val="40000"/>
              </a:spcBef>
              <a:buFont typeface="Times"/>
              <a:buAutoNum type="arabicPeriod"/>
              <a:defRPr/>
            </a:pPr>
            <a:r>
              <a:rPr lang="en-US" sz="3200" dirty="0"/>
              <a:t>Flows of information</a:t>
            </a:r>
          </a:p>
          <a:p>
            <a:pPr marL="857250" lvl="1" indent="-457200">
              <a:lnSpc>
                <a:spcPct val="90000"/>
              </a:lnSpc>
              <a:spcBef>
                <a:spcPct val="40000"/>
              </a:spcBef>
              <a:buFont typeface="Times"/>
              <a:buAutoNum type="arabicPeriod"/>
              <a:defRPr/>
            </a:pPr>
            <a:r>
              <a:rPr lang="en-US" sz="3200" dirty="0"/>
              <a:t>Cost of moving between various work areas</a:t>
            </a:r>
          </a:p>
          <a:p>
            <a:pPr marL="0" indent="0">
              <a:buNone/>
            </a:pP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8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Layout</a:t>
            </a:r>
            <a:endParaRPr lang="ar-SA" dirty="0"/>
          </a:p>
        </p:txBody>
      </p:sp>
      <p:pic>
        <p:nvPicPr>
          <p:cNvPr id="6" name="Picture 5" descr="crane-lifting-m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452" y="1751027"/>
            <a:ext cx="1244516" cy="1140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88" y="2514600"/>
            <a:ext cx="1091612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Layout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the grouping of workers, their equipment, and spaces to provide comfort, safety, and movement of information</a:t>
            </a: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dirty="0" smtClean="0"/>
              <a:t>Movement of information is main distinction</a:t>
            </a: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dirty="0" smtClean="0"/>
              <a:t>Typically in state of flux due to frequent technological changes</a:t>
            </a: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dirty="0" smtClean="0"/>
              <a:t>Electronic data and paper work</a:t>
            </a: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dirty="0" smtClean="0"/>
              <a:t>Relationship chart </a:t>
            </a:r>
          </a:p>
          <a:p>
            <a:endParaRPr lang="en-US" dirty="0" smtClean="0"/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Slide </a:t>
            </a:r>
            <a:fld id="{87077D61-A0D1-411E-9F45-559A4F96EA0C}" type="slidenum">
              <a:rPr lang="en-US" smtClean="0"/>
              <a:pPr/>
              <a:t>9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10542" r="3751" b="7852"/>
          <a:stretch/>
        </p:blipFill>
        <p:spPr>
          <a:xfrm>
            <a:off x="5943600" y="4114800"/>
            <a:ext cx="3200400" cy="2428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U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</a:spPr>
      <a:bodyPr/>
      <a:lstStyle/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YUC Template</Template>
  <TotalTime>7272</TotalTime>
  <Words>1676</Words>
  <Application>Microsoft Office PowerPoint</Application>
  <PresentationFormat>On-screen Show (4:3)</PresentationFormat>
  <Paragraphs>387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YUC Template</vt:lpstr>
      <vt:lpstr>MGT 214 OPERATIONS MANAGEMENT</vt:lpstr>
      <vt:lpstr>MCDONALD’S LOOK FOR COMPETITIVE ADVANTAGE THROUGH LAYOUT</vt:lpstr>
      <vt:lpstr>MCDONALD’S LOOK FOR COMPETITIVE ADVANTAGE THROUGH LAYOUT</vt:lpstr>
      <vt:lpstr>MCDONALD’S LOOK FOR COMPETITIVE ADVANTAGE THROUGH LAYOUT</vt:lpstr>
      <vt:lpstr>Strategic Importance of Layout Decisions</vt:lpstr>
      <vt:lpstr>Strategic Importance of Layout Decisions</vt:lpstr>
      <vt:lpstr>Types of Layout</vt:lpstr>
      <vt:lpstr>Types of Layout</vt:lpstr>
      <vt:lpstr>Office Layout</vt:lpstr>
      <vt:lpstr>Office Layout</vt:lpstr>
      <vt:lpstr>Office Layout</vt:lpstr>
      <vt:lpstr>Office Layout</vt:lpstr>
      <vt:lpstr>Retail Layout</vt:lpstr>
      <vt:lpstr>Retail Layout</vt:lpstr>
      <vt:lpstr>Retail Layout</vt:lpstr>
      <vt:lpstr>Retail Layout</vt:lpstr>
      <vt:lpstr>PowerPoint Presentation</vt:lpstr>
      <vt:lpstr>Warehousing and Storage Layouts</vt:lpstr>
      <vt:lpstr>Warehousing and Storage Layouts</vt:lpstr>
      <vt:lpstr>Warehousing and Storage Layouts</vt:lpstr>
      <vt:lpstr>Warehousing and Storage Layouts</vt:lpstr>
      <vt:lpstr>Warehousing and Storage Layouts</vt:lpstr>
      <vt:lpstr>Warehousing and Storage Layouts</vt:lpstr>
      <vt:lpstr>Warehousing and Storage Layouts</vt:lpstr>
      <vt:lpstr>Fixed-Position Layout</vt:lpstr>
      <vt:lpstr>Fixed-Position Layout</vt:lpstr>
      <vt:lpstr>Work Cells</vt:lpstr>
      <vt:lpstr>Work Cells</vt:lpstr>
      <vt:lpstr>Work Cells</vt:lpstr>
      <vt:lpstr>Process-Oriented Layout</vt:lpstr>
      <vt:lpstr>Process-Oriented Layout</vt:lpstr>
      <vt:lpstr>Process-Oriented Layout</vt:lpstr>
      <vt:lpstr>Process-Oriented Layout</vt:lpstr>
      <vt:lpstr>Process-Oriented Layout</vt:lpstr>
      <vt:lpstr>Process-Oriented Layout</vt:lpstr>
      <vt:lpstr>Process-Oriented Layout</vt:lpstr>
      <vt:lpstr>Process-Oriented Layout</vt:lpstr>
      <vt:lpstr>Process-Oriented Layout</vt:lpstr>
      <vt:lpstr>Process-Oriented Layout</vt:lpstr>
      <vt:lpstr>Process-Oriented Layout</vt:lpstr>
      <vt:lpstr>Repetitive and Product-Oriented Layout</vt:lpstr>
      <vt:lpstr>Repetitive and Product-Oriented Layout</vt:lpstr>
      <vt:lpstr>END OF LECTURE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MIS341 SYSTEM ANALYSIS &amp; DESIGN I</dc:title>
  <dc:creator>P.MAGESWARY MUDALIAR</dc:creator>
  <cp:lastModifiedBy>Dalal Bamufleh</cp:lastModifiedBy>
  <cp:revision>515</cp:revision>
  <dcterms:created xsi:type="dcterms:W3CDTF">2013-01-27T07:29:43Z</dcterms:created>
  <dcterms:modified xsi:type="dcterms:W3CDTF">2015-04-02T04:18:03Z</dcterms:modified>
</cp:coreProperties>
</file>