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80" r:id="rId2"/>
    <p:sldId id="551" r:id="rId3"/>
    <p:sldId id="380" r:id="rId4"/>
    <p:sldId id="388" r:id="rId5"/>
    <p:sldId id="268" r:id="rId6"/>
    <p:sldId id="545" r:id="rId7"/>
    <p:sldId id="331" r:id="rId8"/>
    <p:sldId id="341" r:id="rId9"/>
    <p:sldId id="386" r:id="rId10"/>
    <p:sldId id="389" r:id="rId11"/>
    <p:sldId id="350" r:id="rId12"/>
    <p:sldId id="349" r:id="rId13"/>
    <p:sldId id="426" r:id="rId14"/>
    <p:sldId id="437" r:id="rId15"/>
    <p:sldId id="394" r:id="rId16"/>
    <p:sldId id="395" r:id="rId17"/>
    <p:sldId id="44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3AE5D2-9030-4068-B597-26E4B5614010}">
          <p14:sldIdLst>
            <p14:sldId id="280"/>
            <p14:sldId id="551"/>
            <p14:sldId id="380"/>
            <p14:sldId id="388"/>
            <p14:sldId id="268"/>
            <p14:sldId id="545"/>
            <p14:sldId id="331"/>
            <p14:sldId id="341"/>
            <p14:sldId id="386"/>
            <p14:sldId id="389"/>
            <p14:sldId id="350"/>
            <p14:sldId id="349"/>
            <p14:sldId id="426"/>
            <p14:sldId id="437"/>
            <p14:sldId id="394"/>
            <p14:sldId id="395"/>
            <p14:sldId id="441"/>
          </p14:sldIdLst>
        </p14:section>
        <p14:section name="Untitled Section" id="{2FD36A9C-1FAF-423E-AE95-A3949E596DE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11" autoAdjust="0"/>
  </p:normalViewPr>
  <p:slideViewPr>
    <p:cSldViewPr>
      <p:cViewPr varScale="1">
        <p:scale>
          <a:sx n="100" d="100"/>
          <a:sy n="100" d="100"/>
        </p:scale>
        <p:origin x="1914" y="84"/>
      </p:cViewPr>
      <p:guideLst>
        <p:guide orient="horz" pos="2160"/>
        <p:guide pos="2880"/>
      </p:guideLst>
    </p:cSldViewPr>
  </p:slideViewPr>
  <p:outlineViewPr>
    <p:cViewPr>
      <p:scale>
        <a:sx n="33" d="100"/>
        <a:sy n="33" d="100"/>
      </p:scale>
      <p:origin x="0" y="31740"/>
    </p:cViewPr>
  </p:outlineViewPr>
  <p:notesTextViewPr>
    <p:cViewPr>
      <p:scale>
        <a:sx n="25" d="100"/>
        <a:sy n="25" d="100"/>
      </p:scale>
      <p:origin x="0" y="0"/>
    </p:cViewPr>
  </p:notesTextViewPr>
  <p:sorterViewPr>
    <p:cViewPr>
      <p:scale>
        <a:sx n="66" d="100"/>
        <a:sy n="66" d="100"/>
      </p:scale>
      <p:origin x="0" y="-18486"/>
    </p:cViewPr>
  </p:sorterViewPr>
  <p:notesViewPr>
    <p:cSldViewPr>
      <p:cViewPr varScale="1">
        <p:scale>
          <a:sx n="56" d="100"/>
          <a:sy n="56" d="100"/>
        </p:scale>
        <p:origin x="-285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489CB6-653F-4A6A-81D1-36CCC191CCB7}" type="datetimeFigureOut">
              <a:rPr lang="en-CA" smtClean="0"/>
              <a:t>2018-01-25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CF827F-5D95-4C0E-942C-51B61687352F}" type="slidenum">
              <a:rPr lang="en-CA" smtClean="0"/>
              <a:t>‹#›</a:t>
            </a:fld>
            <a:endParaRPr lang="en-CA" dirty="0"/>
          </a:p>
        </p:txBody>
      </p:sp>
    </p:spTree>
    <p:extLst>
      <p:ext uri="{BB962C8B-B14F-4D97-AF65-F5344CB8AC3E}">
        <p14:creationId xmlns:p14="http://schemas.microsoft.com/office/powerpoint/2010/main" val="3694220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smtClean="0">
                <a:solidFill>
                  <a:schemeClr val="tx1"/>
                </a:solidFill>
                <a:effectLst/>
                <a:latin typeface="+mn-lt"/>
                <a:ea typeface="+mn-ea"/>
                <a:cs typeface="+mn-cs"/>
              </a:rPr>
              <a:t>Paul J. Silvia, Maureen E. O'Brien . Self-Awareness and Constructive Functioning: Revisiting “the Human Dilemma”. </a:t>
            </a:r>
            <a:r>
              <a:rPr lang="en-CA" sz="1200" i="1" kern="1200" dirty="0" smtClean="0">
                <a:solidFill>
                  <a:schemeClr val="tx1"/>
                </a:solidFill>
                <a:effectLst/>
                <a:latin typeface="+mn-lt"/>
                <a:ea typeface="+mn-ea"/>
                <a:cs typeface="+mn-cs"/>
              </a:rPr>
              <a:t>Journal of Social and Clinical Psychology</a:t>
            </a:r>
            <a:r>
              <a:rPr lang="en-CA" sz="1200" kern="1200" dirty="0" smtClean="0">
                <a:solidFill>
                  <a:schemeClr val="tx1"/>
                </a:solidFill>
                <a:effectLst/>
                <a:latin typeface="+mn-lt"/>
                <a:ea typeface="+mn-ea"/>
                <a:cs typeface="+mn-cs"/>
              </a:rPr>
              <a:t>, Volume 23, Number 4 (August 2004), pp. 475-489, &lt;http://ejournals.ebsco.com.libaccess.fdu.edu/direct.asp?ArticleID=4F578BC13C49361E14E3&gt;    URL:http://ejournals.ebsco.com.libaccess.fdu.edu/direct.asp?ArticleID=4F578BC13C49361E14E3</a:t>
            </a:r>
            <a:endParaRPr lang="en-CA" dirty="0"/>
          </a:p>
        </p:txBody>
      </p:sp>
      <p:sp>
        <p:nvSpPr>
          <p:cNvPr id="4" name="Slide Number Placeholder 3"/>
          <p:cNvSpPr>
            <a:spLocks noGrp="1"/>
          </p:cNvSpPr>
          <p:nvPr>
            <p:ph type="sldNum" sz="quarter" idx="10"/>
          </p:nvPr>
        </p:nvSpPr>
        <p:spPr/>
        <p:txBody>
          <a:bodyPr/>
          <a:lstStyle/>
          <a:p>
            <a:fld id="{89CF827F-5D95-4C0E-942C-51B61687352F}" type="slidenum">
              <a:rPr lang="en-CA" smtClean="0"/>
              <a:t>16</a:t>
            </a:fld>
            <a:endParaRPr lang="en-CA" dirty="0"/>
          </a:p>
        </p:txBody>
      </p:sp>
    </p:spTree>
    <p:extLst>
      <p:ext uri="{BB962C8B-B14F-4D97-AF65-F5344CB8AC3E}">
        <p14:creationId xmlns:p14="http://schemas.microsoft.com/office/powerpoint/2010/main" val="238232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289209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3054451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22381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2892151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93056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1843976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19520680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2966479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3630502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1560606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2621971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4241669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1589758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2813112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1046377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836018-EFDE-4990-9107-BDADAC8F6DD5}" type="datetimeFigureOut">
              <a:rPr lang="en-CA" smtClean="0"/>
              <a:t>2018-01-25</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B9ED24E6-0E79-4CF4-BB6D-262EBEE3474A}" type="slidenum">
              <a:rPr lang="en-CA" smtClean="0"/>
              <a:t>‹#›</a:t>
            </a:fld>
            <a:endParaRPr lang="en-CA" dirty="0"/>
          </a:p>
        </p:txBody>
      </p:sp>
    </p:spTree>
    <p:extLst>
      <p:ext uri="{BB962C8B-B14F-4D97-AF65-F5344CB8AC3E}">
        <p14:creationId xmlns:p14="http://schemas.microsoft.com/office/powerpoint/2010/main" val="1525543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D836018-EFDE-4990-9107-BDADAC8F6DD5}" type="datetimeFigureOut">
              <a:rPr lang="en-CA" smtClean="0"/>
              <a:t>2018-01-25</a:t>
            </a:fld>
            <a:endParaRPr lang="en-CA"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9ED24E6-0E79-4CF4-BB6D-262EBEE3474A}" type="slidenum">
              <a:rPr lang="en-CA" smtClean="0"/>
              <a:t>‹#›</a:t>
            </a:fld>
            <a:endParaRPr lang="en-CA" dirty="0"/>
          </a:p>
        </p:txBody>
      </p:sp>
    </p:spTree>
    <p:extLst>
      <p:ext uri="{BB962C8B-B14F-4D97-AF65-F5344CB8AC3E}">
        <p14:creationId xmlns:p14="http://schemas.microsoft.com/office/powerpoint/2010/main" val="28401266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www.nimh.nih.gov/health/topics/post-traumatic-stress-disorder-ptsd/index.shtml" TargetMode="External"/><Relationship Id="rId2" Type="http://schemas.openxmlformats.org/officeDocument/2006/relationships/hyperlink" Target="http://www.nimh.nih.gov/health/topics/anxiety-disorders/index.shtml" TargetMode="External"/><Relationship Id="rId1" Type="http://schemas.openxmlformats.org/officeDocument/2006/relationships/slideLayout" Target="../slideLayouts/slideLayout2.xml"/><Relationship Id="rId6" Type="http://schemas.openxmlformats.org/officeDocument/2006/relationships/hyperlink" Target="http://www.nimh.nih.gov/health/topics/depression/index.shtml" TargetMode="External"/><Relationship Id="rId5" Type="http://schemas.openxmlformats.org/officeDocument/2006/relationships/hyperlink" Target="http://www.nimh.nih.gov/health/topics/schizophrenia/index.shtml" TargetMode="External"/><Relationship Id="rId4" Type="http://schemas.openxmlformats.org/officeDocument/2006/relationships/hyperlink" Target="http://www.nimh.nih.gov/health/topics/attention-deficit-hyperactivity-disorder-adhd/index.s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enrollment.mst.edu/media/enrollmentmanagement/enrollment/documents/What%20We%20Know%20About%20Leadership.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title"/>
          </p:nvPr>
        </p:nvSpPr>
        <p:spPr>
          <a:xfrm>
            <a:off x="457200" y="1556791"/>
            <a:ext cx="6275040" cy="3456385"/>
          </a:xfrm>
        </p:spPr>
        <p:txBody>
          <a:bodyPr>
            <a:normAutofit fontScale="90000"/>
          </a:bodyPr>
          <a:lstStyle/>
          <a:p>
            <a:r>
              <a:rPr lang="en-US" altLang="en-US" b="1" dirty="0" smtClean="0"/>
              <a:t>“</a:t>
            </a:r>
            <a:r>
              <a:rPr lang="en-US" altLang="en-US" sz="4800" b="1" dirty="0" smtClean="0"/>
              <a:t>Leadership is a matter of how to be, not what to do </a:t>
            </a:r>
            <a:r>
              <a:rPr lang="en-US" altLang="en-US" b="1" dirty="0" smtClean="0"/>
              <a:t>. . . leaders succeed through the efforts of their people” (Hesselbein, 1999, p. xii). </a:t>
            </a:r>
            <a:r>
              <a:rPr lang="en-CA" altLang="en-US" b="1" dirty="0" smtClean="0"/>
              <a:t/>
            </a:r>
            <a:br>
              <a:rPr lang="en-CA" altLang="en-US" b="1" dirty="0" smtClean="0"/>
            </a:br>
            <a:endParaRPr lang="en-CA" altLang="en-US" dirty="0" smtClean="0"/>
          </a:p>
        </p:txBody>
      </p:sp>
    </p:spTree>
    <p:extLst>
      <p:ext uri="{BB962C8B-B14F-4D97-AF65-F5344CB8AC3E}">
        <p14:creationId xmlns:p14="http://schemas.microsoft.com/office/powerpoint/2010/main" val="394946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ARE YOU BOLD ENOUGH??</a:t>
            </a:r>
            <a:endParaRPr lang="en-CA" dirty="0"/>
          </a:p>
        </p:txBody>
      </p:sp>
      <p:sp>
        <p:nvSpPr>
          <p:cNvPr id="3" name="Content Placeholder 2"/>
          <p:cNvSpPr>
            <a:spLocks noGrp="1"/>
          </p:cNvSpPr>
          <p:nvPr>
            <p:ph idx="1"/>
          </p:nvPr>
        </p:nvSpPr>
        <p:spPr>
          <a:xfrm>
            <a:off x="467544" y="1340768"/>
            <a:ext cx="6347714" cy="4464496"/>
          </a:xfrm>
        </p:spPr>
        <p:txBody>
          <a:bodyPr>
            <a:normAutofit/>
          </a:bodyPr>
          <a:lstStyle/>
          <a:p>
            <a:r>
              <a:rPr lang="en-CA" dirty="0" smtClean="0"/>
              <a:t>“For those of you bold enough to lead in this age of uncertainty, the challenges are immense. Our world is a new world, and it requires a new kind of leadership. Think about it: virtually everything we have taken for granted for hundred, if not thousands, of years is in the midst of profound transformation. Our planet’s climate is hanging, and we are experiencing extreme, unpredictable weather and temperature change that </a:t>
            </a:r>
            <a:r>
              <a:rPr lang="en-CA" sz="1858" dirty="0" smtClean="0"/>
              <a:t>affect</a:t>
            </a:r>
            <a:r>
              <a:rPr lang="en-CA" dirty="0" smtClean="0"/>
              <a:t> indigenous plants, farming, animals.\, and sea life. There is a rise in the number and severity of natural disasters—hurricanes, floods, and droughts. New diseases are on the rise, and HIV and AIDS continue to decimate populations of entire countries and all of sub-Saharan Africa”.</a:t>
            </a:r>
          </a:p>
          <a:p>
            <a:r>
              <a:rPr lang="en-CA" dirty="0"/>
              <a:t>(Boyatzis and McKee, 2005, p. 1)</a:t>
            </a:r>
          </a:p>
        </p:txBody>
      </p:sp>
    </p:spTree>
    <p:extLst>
      <p:ext uri="{BB962C8B-B14F-4D97-AF65-F5344CB8AC3E}">
        <p14:creationId xmlns:p14="http://schemas.microsoft.com/office/powerpoint/2010/main" val="17349682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The goal is to be consciously operating from your whole brain </a:t>
            </a:r>
            <a:endParaRPr lang="en-CA" dirty="0"/>
          </a:p>
        </p:txBody>
      </p:sp>
      <p:sp>
        <p:nvSpPr>
          <p:cNvPr id="3" name="Content Placeholder 2"/>
          <p:cNvSpPr>
            <a:spLocks noGrp="1"/>
          </p:cNvSpPr>
          <p:nvPr>
            <p:ph idx="1"/>
          </p:nvPr>
        </p:nvSpPr>
        <p:spPr/>
        <p:txBody>
          <a:bodyPr>
            <a:normAutofit lnSpcReduction="10000"/>
          </a:bodyPr>
          <a:lstStyle/>
          <a:p>
            <a:r>
              <a:rPr lang="en-CA" dirty="0"/>
              <a:t>Left brain thinking is verbal and analytical. Right brain is non-verbal and intuitive, using pictures rather than words. </a:t>
            </a:r>
            <a:endParaRPr lang="en-CA" dirty="0" smtClean="0"/>
          </a:p>
          <a:p>
            <a:r>
              <a:rPr lang="en-CA" dirty="0" smtClean="0"/>
              <a:t>The </a:t>
            </a:r>
            <a:r>
              <a:rPr lang="en-CA" dirty="0"/>
              <a:t>best illustration of this is to listen to people give directions. The left brain person will say something like “From here, go west three blocks and turn north on Vine Street. Go three or four miles and then turn east onto Broad Street.” </a:t>
            </a:r>
            <a:endParaRPr lang="en-CA" dirty="0" smtClean="0"/>
          </a:p>
          <a:p>
            <a:r>
              <a:rPr lang="en-CA" dirty="0" smtClean="0"/>
              <a:t>The </a:t>
            </a:r>
            <a:r>
              <a:rPr lang="en-CA" dirty="0"/>
              <a:t>right brain person will sound something like this: “Turn right (pointing right), by the church over there (pointing again). Then you will pass a McDonalds and a Walmart. At the next light, turn right toward the Esso station.”</a:t>
            </a:r>
          </a:p>
        </p:txBody>
      </p:sp>
    </p:spTree>
    <p:extLst>
      <p:ext uri="{BB962C8B-B14F-4D97-AF65-F5344CB8AC3E}">
        <p14:creationId xmlns:p14="http://schemas.microsoft.com/office/powerpoint/2010/main" val="3671436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2400" dirty="0" smtClean="0"/>
              <a:t>content of a learning ENGAGES  BOTH SIDES </a:t>
            </a:r>
            <a:endParaRPr lang="en-CA" sz="2400" dirty="0"/>
          </a:p>
        </p:txBody>
      </p:sp>
      <p:pic>
        <p:nvPicPr>
          <p:cNvPr id="4" name="Content Placeholder 3"/>
          <p:cNvPicPr>
            <a:picLocks noGrp="1" noChangeAspect="1"/>
          </p:cNvPicPr>
          <p:nvPr>
            <p:ph type="pic" idx="1"/>
          </p:nvPr>
        </p:nvPicPr>
        <p:blipFill>
          <a:blip r:embed="rId2">
            <a:extLst>
              <a:ext uri="{28A0092B-C50C-407E-A947-70E740481C1C}">
                <a14:useLocalDpi xmlns:a14="http://schemas.microsoft.com/office/drawing/2010/main" val="0"/>
              </a:ext>
            </a:extLst>
          </a:blip>
          <a:srcRect l="3592" r="3592"/>
          <a:stretch>
            <a:fillRect/>
          </a:stretch>
        </p:blipFill>
        <p:spPr>
          <a:xfrm>
            <a:off x="539552" y="260648"/>
            <a:ext cx="6347714" cy="3845718"/>
          </a:xfrm>
        </p:spPr>
      </p:pic>
      <p:sp>
        <p:nvSpPr>
          <p:cNvPr id="3" name="Text Placeholder 2"/>
          <p:cNvSpPr>
            <a:spLocks noGrp="1"/>
          </p:cNvSpPr>
          <p:nvPr>
            <p:ph type="body" sz="half" idx="2"/>
          </p:nvPr>
        </p:nvSpPr>
        <p:spPr/>
        <p:txBody>
          <a:bodyPr>
            <a:normAutofit/>
          </a:bodyPr>
          <a:lstStyle/>
          <a:p>
            <a:r>
              <a:rPr lang="en-CA" sz="3600" dirty="0"/>
              <a:t>WHOLE BRAIN THINKING</a:t>
            </a:r>
          </a:p>
        </p:txBody>
      </p:sp>
    </p:spTree>
    <p:extLst>
      <p:ext uri="{BB962C8B-B14F-4D97-AF65-F5344CB8AC3E}">
        <p14:creationId xmlns:p14="http://schemas.microsoft.com/office/powerpoint/2010/main" val="3294526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Lets look at brain chemistry and see what we are doing </a:t>
            </a:r>
            <a:endParaRPr lang="en-CA" dirty="0"/>
          </a:p>
        </p:txBody>
      </p:sp>
      <p:sp>
        <p:nvSpPr>
          <p:cNvPr id="3" name="Content Placeholder 2"/>
          <p:cNvSpPr>
            <a:spLocks noGrp="1"/>
          </p:cNvSpPr>
          <p:nvPr>
            <p:ph idx="1"/>
          </p:nvPr>
        </p:nvSpPr>
        <p:spPr/>
        <p:txBody>
          <a:bodyPr>
            <a:normAutofit fontScale="55000" lnSpcReduction="20000"/>
          </a:bodyPr>
          <a:lstStyle/>
          <a:p>
            <a:r>
              <a:rPr lang="en-CA" b="1" dirty="0"/>
              <a:t>Brain Regions</a:t>
            </a:r>
            <a:endParaRPr lang="en-CA" dirty="0"/>
          </a:p>
          <a:p>
            <a:r>
              <a:rPr lang="en-CA" dirty="0"/>
              <a:t>Just as many neurons working together form a circuit, many circuits working together form specialized brain systems. We have many specialized brain systems that work across specific brain regions to help us talk, help us make sense of what we see, and help us to solve a problem. Some of the regions most commonly studied in mental health research are listed below.</a:t>
            </a:r>
          </a:p>
          <a:p>
            <a:r>
              <a:rPr lang="en-CA" b="1" dirty="0"/>
              <a:t>Amygdala—The brain's "fear hub," </a:t>
            </a:r>
            <a:r>
              <a:rPr lang="en-CA" dirty="0"/>
              <a:t>which activates our natural "fight-or-flight" response to confront or escape from a dangerous situation. The amygdala also appears to be involved in learning to fear an event, such as touching a hot stove, and learning not to fear, such as overcoming a fear of spiders. Studying how the amygdala helps create memories of fear and safety may help improve treatments for </a:t>
            </a:r>
            <a:r>
              <a:rPr lang="en-CA" dirty="0">
                <a:hlinkClick r:id="rId2"/>
              </a:rPr>
              <a:t>anxiety disorders</a:t>
            </a:r>
            <a:r>
              <a:rPr lang="en-CA" dirty="0"/>
              <a:t> like phobias or </a:t>
            </a:r>
            <a:r>
              <a:rPr lang="en-CA" dirty="0">
                <a:hlinkClick r:id="rId3"/>
              </a:rPr>
              <a:t>post-traumatic stress disorder (PTSD)</a:t>
            </a:r>
            <a:r>
              <a:rPr lang="en-CA" dirty="0"/>
              <a:t>.</a:t>
            </a:r>
          </a:p>
          <a:p>
            <a:r>
              <a:rPr lang="en-CA" b="1" dirty="0"/>
              <a:t>Prefrontal cortex (PFC)</a:t>
            </a:r>
            <a:r>
              <a:rPr lang="en-CA" dirty="0"/>
              <a:t>—Seat of the brain's executive functions, such as </a:t>
            </a:r>
            <a:r>
              <a:rPr lang="en-CA" b="1" dirty="0"/>
              <a:t>judgment, decision making, and problem solving. </a:t>
            </a:r>
            <a:r>
              <a:rPr lang="en-CA" dirty="0"/>
              <a:t>Different parts of the PFC are involved in using short-term or "working" memory and in retrieving long-term memories. </a:t>
            </a:r>
            <a:r>
              <a:rPr lang="en-CA" b="1" dirty="0"/>
              <a:t>This area of the brain also helps to control the amygdala during stressful events. </a:t>
            </a:r>
            <a:r>
              <a:rPr lang="en-CA" dirty="0"/>
              <a:t>Some research shows that people who have </a:t>
            </a:r>
            <a:r>
              <a:rPr lang="en-CA" dirty="0">
                <a:hlinkClick r:id="rId3"/>
              </a:rPr>
              <a:t>PTSD</a:t>
            </a:r>
            <a:r>
              <a:rPr lang="en-CA" dirty="0"/>
              <a:t> or </a:t>
            </a:r>
            <a:r>
              <a:rPr lang="en-CA" dirty="0">
                <a:hlinkClick r:id="rId4"/>
              </a:rPr>
              <a:t>ADHD</a:t>
            </a:r>
            <a:r>
              <a:rPr lang="en-CA" dirty="0"/>
              <a:t> have reduced activity in their PFCs.</a:t>
            </a:r>
          </a:p>
          <a:p>
            <a:r>
              <a:rPr lang="en-CA" b="1" dirty="0"/>
              <a:t>Anterior cingulate cortex (ACC)</a:t>
            </a:r>
            <a:r>
              <a:rPr lang="en-CA" dirty="0"/>
              <a:t>— the ACC has many different roles,</a:t>
            </a:r>
            <a:r>
              <a:rPr lang="en-CA" b="1" dirty="0"/>
              <a:t> from controlling blood pressure and heart rate to responding when we sense a mistake, helping us feel motivated and stay focused on a task, and managing proper emotional reactions. </a:t>
            </a:r>
            <a:r>
              <a:rPr lang="en-CA" dirty="0"/>
              <a:t>Reduced ACC activity or damage to this brain area has been linked to disorders such as </a:t>
            </a:r>
            <a:r>
              <a:rPr lang="en-CA" dirty="0">
                <a:hlinkClick r:id="rId4"/>
              </a:rPr>
              <a:t>ADHD</a:t>
            </a:r>
            <a:r>
              <a:rPr lang="en-CA" dirty="0"/>
              <a:t>, </a:t>
            </a:r>
            <a:r>
              <a:rPr lang="en-CA" dirty="0">
                <a:hlinkClick r:id="rId5"/>
              </a:rPr>
              <a:t>schizophrenia</a:t>
            </a:r>
            <a:r>
              <a:rPr lang="en-CA" dirty="0"/>
              <a:t>, and </a:t>
            </a:r>
            <a:r>
              <a:rPr lang="en-CA" dirty="0">
                <a:hlinkClick r:id="rId6"/>
              </a:rPr>
              <a:t>depression</a:t>
            </a:r>
            <a:r>
              <a:rPr lang="en-CA" dirty="0"/>
              <a:t>.</a:t>
            </a:r>
          </a:p>
          <a:p>
            <a:r>
              <a:rPr lang="en-CA" b="1" dirty="0"/>
              <a:t>Hippocampus</a:t>
            </a:r>
            <a:r>
              <a:rPr lang="en-CA" dirty="0"/>
              <a:t>—Helps create and file new memories. When the hippocampus is damaged, a person can't create new memories, but can still remember past events and learned skills, and carry on a conversation, all which rely on different parts of the brain. The hippocampus may be involved in mood disorders through its control of a major mood circuit called the hypothalamic-pituitary-adrenal (HPA) axis</a:t>
            </a:r>
            <a:r>
              <a:rPr lang="en-CA" dirty="0" smtClean="0"/>
              <a:t>. </a:t>
            </a:r>
            <a:r>
              <a:rPr lang="en-CA" b="1" dirty="0" smtClean="0"/>
              <a:t>Tracks relationships, intimacy</a:t>
            </a:r>
            <a:r>
              <a:rPr lang="en-CA" dirty="0" smtClean="0"/>
              <a:t>.</a:t>
            </a:r>
            <a:endParaRPr lang="en-CA" dirty="0"/>
          </a:p>
        </p:txBody>
      </p:sp>
    </p:spTree>
    <p:extLst>
      <p:ext uri="{BB962C8B-B14F-4D97-AF65-F5344CB8AC3E}">
        <p14:creationId xmlns:p14="http://schemas.microsoft.com/office/powerpoint/2010/main" val="1362271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leaders think well under stress – it is not easy </a:t>
            </a:r>
            <a:endParaRPr lang="en-US" dirty="0"/>
          </a:p>
        </p:txBody>
      </p:sp>
      <p:sp>
        <p:nvSpPr>
          <p:cNvPr id="3" name="Content Placeholder 2"/>
          <p:cNvSpPr>
            <a:spLocks noGrp="1"/>
          </p:cNvSpPr>
          <p:nvPr>
            <p:ph idx="1"/>
          </p:nvPr>
        </p:nvSpPr>
        <p:spPr/>
        <p:txBody>
          <a:bodyPr>
            <a:normAutofit fontScale="70000" lnSpcReduction="20000"/>
          </a:bodyPr>
          <a:lstStyle/>
          <a:p>
            <a:r>
              <a:rPr lang="en-CA" dirty="0"/>
              <a:t>Stress and related emotions can cause the amygdala to override the prefrontal (executive decision making) area and signal it to act, as in the classic "fight or flight" response. </a:t>
            </a:r>
            <a:endParaRPr lang="en-CA" dirty="0" smtClean="0"/>
          </a:p>
          <a:p>
            <a:r>
              <a:rPr lang="en-CA" dirty="0" smtClean="0"/>
              <a:t>This </a:t>
            </a:r>
            <a:r>
              <a:rPr lang="en-CA" dirty="0"/>
              <a:t>survival response is not always the most helpful or appropriate response, because emotions, rather than intellect, take control. </a:t>
            </a:r>
            <a:endParaRPr lang="en-CA" dirty="0" smtClean="0"/>
          </a:p>
          <a:p>
            <a:r>
              <a:rPr lang="en-CA" dirty="0" smtClean="0"/>
              <a:t>The prefrontal </a:t>
            </a:r>
            <a:r>
              <a:rPr lang="en-CA" dirty="0"/>
              <a:t>area can resume control and override the emotional impulses if individuals are aware of the emotions they are experiencing. </a:t>
            </a:r>
            <a:endParaRPr lang="en-CA" dirty="0" smtClean="0"/>
          </a:p>
          <a:p>
            <a:r>
              <a:rPr lang="en-CA" dirty="0" smtClean="0"/>
              <a:t>The </a:t>
            </a:r>
            <a:r>
              <a:rPr lang="en-CA" dirty="0"/>
              <a:t>limbic system, of which the amygdala is a part, is an open loop system, which allows for outside influence</a:t>
            </a:r>
            <a:r>
              <a:rPr lang="en-CA" dirty="0" smtClean="0"/>
              <a:t>.</a:t>
            </a:r>
          </a:p>
          <a:p>
            <a:r>
              <a:rPr lang="en-CA" dirty="0" smtClean="0"/>
              <a:t> </a:t>
            </a:r>
            <a:r>
              <a:rPr lang="en-CA" dirty="0"/>
              <a:t>Interactions with others can alter neurophysiology, emotions, hormone levels, ability to sleep, response to illness, and cardiovascular function (Goleman, Boyatzis, &amp; McKee, 2002). </a:t>
            </a:r>
            <a:endParaRPr lang="en-CA" dirty="0" smtClean="0"/>
          </a:p>
          <a:p>
            <a:r>
              <a:rPr lang="en-CA" dirty="0" smtClean="0"/>
              <a:t>Employees</a:t>
            </a:r>
            <a:r>
              <a:rPr lang="en-CA" dirty="0"/>
              <a:t>, coworkers, or supervisors may "push our buttons," and </a:t>
            </a:r>
            <a:r>
              <a:rPr lang="en-CA" dirty="0" smtClean="0"/>
              <a:t>you </a:t>
            </a:r>
            <a:r>
              <a:rPr lang="en-CA" dirty="0"/>
              <a:t>may behave in a manner </a:t>
            </a:r>
            <a:r>
              <a:rPr lang="en-CA" dirty="0" smtClean="0"/>
              <a:t>you </a:t>
            </a:r>
            <a:r>
              <a:rPr lang="en-CA" dirty="0"/>
              <a:t>regret when </a:t>
            </a:r>
            <a:r>
              <a:rPr lang="en-CA" dirty="0" smtClean="0"/>
              <a:t>you </a:t>
            </a:r>
            <a:r>
              <a:rPr lang="en-CA" dirty="0"/>
              <a:t>have had time to calm down.</a:t>
            </a:r>
          </a:p>
          <a:p>
            <a:r>
              <a:rPr lang="en-CA" dirty="0"/>
              <a:t>Reeves, Amy,D.S.N., A.P.R.N. (2005). Emotional intelligence: Recognizing and regulating emotions.</a:t>
            </a:r>
            <a:r>
              <a:rPr lang="en-CA" i="1" dirty="0"/>
              <a:t> AAOHN Journal, 53</a:t>
            </a:r>
            <a:r>
              <a:rPr lang="en-CA" dirty="0"/>
              <a:t>(4), 172-176. Retrieved from https://libaccess.fdu.edu/login?url=http://search.proquest.com/docview/219348317?accountid=10818</a:t>
            </a:r>
          </a:p>
          <a:p>
            <a:endParaRPr lang="en-US" dirty="0"/>
          </a:p>
        </p:txBody>
      </p:sp>
    </p:spTree>
    <p:extLst>
      <p:ext uri="{BB962C8B-B14F-4D97-AF65-F5344CB8AC3E}">
        <p14:creationId xmlns:p14="http://schemas.microsoft.com/office/powerpoint/2010/main" val="678527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9" y="1556792"/>
            <a:ext cx="6347714" cy="4484571"/>
          </a:xfrm>
        </p:spPr>
        <p:txBody>
          <a:bodyPr>
            <a:normAutofit fontScale="92500" lnSpcReduction="20000"/>
          </a:bodyPr>
          <a:lstStyle/>
          <a:p>
            <a:r>
              <a:rPr lang="en-CA" dirty="0" smtClean="0"/>
              <a:t>Without </a:t>
            </a:r>
            <a:r>
              <a:rPr lang="en-CA" dirty="0"/>
              <a:t>self-awareness, people could not recognize that their perspectives might differ from another’s perspective (Shibutani, 1961</a:t>
            </a:r>
            <a:r>
              <a:rPr lang="en-CA" dirty="0" smtClean="0"/>
              <a:t>).</a:t>
            </a:r>
          </a:p>
          <a:p>
            <a:r>
              <a:rPr lang="en-CA" dirty="0" smtClean="0"/>
              <a:t> </a:t>
            </a:r>
            <a:r>
              <a:rPr lang="en-CA" dirty="0"/>
              <a:t>A person cannot comprehend that self and others differ—that others might have different needs, thoughts, and properties—without first comprehending that the self exists as a bounded, situated entity. </a:t>
            </a:r>
            <a:endParaRPr lang="en-CA" dirty="0" smtClean="0"/>
          </a:p>
          <a:p>
            <a:r>
              <a:rPr lang="en-CA" dirty="0" smtClean="0"/>
              <a:t>Perspective-taking </a:t>
            </a:r>
            <a:r>
              <a:rPr lang="en-CA" dirty="0"/>
              <a:t>is thus essential for negotiating the thicket of social interaction (Goffman, 1967; Shibutani, 1961) </a:t>
            </a:r>
            <a:endParaRPr lang="en-CA" dirty="0" smtClean="0"/>
          </a:p>
          <a:p>
            <a:r>
              <a:rPr lang="en-CA" dirty="0" smtClean="0"/>
              <a:t>for </a:t>
            </a:r>
            <a:r>
              <a:rPr lang="en-CA" dirty="0"/>
              <a:t>conveying information about </a:t>
            </a:r>
            <a:r>
              <a:rPr lang="en-CA" dirty="0" smtClean="0"/>
              <a:t>(SILVIA </a:t>
            </a:r>
            <a:r>
              <a:rPr lang="en-CA" dirty="0"/>
              <a:t>AND </a:t>
            </a:r>
            <a:r>
              <a:rPr lang="en-CA" dirty="0" smtClean="0"/>
              <a:t>O’BRIEN)</a:t>
            </a:r>
          </a:p>
          <a:p>
            <a:r>
              <a:rPr lang="en-CA" dirty="0" smtClean="0"/>
              <a:t>the </a:t>
            </a:r>
            <a:r>
              <a:rPr lang="en-CA" dirty="0"/>
              <a:t>self to other people (Schlenker, 2003). </a:t>
            </a:r>
            <a:endParaRPr lang="en-CA" dirty="0" smtClean="0"/>
          </a:p>
          <a:p>
            <a:r>
              <a:rPr lang="en-CA" dirty="0" smtClean="0"/>
              <a:t>Increased </a:t>
            </a:r>
            <a:r>
              <a:rPr lang="en-CA" dirty="0"/>
              <a:t>perspective-taking promotes empathic responses to the plights of others (Batson, 1991); </a:t>
            </a:r>
            <a:endParaRPr lang="en-CA" dirty="0" smtClean="0"/>
          </a:p>
          <a:p>
            <a:r>
              <a:rPr lang="en-CA" dirty="0" smtClean="0"/>
              <a:t>failed </a:t>
            </a:r>
            <a:r>
              <a:rPr lang="en-CA" dirty="0"/>
              <a:t>perspective-taking promotes viewing others in terms of their usefulness for the egocentric person’s goals (Wicklund, 1999).</a:t>
            </a:r>
          </a:p>
          <a:p>
            <a:endParaRPr lang="en-CA" dirty="0"/>
          </a:p>
        </p:txBody>
      </p:sp>
      <p:sp>
        <p:nvSpPr>
          <p:cNvPr id="4" name="Title 1"/>
          <p:cNvSpPr>
            <a:spLocks noGrp="1"/>
          </p:cNvSpPr>
          <p:nvPr>
            <p:ph type="title"/>
          </p:nvPr>
        </p:nvSpPr>
        <p:spPr/>
        <p:txBody>
          <a:bodyPr/>
          <a:lstStyle/>
          <a:p>
            <a:r>
              <a:rPr lang="en-CA" dirty="0" smtClean="0"/>
              <a:t>Perspective taking </a:t>
            </a:r>
            <a:endParaRPr lang="en-CA" dirty="0"/>
          </a:p>
        </p:txBody>
      </p:sp>
    </p:spTree>
    <p:extLst>
      <p:ext uri="{BB962C8B-B14F-4D97-AF65-F5344CB8AC3E}">
        <p14:creationId xmlns:p14="http://schemas.microsoft.com/office/powerpoint/2010/main" val="2130625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goal </a:t>
            </a:r>
            <a:endParaRPr lang="en-CA" dirty="0"/>
          </a:p>
        </p:txBody>
      </p:sp>
      <p:sp>
        <p:nvSpPr>
          <p:cNvPr id="3" name="Content Placeholder 2"/>
          <p:cNvSpPr>
            <a:spLocks noGrp="1"/>
          </p:cNvSpPr>
          <p:nvPr>
            <p:ph idx="1"/>
          </p:nvPr>
        </p:nvSpPr>
        <p:spPr>
          <a:xfrm>
            <a:off x="609599" y="1484784"/>
            <a:ext cx="6347714" cy="4556579"/>
          </a:xfrm>
        </p:spPr>
        <p:txBody>
          <a:bodyPr>
            <a:normAutofit/>
          </a:bodyPr>
          <a:lstStyle/>
          <a:p>
            <a:r>
              <a:rPr lang="en-CA" b="1" dirty="0"/>
              <a:t>Increased perspective-taking promotes empathic responses to the plights of others </a:t>
            </a:r>
            <a:r>
              <a:rPr lang="en-CA" dirty="0"/>
              <a:t>(Batson, 1991); </a:t>
            </a:r>
            <a:endParaRPr lang="en-CA" dirty="0" smtClean="0"/>
          </a:p>
          <a:p>
            <a:r>
              <a:rPr lang="en-CA" dirty="0" smtClean="0"/>
              <a:t>failed </a:t>
            </a:r>
            <a:r>
              <a:rPr lang="en-CA" dirty="0"/>
              <a:t>perspective-taking promotes viewing others in terms of their usefulness for the egocentric person’s goals (Wicklund, 1999</a:t>
            </a:r>
            <a:r>
              <a:rPr lang="en-CA" dirty="0" smtClean="0"/>
              <a:t>). ( p. 478)</a:t>
            </a:r>
          </a:p>
          <a:p>
            <a:endParaRPr lang="en-CA" dirty="0"/>
          </a:p>
          <a:p>
            <a:r>
              <a:rPr lang="en-CA" dirty="0">
                <a:solidFill>
                  <a:schemeClr val="tx1"/>
                </a:solidFill>
              </a:rPr>
              <a:t>Paul J. Silvia, Maureen E. O'Brien . Self-Awareness and Constructive Functioning: Revisiting “the Human Dilemma”. </a:t>
            </a:r>
            <a:r>
              <a:rPr lang="en-CA" i="1" dirty="0">
                <a:solidFill>
                  <a:schemeClr val="tx1"/>
                </a:solidFill>
              </a:rPr>
              <a:t>Journal of Social and Clinical Psychology</a:t>
            </a:r>
            <a:r>
              <a:rPr lang="en-CA" dirty="0">
                <a:solidFill>
                  <a:schemeClr val="tx1"/>
                </a:solidFill>
              </a:rPr>
              <a:t>, Volume 23, Number 4 (August 2004), pp. 475-489, &lt;http://ejournals.ebsco.com.libaccess.fdu.edu/direct.asp?ArticleID=4F578BC13C49361E14E3&gt;    URL:http://ejournals.ebsco.com.libaccess.fdu.edu/direct.asp?ArticleID=4F578BC13C49361E14E3</a:t>
            </a:r>
            <a:endParaRPr lang="en-CA" dirty="0" smtClean="0"/>
          </a:p>
          <a:p>
            <a:endParaRPr lang="en-CA" dirty="0"/>
          </a:p>
          <a:p>
            <a:endParaRPr lang="en-CA" dirty="0"/>
          </a:p>
        </p:txBody>
      </p:sp>
    </p:spTree>
    <p:extLst>
      <p:ext uri="{BB962C8B-B14F-4D97-AF65-F5344CB8AC3E}">
        <p14:creationId xmlns:p14="http://schemas.microsoft.com/office/powerpoint/2010/main" val="807015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Thoughts and hormones in the mind </a:t>
            </a:r>
            <a:endParaRPr lang="en-CA"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3608" y="1916833"/>
            <a:ext cx="5688632" cy="2922662"/>
          </a:xfrm>
        </p:spPr>
      </p:pic>
    </p:spTree>
    <p:extLst>
      <p:ext uri="{BB962C8B-B14F-4D97-AF65-F5344CB8AC3E}">
        <p14:creationId xmlns:p14="http://schemas.microsoft.com/office/powerpoint/2010/main" val="530991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a:t>
            </a:r>
            <a:endParaRPr lang="en-US" dirty="0"/>
          </a:p>
        </p:txBody>
      </p:sp>
      <p:sp>
        <p:nvSpPr>
          <p:cNvPr id="3" name="Content Placeholder 2"/>
          <p:cNvSpPr>
            <a:spLocks noGrp="1"/>
          </p:cNvSpPr>
          <p:nvPr>
            <p:ph idx="1"/>
          </p:nvPr>
        </p:nvSpPr>
        <p:spPr/>
        <p:txBody>
          <a:bodyPr/>
          <a:lstStyle/>
          <a:p>
            <a:r>
              <a:rPr lang="en-US" dirty="0"/>
              <a:t>most leaders — whether in politics or business — </a:t>
            </a:r>
            <a:r>
              <a:rPr lang="en-US" dirty="0" smtClean="0">
                <a:hlinkClick r:id="rId2"/>
              </a:rPr>
              <a:t>fail</a:t>
            </a:r>
            <a:endParaRPr lang="en-US" dirty="0" smtClean="0"/>
          </a:p>
          <a:p>
            <a:r>
              <a:rPr lang="en-US" dirty="0"/>
              <a:t>Good leadership has always been the exception</a:t>
            </a:r>
          </a:p>
        </p:txBody>
      </p:sp>
    </p:spTree>
    <p:extLst>
      <p:ext uri="{BB962C8B-B14F-4D97-AF65-F5344CB8AC3E}">
        <p14:creationId xmlns:p14="http://schemas.microsoft.com/office/powerpoint/2010/main" val="1192314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There is a connection between the leader and their followers </a:t>
            </a:r>
            <a:endParaRPr lang="en-CA" dirty="0"/>
          </a:p>
        </p:txBody>
      </p:sp>
      <p:sp>
        <p:nvSpPr>
          <p:cNvPr id="3" name="Content Placeholder 2"/>
          <p:cNvSpPr>
            <a:spLocks noGrp="1"/>
          </p:cNvSpPr>
          <p:nvPr>
            <p:ph idx="1"/>
          </p:nvPr>
        </p:nvSpPr>
        <p:spPr/>
        <p:txBody>
          <a:bodyPr/>
          <a:lstStyle/>
          <a:p>
            <a:r>
              <a:rPr lang="en-CA" dirty="0" smtClean="0"/>
              <a:t>The connection is the emotion of belief, hope and united vision with the ability to work with others in such an way as to empower all ( ideally) .</a:t>
            </a:r>
          </a:p>
          <a:p>
            <a:r>
              <a:rPr lang="en-CA" dirty="0" smtClean="0"/>
              <a:t>Great leaders are mindful  they seek to live a conscious life with expanding focus on self, others, nature and society (Boyatzis</a:t>
            </a:r>
            <a:r>
              <a:rPr lang="en-CA" dirty="0"/>
              <a:t> </a:t>
            </a:r>
            <a:r>
              <a:rPr lang="en-CA" dirty="0" smtClean="0"/>
              <a:t>&amp; McKee, 2005 , p. 3)</a:t>
            </a:r>
          </a:p>
          <a:p>
            <a:r>
              <a:rPr lang="en-CA" dirty="0" smtClean="0"/>
              <a:t>Face uncertainty as opportunity – clarity of vision, optimism and belief  and diligence. </a:t>
            </a:r>
          </a:p>
          <a:p>
            <a:r>
              <a:rPr lang="en-CA" dirty="0" smtClean="0"/>
              <a:t>“they face sacrifice, difficulties, and challenges, as well as  opportunities, with empathy and compassion for the people they lead and those they serve” , </a:t>
            </a:r>
            <a:r>
              <a:rPr lang="en-CA" dirty="0" smtClean="0"/>
              <a:t>(Boyatzis </a:t>
            </a:r>
            <a:r>
              <a:rPr lang="en-CA" dirty="0" smtClean="0"/>
              <a:t>&amp; McKee) p. 3 Text)</a:t>
            </a:r>
            <a:endParaRPr lang="en-CA" dirty="0"/>
          </a:p>
          <a:p>
            <a:endParaRPr lang="en-CA" dirty="0"/>
          </a:p>
        </p:txBody>
      </p:sp>
    </p:spTree>
    <p:extLst>
      <p:ext uri="{BB962C8B-B14F-4D97-AF65-F5344CB8AC3E}">
        <p14:creationId xmlns:p14="http://schemas.microsoft.com/office/powerpoint/2010/main" val="23476007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Tools great leaders use </a:t>
            </a:r>
            <a:endParaRPr lang="en-CA" dirty="0"/>
          </a:p>
        </p:txBody>
      </p:sp>
      <p:sp>
        <p:nvSpPr>
          <p:cNvPr id="3" name="Content Placeholder 2"/>
          <p:cNvSpPr>
            <a:spLocks noGrp="1"/>
          </p:cNvSpPr>
          <p:nvPr>
            <p:ph idx="1"/>
          </p:nvPr>
        </p:nvSpPr>
        <p:spPr>
          <a:xfrm>
            <a:off x="609599" y="1484784"/>
            <a:ext cx="6347714" cy="4556579"/>
          </a:xfrm>
        </p:spPr>
        <p:txBody>
          <a:bodyPr/>
          <a:lstStyle/>
          <a:p>
            <a:r>
              <a:rPr lang="en-CA" dirty="0" smtClean="0"/>
              <a:t>Their conventional rational knowledge </a:t>
            </a:r>
          </a:p>
          <a:p>
            <a:r>
              <a:rPr lang="en-CA" dirty="0" smtClean="0"/>
              <a:t>PLUS</a:t>
            </a:r>
          </a:p>
          <a:p>
            <a:r>
              <a:rPr lang="en-CA" dirty="0" smtClean="0"/>
              <a:t>“Deep Emotional Intelligence”</a:t>
            </a:r>
          </a:p>
          <a:p>
            <a:r>
              <a:rPr lang="en-CA" dirty="0" smtClean="0"/>
              <a:t>Drive by </a:t>
            </a:r>
            <a:r>
              <a:rPr lang="en-CA" dirty="0" smtClean="0">
                <a:solidFill>
                  <a:srgbClr val="0070C0"/>
                </a:solidFill>
              </a:rPr>
              <a:t>Empathy</a:t>
            </a:r>
            <a:r>
              <a:rPr lang="en-CA" dirty="0" smtClean="0"/>
              <a:t> versus </a:t>
            </a:r>
            <a:r>
              <a:rPr lang="en-CA" dirty="0" smtClean="0">
                <a:solidFill>
                  <a:srgbClr val="FF0000"/>
                </a:solidFill>
              </a:rPr>
              <a:t>Fear</a:t>
            </a:r>
            <a:r>
              <a:rPr lang="en-CA" dirty="0" smtClean="0"/>
              <a:t> –Research by Judith Glazer explains why and we will study her approach to impactful communication </a:t>
            </a:r>
          </a:p>
          <a:p>
            <a:r>
              <a:rPr lang="en-CA" dirty="0" smtClean="0"/>
              <a:t>They get results </a:t>
            </a:r>
          </a:p>
          <a:p>
            <a:r>
              <a:rPr lang="en-CA" dirty="0" smtClean="0"/>
              <a:t>Having relationships, connection and empathy, read people and situations well, demonstrate passion, commitment, belief, and deep concern for those they lead and impact  </a:t>
            </a:r>
            <a:endParaRPr lang="en-CA" dirty="0"/>
          </a:p>
        </p:txBody>
      </p:sp>
    </p:spTree>
    <p:extLst>
      <p:ext uri="{BB962C8B-B14F-4D97-AF65-F5344CB8AC3E}">
        <p14:creationId xmlns:p14="http://schemas.microsoft.com/office/powerpoint/2010/main" val="678040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How do organizations reflect values</a:t>
            </a:r>
            <a:endParaRPr lang="en-CA" dirty="0"/>
          </a:p>
        </p:txBody>
      </p:sp>
      <p:sp>
        <p:nvSpPr>
          <p:cNvPr id="3" name="Content Placeholder 2"/>
          <p:cNvSpPr>
            <a:spLocks noGrp="1"/>
          </p:cNvSpPr>
          <p:nvPr>
            <p:ph idx="1"/>
          </p:nvPr>
        </p:nvSpPr>
        <p:spPr/>
        <p:txBody>
          <a:bodyPr/>
          <a:lstStyle/>
          <a:p>
            <a:r>
              <a:rPr lang="en-CA" dirty="0" smtClean="0"/>
              <a:t>Most depends on the leader </a:t>
            </a:r>
          </a:p>
          <a:p>
            <a:r>
              <a:rPr lang="en-CA" dirty="0" smtClean="0"/>
              <a:t>Values have to be lived not just written</a:t>
            </a:r>
          </a:p>
          <a:p>
            <a:r>
              <a:rPr lang="en-CA" dirty="0" smtClean="0"/>
              <a:t>An aligned leader  believes in the firm and the values</a:t>
            </a:r>
          </a:p>
          <a:p>
            <a:r>
              <a:rPr lang="en-CA" dirty="0" smtClean="0"/>
              <a:t>They can be a passionate leader that RESONATES with all those he is in contact with  </a:t>
            </a:r>
          </a:p>
        </p:txBody>
      </p:sp>
    </p:spTree>
    <p:extLst>
      <p:ext uri="{BB962C8B-B14F-4D97-AF65-F5344CB8AC3E}">
        <p14:creationId xmlns:p14="http://schemas.microsoft.com/office/powerpoint/2010/main" val="1626905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were the leaders we watched </a:t>
            </a:r>
            <a:endParaRPr lang="en-US" dirty="0"/>
          </a:p>
        </p:txBody>
      </p:sp>
      <p:sp>
        <p:nvSpPr>
          <p:cNvPr id="3" name="Content Placeholder 2"/>
          <p:cNvSpPr>
            <a:spLocks noGrp="1"/>
          </p:cNvSpPr>
          <p:nvPr>
            <p:ph idx="1"/>
          </p:nvPr>
        </p:nvSpPr>
        <p:spPr/>
        <p:txBody>
          <a:bodyPr/>
          <a:lstStyle/>
          <a:p>
            <a:r>
              <a:rPr lang="en-US" dirty="0"/>
              <a:t>There are three popular explanations for the clear under-representation of women in management, namely: </a:t>
            </a:r>
            <a:endParaRPr lang="en-US" dirty="0" smtClean="0"/>
          </a:p>
          <a:p>
            <a:r>
              <a:rPr lang="en-US" dirty="0" smtClean="0"/>
              <a:t>(</a:t>
            </a:r>
            <a:r>
              <a:rPr lang="en-US" dirty="0"/>
              <a:t>1) they are not capable; </a:t>
            </a:r>
            <a:endParaRPr lang="en-US" dirty="0" smtClean="0"/>
          </a:p>
          <a:p>
            <a:r>
              <a:rPr lang="en-US" dirty="0" smtClean="0"/>
              <a:t>(</a:t>
            </a:r>
            <a:r>
              <a:rPr lang="en-US" dirty="0"/>
              <a:t>2) they are not interested; </a:t>
            </a:r>
            <a:endParaRPr lang="en-US" dirty="0" smtClean="0"/>
          </a:p>
          <a:p>
            <a:r>
              <a:rPr lang="en-US" dirty="0" smtClean="0"/>
              <a:t>(</a:t>
            </a:r>
            <a:r>
              <a:rPr lang="en-US" dirty="0"/>
              <a:t>3) they are both interested and capable but unable to break the glass-ceiling: an invisible career barrier, based on prejudiced stereotypes, that prevents women from accessing the ranks of power. </a:t>
            </a:r>
          </a:p>
        </p:txBody>
      </p:sp>
    </p:spTree>
    <p:extLst>
      <p:ext uri="{BB962C8B-B14F-4D97-AF65-F5344CB8AC3E}">
        <p14:creationId xmlns:p14="http://schemas.microsoft.com/office/powerpoint/2010/main" val="3172579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Great leadership has Hope</a:t>
            </a:r>
            <a:endParaRPr lang="en-CA" dirty="0"/>
          </a:p>
        </p:txBody>
      </p:sp>
      <p:sp>
        <p:nvSpPr>
          <p:cNvPr id="3" name="Content Placeholder 2"/>
          <p:cNvSpPr>
            <a:spLocks noGrp="1"/>
          </p:cNvSpPr>
          <p:nvPr>
            <p:ph idx="1"/>
          </p:nvPr>
        </p:nvSpPr>
        <p:spPr/>
        <p:txBody>
          <a:bodyPr/>
          <a:lstStyle/>
          <a:p>
            <a:r>
              <a:rPr lang="en-CA" dirty="0" smtClean="0"/>
              <a:t>Resonate leaders are inspiring others to join their dream. </a:t>
            </a:r>
          </a:p>
          <a:p>
            <a:r>
              <a:rPr lang="en-CA" dirty="0" smtClean="0"/>
              <a:t>Emotions are contagious</a:t>
            </a:r>
          </a:p>
          <a:p>
            <a:r>
              <a:rPr lang="en-CA" dirty="0" smtClean="0"/>
              <a:t>Values alignment is at three levels deep/wish (hope), think, and  act.</a:t>
            </a:r>
          </a:p>
          <a:p>
            <a:endParaRPr lang="en-CA" dirty="0"/>
          </a:p>
        </p:txBody>
      </p:sp>
    </p:spTree>
    <p:extLst>
      <p:ext uri="{BB962C8B-B14F-4D97-AF65-F5344CB8AC3E}">
        <p14:creationId xmlns:p14="http://schemas.microsoft.com/office/powerpoint/2010/main" val="17784596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Passion and hope driven change great leadership:</a:t>
            </a:r>
            <a:endParaRPr lang="en-CA" dirty="0"/>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30134625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environment you face </a:t>
            </a:r>
            <a:endParaRPr lang="en-CA" dirty="0"/>
          </a:p>
        </p:txBody>
      </p:sp>
      <p:sp>
        <p:nvSpPr>
          <p:cNvPr id="3" name="Content Placeholder 2"/>
          <p:cNvSpPr>
            <a:spLocks noGrp="1"/>
          </p:cNvSpPr>
          <p:nvPr>
            <p:ph idx="1"/>
          </p:nvPr>
        </p:nvSpPr>
        <p:spPr>
          <a:xfrm>
            <a:off x="609599" y="1628800"/>
            <a:ext cx="6347714" cy="4412563"/>
          </a:xfrm>
        </p:spPr>
        <p:txBody>
          <a:bodyPr/>
          <a:lstStyle/>
          <a:p>
            <a:r>
              <a:rPr lang="en-CA" dirty="0" smtClean="0"/>
              <a:t>Is chaotic, fast passed, competitive, global </a:t>
            </a:r>
          </a:p>
          <a:p>
            <a:r>
              <a:rPr lang="en-CA" dirty="0" smtClean="0"/>
              <a:t>Global competition  has perhaps increased the pressure for many through unrealistic expectations for growth.</a:t>
            </a:r>
          </a:p>
          <a:p>
            <a:r>
              <a:rPr lang="en-CA" dirty="0" smtClean="0"/>
              <a:t>Corporate ethical calamities are common</a:t>
            </a:r>
          </a:p>
        </p:txBody>
      </p:sp>
    </p:spTree>
    <p:extLst>
      <p:ext uri="{BB962C8B-B14F-4D97-AF65-F5344CB8AC3E}">
        <p14:creationId xmlns:p14="http://schemas.microsoft.com/office/powerpoint/2010/main" val="2222248929"/>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15028</TotalTime>
  <Words>1286</Words>
  <Application>Microsoft Office PowerPoint</Application>
  <PresentationFormat>On-screen Show (4:3)</PresentationFormat>
  <Paragraphs>75</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“Leadership is a matter of how to be, not what to do . . . leaders succeed through the efforts of their people” (Hesselbein, 1999, p. xii).  </vt:lpstr>
      <vt:lpstr>Leadership</vt:lpstr>
      <vt:lpstr>There is a connection between the leader and their followers </vt:lpstr>
      <vt:lpstr>Tools great leaders use </vt:lpstr>
      <vt:lpstr>How do organizations reflect values</vt:lpstr>
      <vt:lpstr>Who were the leaders we watched </vt:lpstr>
      <vt:lpstr>Great leadership has Hope</vt:lpstr>
      <vt:lpstr>Passion and hope driven change great leadership:</vt:lpstr>
      <vt:lpstr>The environment you face </vt:lpstr>
      <vt:lpstr>ARE YOU BOLD ENOUGH??</vt:lpstr>
      <vt:lpstr>The goal is to be consciously operating from your whole brain </vt:lpstr>
      <vt:lpstr>content of a learning ENGAGES  BOTH SIDES </vt:lpstr>
      <vt:lpstr>Lets look at brain chemistry and see what we are doing </vt:lpstr>
      <vt:lpstr>Can leaders think well under stress – it is not easy </vt:lpstr>
      <vt:lpstr>Perspective taking </vt:lpstr>
      <vt:lpstr>The goal </vt:lpstr>
      <vt:lpstr>Thoughts and hormones in the mind </vt:lpstr>
    </vt:vector>
  </TitlesOfParts>
  <Company>Fairleigh Dickinson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6</dc:title>
  <dc:creator>FDUUser</dc:creator>
  <cp:lastModifiedBy>sydscott</cp:lastModifiedBy>
  <cp:revision>117</cp:revision>
  <dcterms:created xsi:type="dcterms:W3CDTF">2014-02-25T21:46:06Z</dcterms:created>
  <dcterms:modified xsi:type="dcterms:W3CDTF">2018-01-25T22:22:22Z</dcterms:modified>
</cp:coreProperties>
</file>