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5"/>
  </p:notesMasterIdLst>
  <p:sldIdLst>
    <p:sldId id="294" r:id="rId2"/>
    <p:sldId id="295" r:id="rId3"/>
    <p:sldId id="296" r:id="rId4"/>
    <p:sldId id="297" r:id="rId5"/>
    <p:sldId id="298" r:id="rId6"/>
    <p:sldId id="265" r:id="rId7"/>
    <p:sldId id="256" r:id="rId8"/>
    <p:sldId id="257" r:id="rId9"/>
    <p:sldId id="258" r:id="rId10"/>
    <p:sldId id="259" r:id="rId11"/>
    <p:sldId id="260" r:id="rId12"/>
    <p:sldId id="261" r:id="rId13"/>
    <p:sldId id="262" r:id="rId14"/>
    <p:sldId id="263" r:id="rId15"/>
    <p:sldId id="264" r:id="rId16"/>
    <p:sldId id="266" r:id="rId17"/>
    <p:sldId id="288" r:id="rId18"/>
    <p:sldId id="289" r:id="rId19"/>
    <p:sldId id="290" r:id="rId20"/>
    <p:sldId id="291" r:id="rId21"/>
    <p:sldId id="292" r:id="rId22"/>
    <p:sldId id="293" r:id="rId23"/>
    <p:sldId id="267" r:id="rId24"/>
    <p:sldId id="268" r:id="rId25"/>
    <p:sldId id="269" r:id="rId26"/>
    <p:sldId id="270" r:id="rId27"/>
    <p:sldId id="271" r:id="rId28"/>
    <p:sldId id="272" r:id="rId29"/>
    <p:sldId id="273" r:id="rId30"/>
    <p:sldId id="274" r:id="rId31"/>
    <p:sldId id="275" r:id="rId32"/>
    <p:sldId id="276" r:id="rId33"/>
    <p:sldId id="277" r:id="rId34"/>
    <p:sldId id="278" r:id="rId35"/>
    <p:sldId id="279" r:id="rId36"/>
    <p:sldId id="280" r:id="rId37"/>
    <p:sldId id="281" r:id="rId38"/>
    <p:sldId id="282" r:id="rId39"/>
    <p:sldId id="283" r:id="rId40"/>
    <p:sldId id="284" r:id="rId41"/>
    <p:sldId id="285" r:id="rId42"/>
    <p:sldId id="286" r:id="rId43"/>
    <p:sldId id="287" r:id="rId4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Sydney A. Scott" userId="10033FFF8AFACF9A@LIVE.COM" providerId="AD" clId="Web-{A567EDEA-59CC-4CF5-8B02-99EFD59A188D}"/>
    <pc:docChg chg="addSld modSld sldOrd modSection">
      <pc:chgData name="Dr. Sydney A. Scott" userId="10033FFF8AFACF9A@LIVE.COM" providerId="AD" clId="Web-{A567EDEA-59CC-4CF5-8B02-99EFD59A188D}" dt="2018-02-08T21:59:47.059" v="118"/>
      <pc:docMkLst>
        <pc:docMk/>
      </pc:docMkLst>
      <pc:sldChg chg="delSp modSp mod chgLayout">
        <pc:chgData name="Dr. Sydney A. Scott" userId="10033FFF8AFACF9A@LIVE.COM" providerId="AD" clId="Web-{A567EDEA-59CC-4CF5-8B02-99EFD59A188D}" dt="2018-02-08T21:36:40.801" v="0"/>
        <pc:sldMkLst>
          <pc:docMk/>
          <pc:sldMk cId="2574745787" sldId="257"/>
        </pc:sldMkLst>
        <pc:spChg chg="mod ord">
          <ac:chgData name="Dr. Sydney A. Scott" userId="10033FFF8AFACF9A@LIVE.COM" providerId="AD" clId="Web-{A567EDEA-59CC-4CF5-8B02-99EFD59A188D}" dt="2018-02-08T21:36:40.801" v="0"/>
          <ac:spMkLst>
            <pc:docMk/>
            <pc:sldMk cId="2574745787" sldId="257"/>
            <ac:spMk id="2" creationId="{78308404-FB15-4D9C-AA2B-7EB7A27D5F1E}"/>
          </ac:spMkLst>
        </pc:spChg>
        <pc:spChg chg="mod ord">
          <ac:chgData name="Dr. Sydney A. Scott" userId="10033FFF8AFACF9A@LIVE.COM" providerId="AD" clId="Web-{A567EDEA-59CC-4CF5-8B02-99EFD59A188D}" dt="2018-02-08T21:36:40.801" v="0"/>
          <ac:spMkLst>
            <pc:docMk/>
            <pc:sldMk cId="2574745787" sldId="257"/>
            <ac:spMk id="3" creationId="{E18946F9-AA40-4184-B6EC-84DE8EF1B82C}"/>
          </ac:spMkLst>
        </pc:spChg>
        <pc:spChg chg="del">
          <ac:chgData name="Dr. Sydney A. Scott" userId="10033FFF8AFACF9A@LIVE.COM" providerId="AD" clId="Web-{A567EDEA-59CC-4CF5-8B02-99EFD59A188D}" dt="2018-02-08T21:36:40.801" v="0"/>
          <ac:spMkLst>
            <pc:docMk/>
            <pc:sldMk cId="2574745787" sldId="257"/>
            <ac:spMk id="4" creationId="{79E43D87-0C1D-4BCC-BF06-54E3D27504AF}"/>
          </ac:spMkLst>
        </pc:spChg>
      </pc:sldChg>
      <pc:sldChg chg="modSp new ord">
        <pc:chgData name="Dr. Sydney A. Scott" userId="10033FFF8AFACF9A@LIVE.COM" providerId="AD" clId="Web-{A567EDEA-59CC-4CF5-8B02-99EFD59A188D}" dt="2018-02-08T21:59:47.059" v="117"/>
        <pc:sldMkLst>
          <pc:docMk/>
          <pc:sldMk cId="510092596" sldId="264"/>
        </pc:sldMkLst>
        <pc:spChg chg="mod">
          <ac:chgData name="Dr. Sydney A. Scott" userId="10033FFF8AFACF9A@LIVE.COM" providerId="AD" clId="Web-{A567EDEA-59CC-4CF5-8B02-99EFD59A188D}" dt="2018-02-08T21:42:46.647" v="57"/>
          <ac:spMkLst>
            <pc:docMk/>
            <pc:sldMk cId="510092596" sldId="264"/>
            <ac:spMk id="2" creationId="{12BC26A4-CA9F-4FBB-A8FB-5A945B586F7D}"/>
          </ac:spMkLst>
        </pc:spChg>
        <pc:spChg chg="mod">
          <ac:chgData name="Dr. Sydney A. Scott" userId="10033FFF8AFACF9A@LIVE.COM" providerId="AD" clId="Web-{A567EDEA-59CC-4CF5-8B02-99EFD59A188D}" dt="2018-02-08T21:59:47.059" v="117"/>
          <ac:spMkLst>
            <pc:docMk/>
            <pc:sldMk cId="510092596" sldId="264"/>
            <ac:spMk id="3" creationId="{6CEB5604-FA34-45A3-8105-EED5E9EFC2D9}"/>
          </ac:spMkLst>
        </pc:spChg>
      </pc:sldChg>
      <pc:sldChg chg="modSp new ord">
        <pc:chgData name="Dr. Sydney A. Scott" userId="10033FFF8AFACF9A@LIVE.COM" providerId="AD" clId="Web-{A567EDEA-59CC-4CF5-8B02-99EFD59A188D}" dt="2018-02-08T21:43:54.553" v="92"/>
        <pc:sldMkLst>
          <pc:docMk/>
          <pc:sldMk cId="1657728967" sldId="265"/>
        </pc:sldMkLst>
        <pc:spChg chg="mod">
          <ac:chgData name="Dr. Sydney A. Scott" userId="10033FFF8AFACF9A@LIVE.COM" providerId="AD" clId="Web-{A567EDEA-59CC-4CF5-8B02-99EFD59A188D}" dt="2018-02-08T21:43:00.053" v="63"/>
          <ac:spMkLst>
            <pc:docMk/>
            <pc:sldMk cId="1657728967" sldId="265"/>
            <ac:spMk id="2" creationId="{913F4DF4-4CB2-4831-BC3B-705F91FC49A8}"/>
          </ac:spMkLst>
        </pc:spChg>
        <pc:spChg chg="mod">
          <ac:chgData name="Dr. Sydney A. Scott" userId="10033FFF8AFACF9A@LIVE.COM" providerId="AD" clId="Web-{A567EDEA-59CC-4CF5-8B02-99EFD59A188D}" dt="2018-02-08T21:43:31.725" v="88"/>
          <ac:spMkLst>
            <pc:docMk/>
            <pc:sldMk cId="1657728967" sldId="265"/>
            <ac:spMk id="3" creationId="{96A46A1B-A231-49C2-864B-1E509CD5E7E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2DE253-DF8C-45A7-B0F0-925B627A3C15}" type="datetimeFigureOut">
              <a:rPr lang="en-US"/>
              <a:t>2/15/2018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AB730F-6233-42E5-A62E-FA0529DFA4DB}" type="slidenum">
              <a:rPr lang="en-US"/>
              <a:t>‹#›</a:t>
            </a:fld>
            <a:endParaRPr lang="en-US" dirty="0"/>
          </a:p>
        </p:txBody>
      </p:sp>
    </p:spTree>
    <p:extLst>
      <p:ext uri="{BB962C8B-B14F-4D97-AF65-F5344CB8AC3E}">
        <p14:creationId xmlns:p14="http://schemas.microsoft.com/office/powerpoint/2010/main" val="3953129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Change the perception change the reaction </a:t>
            </a:r>
          </a:p>
        </p:txBody>
      </p:sp>
      <p:sp>
        <p:nvSpPr>
          <p:cNvPr id="4" name="Slide Number Placeholder 3"/>
          <p:cNvSpPr>
            <a:spLocks noGrp="1"/>
          </p:cNvSpPr>
          <p:nvPr>
            <p:ph type="sldNum" sz="quarter" idx="10"/>
          </p:nvPr>
        </p:nvSpPr>
        <p:spPr/>
        <p:txBody>
          <a:bodyPr/>
          <a:lstStyle/>
          <a:p>
            <a:fld id="{23AB730F-6233-42E5-A62E-FA0529DFA4DB}" type="slidenum">
              <a:rPr lang="en-US"/>
              <a:t>7</a:t>
            </a:fld>
            <a:endParaRPr lang="en-US" dirty="0"/>
          </a:p>
        </p:txBody>
      </p:sp>
    </p:spTree>
    <p:extLst>
      <p:ext uri="{BB962C8B-B14F-4D97-AF65-F5344CB8AC3E}">
        <p14:creationId xmlns:p14="http://schemas.microsoft.com/office/powerpoint/2010/main" val="2553344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3B3AA788-5372-3F41-A0AF-0843F598EF92}" type="slidenum">
              <a:rPr lang="en-US">
                <a:latin typeface="Tahoma" pitchFamily="-65" charset="0"/>
                <a:ea typeface="ヒラギノ角ゴ Pro W3" pitchFamily="-65" charset="-128"/>
                <a:cs typeface="ヒラギノ角ゴ Pro W3" pitchFamily="-65" charset="-128"/>
              </a:rPr>
              <a:pPr/>
              <a:t>34</a:t>
            </a:fld>
            <a:endParaRPr lang="en-US" dirty="0">
              <a:latin typeface="Tahoma" pitchFamily="-65" charset="0"/>
              <a:ea typeface="ヒラギノ角ゴ Pro W3" pitchFamily="-65" charset="-128"/>
              <a:cs typeface="ヒラギノ角ゴ Pro W3" pitchFamily="-65" charset="-128"/>
            </a:endParaRPr>
          </a:p>
        </p:txBody>
      </p:sp>
      <p:sp>
        <p:nvSpPr>
          <p:cNvPr id="44035" name="Rectangle 2"/>
          <p:cNvSpPr>
            <a:spLocks noGrp="1" noRot="1" noChangeAspect="1" noChangeArrowheads="1"/>
          </p:cNvSpPr>
          <p:nvPr>
            <p:ph type="sldImg"/>
          </p:nvPr>
        </p:nvSpPr>
        <p:spPr>
          <a:solidFill>
            <a:srgbClr val="FFFFFF"/>
          </a:solidFill>
          <a:ln/>
        </p:spPr>
      </p:sp>
      <p:sp>
        <p:nvSpPr>
          <p:cNvPr id="4403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2209059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A0438A3E-AEA0-A545-8709-CC7996A8F947}" type="slidenum">
              <a:rPr lang="en-US">
                <a:latin typeface="Tahoma" pitchFamily="-65" charset="0"/>
                <a:ea typeface="ヒラギノ角ゴ Pro W3" pitchFamily="-65" charset="-128"/>
                <a:cs typeface="ヒラギノ角ゴ Pro W3" pitchFamily="-65" charset="-128"/>
              </a:rPr>
              <a:pPr/>
              <a:t>35</a:t>
            </a:fld>
            <a:endParaRPr lang="en-US" dirty="0">
              <a:latin typeface="Tahoma" pitchFamily="-65" charset="0"/>
              <a:ea typeface="ヒラギノ角ゴ Pro W3" pitchFamily="-65" charset="-128"/>
              <a:cs typeface="ヒラギノ角ゴ Pro W3" pitchFamily="-65" charset="-128"/>
            </a:endParaRPr>
          </a:p>
        </p:txBody>
      </p:sp>
      <p:sp>
        <p:nvSpPr>
          <p:cNvPr id="41987" name="Rectangle 2"/>
          <p:cNvSpPr>
            <a:spLocks noGrp="1" noRot="1" noChangeAspect="1" noChangeArrowheads="1"/>
          </p:cNvSpPr>
          <p:nvPr>
            <p:ph type="sldImg"/>
          </p:nvPr>
        </p:nvSpPr>
        <p:spPr>
          <a:solidFill>
            <a:srgbClr val="FFFFFF"/>
          </a:solidFill>
          <a:ln/>
        </p:spPr>
      </p:sp>
      <p:sp>
        <p:nvSpPr>
          <p:cNvPr id="4198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4172797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http://onlinelibrary.wiley.com.libaccess.fdu.edu/doi/10.1002/jclp.20095/pdf;jsessionid=848BA81DCFBF29E4D8509AE71859397C.f04t02</a:t>
            </a:r>
          </a:p>
          <a:p>
            <a:r>
              <a:rPr lang="en-CA" dirty="0" smtClean="0"/>
              <a:t>Psychological mindedness (PM), in its broadest sense, involves awareness and understanding of psychological processes, such as thoughts, feelings, and behaviors. Some definitions of PM focus on self-awareness. For example, Applebaum (1973) wrote that PM is “A person’s ability to see relationships among thoughts, feelings, and actions, with the goal of learning the meanings and causes of his experiences and behavior” (p. 36). Some definitions focus on awareness of others: Gough (1957/1975) defined the psychologically minded person as one who is “interested in, and responsive to, the inner needs, motives, and experiences of others” (p. 11). Farber (1985) offered a comprehensive definition of PM that involves awareness of psychological processes in self and others: “. . . the disposition to reflect upon the meaning and motivation of behavior, thoughts, and feelings of oneself and others” (p. 170). Following this definition, Conte et al. (1990) designed the PM Scale, a 45-item self report measure of PM toward self and others. Factor-analytic work on the PM Scale (Conte, Ratto, &amp; Karasu, 1996; Shill &amp; Lumley, 2002) has provided an empirical definition of PM: It involves “. . . a degree of access to one’s feelings that leads, through discussion of one’s problems with others, to an ability to acquire insight into the meaning and motivation of one’s own and others’ thoughts, feelings, and behavior, and to a capacity for change (Conte &amp; Ratto, 1997, p. 21). This definition includes awareness of psychological processes in self and others. In other words, the psychologically minded person perceives the thoughts and feelings that constitute the psychological world: The high-PM person understands that psychological constructs have substance and that they matter in a fundamental way. Psychologically minded thinking about oneself involves awareness of one’s own thoughts and feelings. Therefore, the alexithymic patient—who lacks emotional awareness—would not be able to think in a psychologically minded way about him- or herself. Others’ thoughts and feelings may also become the focus of psychologically minded thinking. As such, the autistic patient—who exhibits mind blindness, or lack of awareness of the psychological life of others—would not be able to think in a psychologically minded way about others. Beyond awareness, PM implies an understanding of psychological processes. Once the high-PM individual has perceived psychological data, i.e., a sequence of thoughts or feelings, then he or she is in a position to make sense of that data by noting patterns and relationships among thoughts, feelings, and behaviors. The relationship between PM and psychological understanding is beyond the scope of this paper and will be taken up in </a:t>
            </a:r>
          </a:p>
          <a:p>
            <a:endParaRPr lang="en-CA" dirty="0" smtClean="0"/>
          </a:p>
          <a:p>
            <a:r>
              <a:rPr lang="en-CA" sz="1200" b="0" i="0" kern="1200" dirty="0" smtClean="0">
                <a:solidFill>
                  <a:schemeClr val="tx1"/>
                </a:solidFill>
                <a:effectLst/>
                <a:latin typeface="+mn-lt"/>
                <a:ea typeface="+mn-ea"/>
                <a:cs typeface="+mn-cs"/>
              </a:rPr>
              <a:t>Beitel, M., Ferrer, E. and Cecero, J. J. (2005), Psychological mindedness and awareness of self and others. J. Clin. Psychol., 61: 739–750. doi:10.1002/jclp.20095</a:t>
            </a:r>
            <a:endParaRPr lang="en-CA" dirty="0"/>
          </a:p>
        </p:txBody>
      </p:sp>
      <p:sp>
        <p:nvSpPr>
          <p:cNvPr id="4" name="Slide Number Placeholder 3"/>
          <p:cNvSpPr>
            <a:spLocks noGrp="1"/>
          </p:cNvSpPr>
          <p:nvPr>
            <p:ph type="sldNum" sz="quarter" idx="10"/>
          </p:nvPr>
        </p:nvSpPr>
        <p:spPr/>
        <p:txBody>
          <a:bodyPr/>
          <a:lstStyle/>
          <a:p>
            <a:fld id="{89CF827F-5D95-4C0E-942C-51B61687352F}" type="slidenum">
              <a:rPr lang="en-CA" smtClean="0"/>
              <a:t>39</a:t>
            </a:fld>
            <a:endParaRPr lang="en-CA" dirty="0"/>
          </a:p>
        </p:txBody>
      </p:sp>
    </p:spTree>
    <p:extLst>
      <p:ext uri="{BB962C8B-B14F-4D97-AF65-F5344CB8AC3E}">
        <p14:creationId xmlns:p14="http://schemas.microsoft.com/office/powerpoint/2010/main" val="4201657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Allows for opening to not the truth but a </a:t>
            </a:r>
            <a:r>
              <a:rPr lang="en-US" dirty="0" smtClean="0"/>
              <a:t>irrational </a:t>
            </a:r>
            <a:r>
              <a:rPr lang="en-US" dirty="0"/>
              <a:t>story based on fear </a:t>
            </a:r>
            <a:r>
              <a:rPr lang="en-US" dirty="0" smtClean="0"/>
              <a:t>etc.</a:t>
            </a:r>
            <a:r>
              <a:rPr lang="en-US" dirty="0"/>
              <a:t> </a:t>
            </a:r>
          </a:p>
        </p:txBody>
      </p:sp>
      <p:sp>
        <p:nvSpPr>
          <p:cNvPr id="4" name="Slide Number Placeholder 3"/>
          <p:cNvSpPr>
            <a:spLocks noGrp="1"/>
          </p:cNvSpPr>
          <p:nvPr>
            <p:ph type="sldNum" sz="quarter" idx="10"/>
          </p:nvPr>
        </p:nvSpPr>
        <p:spPr/>
        <p:txBody>
          <a:bodyPr/>
          <a:lstStyle/>
          <a:p>
            <a:fld id="{23AB730F-6233-42E5-A62E-FA0529DFA4DB}" type="slidenum">
              <a:rPr lang="en-US"/>
              <a:t>8</a:t>
            </a:fld>
            <a:endParaRPr lang="en-US" dirty="0"/>
          </a:p>
        </p:txBody>
      </p:sp>
    </p:spTree>
    <p:extLst>
      <p:ext uri="{BB962C8B-B14F-4D97-AF65-F5344CB8AC3E}">
        <p14:creationId xmlns:p14="http://schemas.microsoft.com/office/powerpoint/2010/main" val="2296244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am a looser she doe not love me unless I am with her</a:t>
            </a:r>
          </a:p>
          <a:p>
            <a:r>
              <a:rPr lang="en-US" dirty="0"/>
              <a:t>She will cheat </a:t>
            </a:r>
            <a:r>
              <a:rPr lang="en-US" dirty="0" smtClean="0"/>
              <a:t>etc. </a:t>
            </a:r>
            <a:r>
              <a:rPr lang="en-US" dirty="0"/>
              <a:t>I am not good enough that is why </a:t>
            </a:r>
          </a:p>
        </p:txBody>
      </p:sp>
      <p:sp>
        <p:nvSpPr>
          <p:cNvPr id="4" name="Slide Number Placeholder 3"/>
          <p:cNvSpPr>
            <a:spLocks noGrp="1"/>
          </p:cNvSpPr>
          <p:nvPr>
            <p:ph type="sldNum" sz="quarter" idx="10"/>
          </p:nvPr>
        </p:nvSpPr>
        <p:spPr/>
        <p:txBody>
          <a:bodyPr/>
          <a:lstStyle/>
          <a:p>
            <a:fld id="{23AB730F-6233-42E5-A62E-FA0529DFA4DB}" type="slidenum">
              <a:rPr lang="en-US"/>
              <a:t>9</a:t>
            </a:fld>
            <a:endParaRPr lang="en-US" dirty="0"/>
          </a:p>
        </p:txBody>
      </p:sp>
    </p:spTree>
    <p:extLst>
      <p:ext uri="{BB962C8B-B14F-4D97-AF65-F5344CB8AC3E}">
        <p14:creationId xmlns:p14="http://schemas.microsoft.com/office/powerpoint/2010/main" val="2580578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;\lose your self confidence </a:t>
            </a:r>
          </a:p>
          <a:p>
            <a:r>
              <a:rPr lang="en-US" dirty="0"/>
              <a:t>Feel sad </a:t>
            </a:r>
          </a:p>
          <a:p>
            <a:r>
              <a:rPr lang="en-US" dirty="0"/>
              <a:t>Feel unlovable and stop applying for jobs </a:t>
            </a:r>
          </a:p>
          <a:p>
            <a:endParaRPr lang="en-US" dirty="0"/>
          </a:p>
        </p:txBody>
      </p:sp>
      <p:sp>
        <p:nvSpPr>
          <p:cNvPr id="4" name="Slide Number Placeholder 3"/>
          <p:cNvSpPr>
            <a:spLocks noGrp="1"/>
          </p:cNvSpPr>
          <p:nvPr>
            <p:ph type="sldNum" sz="quarter" idx="10"/>
          </p:nvPr>
        </p:nvSpPr>
        <p:spPr/>
        <p:txBody>
          <a:bodyPr/>
          <a:lstStyle/>
          <a:p>
            <a:fld id="{23AB730F-6233-42E5-A62E-FA0529DFA4DB}" type="slidenum">
              <a:rPr lang="en-US"/>
              <a:t>10</a:t>
            </a:fld>
            <a:endParaRPr lang="en-US" dirty="0"/>
          </a:p>
        </p:txBody>
      </p:sp>
    </p:spTree>
    <p:extLst>
      <p:ext uri="{BB962C8B-B14F-4D97-AF65-F5344CB8AC3E}">
        <p14:creationId xmlns:p14="http://schemas.microsoft.com/office/powerpoint/2010/main" val="1662220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Huber (1998) and Kouzes and Posner (1993, 2002), Senge, (2006) </a:t>
            </a:r>
            <a:r>
              <a:rPr lang="en-US" altLang="en-US" b="1" dirty="0" smtClean="0"/>
              <a:t>leaders wishing to have a positive impact must first know and understand themselves</a:t>
            </a:r>
            <a:r>
              <a:rPr lang="en-US" altLang="en-US" dirty="0" smtClean="0"/>
              <a:t>. This understanding needs to go beyond what they do to the why—the </a:t>
            </a:r>
            <a:r>
              <a:rPr lang="en-US" altLang="en-US" b="1" dirty="0" smtClean="0"/>
              <a:t>values that drive them (George, 2003</a:t>
            </a:r>
            <a:r>
              <a:rPr lang="en-US" altLang="en-US" dirty="0" smtClean="0"/>
              <a:t>). Leaders must become aware of their personal values and characteristics. </a:t>
            </a:r>
            <a:r>
              <a:rPr lang="en-US" altLang="en-US" b="1" dirty="0" smtClean="0"/>
              <a:t>Self-awareness is essential to ensure that what actualizes in the workplace is intentional </a:t>
            </a:r>
            <a:r>
              <a:rPr lang="en-US" altLang="en-US" dirty="0" smtClean="0"/>
              <a:t>(Bender, 2001; Bohlman &amp; Deal, 2001; Covey, 1991; DePree, 1989; De Vries, 2001; Dotlich &amp; Cairo, 2002; Huber, 1998; James, 1996; Kouzes &amp; Posner; Goleman, Boyatzis, &amp; McKee, 2002; McCall, 2003; Vaill, 1996; Wheatley, 1999a).</a:t>
            </a:r>
            <a:endParaRPr lang="en-CA" altLang="en-US" dirty="0" smtClean="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BCBE98-E5B8-4935-BAE2-5B68FDC3B465}" type="slidenum">
              <a:rPr lang="en-CA" smtClean="0"/>
              <a:pPr fontAlgn="base">
                <a:spcBef>
                  <a:spcPct val="0"/>
                </a:spcBef>
                <a:spcAft>
                  <a:spcPct val="0"/>
                </a:spcAft>
                <a:defRPr/>
              </a:pPr>
              <a:t>23</a:t>
            </a:fld>
            <a:endParaRPr lang="en-CA" dirty="0" smtClean="0"/>
          </a:p>
        </p:txBody>
      </p:sp>
    </p:spTree>
    <p:extLst>
      <p:ext uri="{BB962C8B-B14F-4D97-AF65-F5344CB8AC3E}">
        <p14:creationId xmlns:p14="http://schemas.microsoft.com/office/powerpoint/2010/main" val="2609908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a:bodyPr>
          <a:lstStyle/>
          <a:p>
            <a:pPr eaLnBrk="1" fontAlgn="auto" hangingPunct="1">
              <a:spcBef>
                <a:spcPts val="0"/>
              </a:spcBef>
              <a:spcAft>
                <a:spcPts val="0"/>
              </a:spcAft>
              <a:defRPr/>
            </a:pPr>
            <a:r>
              <a:rPr lang="en-US" b="1" dirty="0" smtClean="0">
                <a:latin typeface="Times New Roman" pitchFamily="18" charset="0"/>
                <a:cs typeface="Times New Roman" pitchFamily="18" charset="0"/>
              </a:rPr>
              <a:t>Solomon, Marshall, and Gardner (2005)  </a:t>
            </a:r>
            <a:r>
              <a:rPr lang="en-US" dirty="0" smtClean="0">
                <a:latin typeface="Times New Roman" pitchFamily="18" charset="0"/>
                <a:cs typeface="Times New Roman" pitchFamily="18" charset="0"/>
              </a:rPr>
              <a:t>described wise people being “committed to advancing the well-being of society . . . to establishing the conditions for successive generations to flourish (p. 272) . . . . They see beyond the here and now (p. 273) . . . . Wisdom is . . . a means of seeing beyond common understandings” (p. 275).</a:t>
            </a:r>
            <a:endParaRPr lang="en-CA" dirty="0" smtClean="0">
              <a:latin typeface="Times New Roman" pitchFamily="18" charset="0"/>
              <a:cs typeface="Times New Roman" pitchFamily="18" charset="0"/>
            </a:endParaRPr>
          </a:p>
          <a:p>
            <a:pPr eaLnBrk="1" fontAlgn="auto" hangingPunct="1">
              <a:spcBef>
                <a:spcPts val="0"/>
              </a:spcBef>
              <a:spcAft>
                <a:spcPts val="0"/>
              </a:spcAft>
              <a:defRPr/>
            </a:pPr>
            <a:endParaRPr lang="en-CA" dirty="0"/>
          </a:p>
        </p:txBody>
      </p:sp>
      <p:sp>
        <p:nvSpPr>
          <p:cNvPr id="563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473322-3967-4010-B84F-FB162E3B40C3}" type="slidenum">
              <a:rPr lang="en-CA" smtClean="0"/>
              <a:pPr fontAlgn="base">
                <a:spcBef>
                  <a:spcPct val="0"/>
                </a:spcBef>
                <a:spcAft>
                  <a:spcPct val="0"/>
                </a:spcAft>
                <a:defRPr/>
              </a:pPr>
              <a:t>24</a:t>
            </a:fld>
            <a:endParaRPr lang="en-CA" dirty="0" smtClean="0"/>
          </a:p>
        </p:txBody>
      </p:sp>
    </p:spTree>
    <p:extLst>
      <p:ext uri="{BB962C8B-B14F-4D97-AF65-F5344CB8AC3E}">
        <p14:creationId xmlns:p14="http://schemas.microsoft.com/office/powerpoint/2010/main" val="3324127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p:cNvSpPr>
          <p:nvPr>
            <p:ph type="sldNum" sz="quarter" idx="5"/>
          </p:nvPr>
        </p:nvSpPr>
        <p:spPr>
          <a:noFill/>
        </p:spPr>
        <p:txBody>
          <a:bodyPr/>
          <a:lstStyle/>
          <a:p>
            <a:fld id="{DB5EA3EB-C924-DB4E-9C61-0CC81F223B49}" type="slidenum">
              <a:rPr lang="en-US"/>
              <a:pPr/>
              <a:t>28</a:t>
            </a:fld>
            <a:endParaRPr lang="en-US" dirty="0"/>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ea typeface="ＭＳ Ｐゴシック" pitchFamily="-65" charset="-128"/>
              <a:cs typeface="ＭＳ Ｐゴシック" pitchFamily="-65" charset="-128"/>
            </a:endParaRPr>
          </a:p>
        </p:txBody>
      </p:sp>
    </p:spTree>
    <p:extLst>
      <p:ext uri="{BB962C8B-B14F-4D97-AF65-F5344CB8AC3E}">
        <p14:creationId xmlns:p14="http://schemas.microsoft.com/office/powerpoint/2010/main" val="3486510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If strong emotions, such as anxiety or fear, are experienced with a particular activity, these emotions will be recalled when it is time to repeat that particular activity. Basic decisions such as, "Where is the best location to give this injection?" are made based on prior experience. If the last experience giving an injection was anxiety provoking, these same feelings are likely to reoccur.</a:t>
            </a:r>
          </a:p>
          <a:p>
            <a:r>
              <a:rPr lang="en-CA" dirty="0" smtClean="0"/>
              <a:t>Situational stress can undermine decision-making, concentration, and recall, which can lead to an increase in errors. </a:t>
            </a:r>
          </a:p>
          <a:p>
            <a:endParaRPr lang="en-CA" dirty="0"/>
          </a:p>
        </p:txBody>
      </p:sp>
      <p:sp>
        <p:nvSpPr>
          <p:cNvPr id="4" name="Slide Number Placeholder 3"/>
          <p:cNvSpPr>
            <a:spLocks noGrp="1"/>
          </p:cNvSpPr>
          <p:nvPr>
            <p:ph type="sldNum" sz="quarter" idx="10"/>
          </p:nvPr>
        </p:nvSpPr>
        <p:spPr/>
        <p:txBody>
          <a:bodyPr/>
          <a:lstStyle/>
          <a:p>
            <a:fld id="{89CF827F-5D95-4C0E-942C-51B61687352F}" type="slidenum">
              <a:rPr lang="en-CA" smtClean="0"/>
              <a:t>30</a:t>
            </a:fld>
            <a:endParaRPr lang="en-CA" dirty="0"/>
          </a:p>
        </p:txBody>
      </p:sp>
    </p:spTree>
    <p:extLst>
      <p:ext uri="{BB962C8B-B14F-4D97-AF65-F5344CB8AC3E}">
        <p14:creationId xmlns:p14="http://schemas.microsoft.com/office/powerpoint/2010/main" val="36229509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D45BACB6-DFB3-1547-B332-2B1E584DE3C9}" type="slidenum">
              <a:rPr lang="en-US">
                <a:latin typeface="Tahoma" pitchFamily="-65" charset="0"/>
                <a:ea typeface="ヒラギノ角ゴ Pro W3" pitchFamily="-65" charset="-128"/>
                <a:cs typeface="ヒラギノ角ゴ Pro W3" pitchFamily="-65" charset="-128"/>
              </a:rPr>
              <a:pPr/>
              <a:t>31</a:t>
            </a:fld>
            <a:endParaRPr lang="en-US" dirty="0">
              <a:latin typeface="Tahoma" pitchFamily="-65" charset="0"/>
              <a:ea typeface="ヒラギノ角ゴ Pro W3" pitchFamily="-65" charset="-128"/>
              <a:cs typeface="ヒラギノ角ゴ Pro W3" pitchFamily="-65" charset="-128"/>
            </a:endParaRPr>
          </a:p>
        </p:txBody>
      </p:sp>
      <p:sp>
        <p:nvSpPr>
          <p:cNvPr id="20483" name="Rectangle 2"/>
          <p:cNvSpPr>
            <a:spLocks noGrp="1" noRot="1" noChangeAspect="1" noChangeArrowheads="1"/>
          </p:cNvSpPr>
          <p:nvPr>
            <p:ph type="sldImg"/>
          </p:nvPr>
        </p:nvSpPr>
        <p:spPr>
          <a:solidFill>
            <a:srgbClr val="FFFFFF"/>
          </a:solidFill>
          <a:ln/>
        </p:spPr>
      </p:sp>
      <p:sp>
        <p:nvSpPr>
          <p:cNvPr id="2048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653015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2/15/2018</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DE6118-2437-4B30-8E3C-4D2BE6020583}" type="datetimeFigureOut">
              <a:rPr lang="en-US" dirty="0"/>
              <a:t>2/15/2018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DE6118-2437-4B30-8E3C-4D2BE6020583}" type="datetimeFigureOut">
              <a:rPr lang="en-US" dirty="0"/>
              <a:t>2/15/2018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DE6118-2437-4B30-8E3C-4D2BE6020583}" type="datetimeFigureOut">
              <a:rPr lang="en-US" dirty="0"/>
              <a:t>2/15/2018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2/15/2018</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7DE6118-2437-4B30-8E3C-4D2BE6020583}" type="datetimeFigureOut">
              <a:rPr lang="en-US" dirty="0"/>
              <a:t>2/15/2018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7DE6118-2437-4B30-8E3C-4D2BE6020583}" type="datetimeFigureOut">
              <a:rPr lang="en-US" dirty="0"/>
              <a:t>2/15/2018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7DE6118-2437-4B30-8E3C-4D2BE6020583}" type="datetimeFigureOut">
              <a:rPr lang="en-US" dirty="0"/>
              <a:t>2/15/2018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2/15/2018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2/15/2018</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2/15/2018</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2/15/2018</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9849" y="1298448"/>
            <a:ext cx="7056444" cy="3255264"/>
          </a:xfrm>
        </p:spPr>
        <p:txBody>
          <a:bodyPr>
            <a:normAutofit/>
          </a:bodyPr>
          <a:lstStyle/>
          <a:p>
            <a:pPr algn="r"/>
            <a:r>
              <a:rPr lang="en-US" dirty="0">
                <a:solidFill>
                  <a:schemeClr val="accent1"/>
                </a:solidFill>
              </a:rPr>
              <a:t>Leadership class </a:t>
            </a:r>
            <a:r>
              <a:rPr lang="en-US" dirty="0" smtClean="0">
                <a:solidFill>
                  <a:schemeClr val="accent1"/>
                </a:solidFill>
              </a:rPr>
              <a:t>3</a:t>
            </a:r>
            <a:endParaRPr lang="en-US" dirty="0">
              <a:solidFill>
                <a:schemeClr val="accent1"/>
              </a:solidFill>
            </a:endParaRPr>
          </a:p>
        </p:txBody>
      </p:sp>
      <p:sp>
        <p:nvSpPr>
          <p:cNvPr id="3" name="Subtitle 2"/>
          <p:cNvSpPr>
            <a:spLocks noGrp="1"/>
          </p:cNvSpPr>
          <p:nvPr>
            <p:ph type="subTitle" idx="1"/>
          </p:nvPr>
        </p:nvSpPr>
        <p:spPr>
          <a:xfrm>
            <a:off x="8528702" y="4084889"/>
            <a:ext cx="3021621" cy="1709159"/>
          </a:xfrm>
        </p:spPr>
        <p:txBody>
          <a:bodyPr>
            <a:normAutofit/>
          </a:bodyPr>
          <a:lstStyle/>
          <a:p>
            <a:pPr algn="r"/>
            <a:r>
              <a:rPr lang="en-US" sz="1800" dirty="0" smtClean="0">
                <a:solidFill>
                  <a:srgbClr val="FFFFFF"/>
                </a:solidFill>
              </a:rPr>
              <a:t>Commitment </a:t>
            </a:r>
            <a:r>
              <a:rPr lang="en-US" sz="1800" dirty="0" smtClean="0">
                <a:solidFill>
                  <a:srgbClr val="FFFFFF"/>
                </a:solidFill>
              </a:rPr>
              <a:t>/integrity </a:t>
            </a:r>
            <a:r>
              <a:rPr lang="en-US" sz="1800" dirty="0">
                <a:solidFill>
                  <a:srgbClr val="FFFFFF"/>
                </a:solidFill>
              </a:rPr>
              <a:t> </a:t>
            </a:r>
          </a:p>
        </p:txBody>
      </p:sp>
    </p:spTree>
    <p:extLst>
      <p:ext uri="{BB962C8B-B14F-4D97-AF65-F5344CB8AC3E}">
        <p14:creationId xmlns:p14="http://schemas.microsoft.com/office/powerpoint/2010/main" val="14018264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2CA51-361E-4AD3-8F84-280019F4BB17}"/>
              </a:ext>
            </a:extLst>
          </p:cNvPr>
          <p:cNvSpPr>
            <a:spLocks noGrp="1"/>
          </p:cNvSpPr>
          <p:nvPr>
            <p:ph type="ctrTitle"/>
          </p:nvPr>
        </p:nvSpPr>
        <p:spPr>
          <a:xfrm>
            <a:off x="1914525" y="1789113"/>
            <a:ext cx="8361363" cy="2264323"/>
          </a:xfrm>
        </p:spPr>
        <p:txBody>
          <a:bodyPr/>
          <a:lstStyle/>
          <a:p>
            <a:r>
              <a:rPr lang="en-US" sz="5400" dirty="0"/>
              <a:t>What are the emotional and behavioral  consequences of your story </a:t>
            </a:r>
          </a:p>
        </p:txBody>
      </p:sp>
      <p:sp>
        <p:nvSpPr>
          <p:cNvPr id="3" name="Subtitle 2">
            <a:extLst>
              <a:ext uri="{FF2B5EF4-FFF2-40B4-BE49-F238E27FC236}">
                <a16:creationId xmlns:a16="http://schemas.microsoft.com/office/drawing/2014/main" id="{C82F0FAB-AD54-484D-8B69-2C54E984681D}"/>
              </a:ext>
            </a:extLst>
          </p:cNvPr>
          <p:cNvSpPr>
            <a:spLocks noGrp="1"/>
          </p:cNvSpPr>
          <p:nvPr>
            <p:ph type="subTitle" idx="1"/>
          </p:nvPr>
        </p:nvSpPr>
        <p:spPr/>
        <p:txBody>
          <a:bodyPr vert="horz" lIns="91440" tIns="45720" rIns="91440" bIns="45720" rtlCol="0" anchor="t">
            <a:normAutofit/>
          </a:bodyPr>
          <a:lstStyle/>
          <a:p>
            <a:r>
              <a:rPr lang="en-US" dirty="0"/>
              <a:t>Your story only you can  choose the emotions by re-storying  </a:t>
            </a:r>
          </a:p>
        </p:txBody>
      </p:sp>
    </p:spTree>
    <p:extLst>
      <p:ext uri="{BB962C8B-B14F-4D97-AF65-F5344CB8AC3E}">
        <p14:creationId xmlns:p14="http://schemas.microsoft.com/office/powerpoint/2010/main" val="2771040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29D13-C782-453E-8778-671D68C3E731}"/>
              </a:ext>
            </a:extLst>
          </p:cNvPr>
          <p:cNvSpPr>
            <a:spLocks noGrp="1"/>
          </p:cNvSpPr>
          <p:nvPr>
            <p:ph type="ctrTitle"/>
          </p:nvPr>
        </p:nvSpPr>
        <p:spPr>
          <a:xfrm>
            <a:off x="1276350" y="1789113"/>
            <a:ext cx="9689519" cy="2097087"/>
          </a:xfrm>
        </p:spPr>
        <p:txBody>
          <a:bodyPr/>
          <a:lstStyle/>
          <a:p>
            <a:r>
              <a:rPr lang="en-US" sz="6000" dirty="0"/>
              <a:t>What are other perhaps counter truths about the story and you</a:t>
            </a:r>
            <a:r>
              <a:rPr lang="en-US" dirty="0"/>
              <a:t> </a:t>
            </a:r>
          </a:p>
        </p:txBody>
      </p:sp>
      <p:sp>
        <p:nvSpPr>
          <p:cNvPr id="3" name="Subtitle 2">
            <a:extLst>
              <a:ext uri="{FF2B5EF4-FFF2-40B4-BE49-F238E27FC236}">
                <a16:creationId xmlns:a16="http://schemas.microsoft.com/office/drawing/2014/main" id="{4AD8AA17-A2E2-4DE7-BAFF-D29FAB6915D2}"/>
              </a:ext>
            </a:extLst>
          </p:cNvPr>
          <p:cNvSpPr>
            <a:spLocks noGrp="1"/>
          </p:cNvSpPr>
          <p:nvPr>
            <p:ph type="subTitle" idx="1"/>
          </p:nvPr>
        </p:nvSpPr>
        <p:spPr/>
        <p:txBody>
          <a:bodyPr vert="horz" lIns="91440" tIns="45720" rIns="91440" bIns="45720" rtlCol="0" anchor="t">
            <a:normAutofit/>
          </a:bodyPr>
          <a:lstStyle/>
          <a:p>
            <a:r>
              <a:rPr lang="en-US" dirty="0"/>
              <a:t>Pick other perspectives and explore </a:t>
            </a:r>
          </a:p>
        </p:txBody>
      </p:sp>
    </p:spTree>
    <p:extLst>
      <p:ext uri="{BB962C8B-B14F-4D97-AF65-F5344CB8AC3E}">
        <p14:creationId xmlns:p14="http://schemas.microsoft.com/office/powerpoint/2010/main" val="2521430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E4DD7-6907-4760-A3F6-FC5EA0E41F70}"/>
              </a:ext>
            </a:extLst>
          </p:cNvPr>
          <p:cNvSpPr>
            <a:spLocks noGrp="1"/>
          </p:cNvSpPr>
          <p:nvPr>
            <p:ph type="title"/>
          </p:nvPr>
        </p:nvSpPr>
        <p:spPr>
          <a:xfrm>
            <a:off x="219075" y="1304925"/>
            <a:ext cx="10584559" cy="2852738"/>
          </a:xfrm>
        </p:spPr>
        <p:txBody>
          <a:bodyPr>
            <a:normAutofit fontScale="90000"/>
          </a:bodyPr>
          <a:lstStyle/>
          <a:p>
            <a:r>
              <a:rPr lang="en-US" dirty="0"/>
              <a:t>New effect new feelings new behaviors because you changed your story </a:t>
            </a:r>
          </a:p>
        </p:txBody>
      </p:sp>
      <p:sp>
        <p:nvSpPr>
          <p:cNvPr id="3" name="Subtitle 2">
            <a:extLst>
              <a:ext uri="{FF2B5EF4-FFF2-40B4-BE49-F238E27FC236}">
                <a16:creationId xmlns:a16="http://schemas.microsoft.com/office/drawing/2014/main" id="{FE7622DE-7E93-4D51-9204-AB38A02D59A9}"/>
              </a:ext>
            </a:extLst>
          </p:cNvPr>
          <p:cNvSpPr>
            <a:spLocks noGrp="1"/>
          </p:cNvSpPr>
          <p:nvPr>
            <p:ph type="body" idx="1"/>
          </p:nvPr>
        </p:nvSpPr>
        <p:spPr>
          <a:xfrm>
            <a:off x="765025" y="4216328"/>
            <a:ext cx="9612971" cy="1143324"/>
          </a:xfrm>
        </p:spPr>
        <p:txBody>
          <a:bodyPr vert="horz" lIns="91440" tIns="45720" rIns="91440" bIns="45720" rtlCol="0" anchor="t">
            <a:normAutofit/>
          </a:bodyPr>
          <a:lstStyle/>
          <a:p>
            <a:r>
              <a:rPr lang="en-US" dirty="0"/>
              <a:t>Find hope some positivity if not go back and restory </a:t>
            </a:r>
          </a:p>
        </p:txBody>
      </p:sp>
    </p:spTree>
    <p:extLst>
      <p:ext uri="{BB962C8B-B14F-4D97-AF65-F5344CB8AC3E}">
        <p14:creationId xmlns:p14="http://schemas.microsoft.com/office/powerpoint/2010/main" val="1858459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7701C772-DAAE-469E-9CF0-F2A1441DF76D}"/>
              </a:ext>
            </a:extLst>
          </p:cNvPr>
          <p:cNvGraphicFramePr>
            <a:graphicFrameLocks noGrp="1"/>
          </p:cNvGraphicFramePr>
          <p:nvPr/>
        </p:nvGraphicFramePr>
        <p:xfrm>
          <a:off x="2011680" y="722376"/>
          <a:ext cx="8168640" cy="370840"/>
        </p:xfrm>
        <a:graphic>
          <a:graphicData uri="http://schemas.openxmlformats.org/drawingml/2006/table">
            <a:tbl>
              <a:tblPr firstRow="1" bandRow="1">
                <a:tableStyleId>{5C22544A-7EE6-4342-B048-85BDC9FD1C3A}</a:tableStyleId>
              </a:tblPr>
              <a:tblGrid>
                <a:gridCol w="8168640">
                  <a:extLst>
                    <a:ext uri="{9D8B030D-6E8A-4147-A177-3AD203B41FA5}">
                      <a16:colId xmlns:a16="http://schemas.microsoft.com/office/drawing/2014/main" val="2249791342"/>
                    </a:ext>
                  </a:extLst>
                </a:gridCol>
              </a:tblGrid>
              <a:tr h="370840">
                <a:tc>
                  <a:txBody>
                    <a:bodyPr/>
                    <a:lstStyle/>
                    <a:p>
                      <a:endParaRPr lang="en-US" dirty="0"/>
                    </a:p>
                  </a:txBody>
                  <a:tcPr/>
                </a:tc>
                <a:extLst>
                  <a:ext uri="{0D108BD9-81ED-4DB2-BD59-A6C34878D82A}">
                    <a16:rowId xmlns:a16="http://schemas.microsoft.com/office/drawing/2014/main" val="3893004373"/>
                  </a:ext>
                </a:extLst>
              </a:tr>
            </a:tbl>
          </a:graphicData>
        </a:graphic>
      </p:graphicFrame>
      <p:graphicFrame>
        <p:nvGraphicFramePr>
          <p:cNvPr id="4" name="Table 4">
            <a:extLst>
              <a:ext uri="{FF2B5EF4-FFF2-40B4-BE49-F238E27FC236}">
                <a16:creationId xmlns:a16="http://schemas.microsoft.com/office/drawing/2014/main" id="{BF99239F-27B3-4037-9AAE-047E5A636D51}"/>
              </a:ext>
            </a:extLst>
          </p:cNvPr>
          <p:cNvGraphicFramePr>
            <a:graphicFrameLocks noGrp="1"/>
          </p:cNvGraphicFramePr>
          <p:nvPr/>
        </p:nvGraphicFramePr>
        <p:xfrm>
          <a:off x="2011680" y="722376"/>
          <a:ext cx="8168640" cy="370840"/>
        </p:xfrm>
        <a:graphic>
          <a:graphicData uri="http://schemas.openxmlformats.org/drawingml/2006/table">
            <a:tbl>
              <a:tblPr firstRow="1" bandRow="1">
                <a:tableStyleId>{5C22544A-7EE6-4342-B048-85BDC9FD1C3A}</a:tableStyleId>
              </a:tblPr>
              <a:tblGrid>
                <a:gridCol w="4084320">
                  <a:extLst>
                    <a:ext uri="{9D8B030D-6E8A-4147-A177-3AD203B41FA5}">
                      <a16:colId xmlns:a16="http://schemas.microsoft.com/office/drawing/2014/main" val="2819889474"/>
                    </a:ext>
                  </a:extLst>
                </a:gridCol>
                <a:gridCol w="4084320">
                  <a:extLst>
                    <a:ext uri="{9D8B030D-6E8A-4147-A177-3AD203B41FA5}">
                      <a16:colId xmlns:a16="http://schemas.microsoft.com/office/drawing/2014/main" val="1252343253"/>
                    </a:ext>
                  </a:extLst>
                </a:gridCol>
              </a:tblGrid>
              <a:tr h="370840">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313088109"/>
                  </a:ext>
                </a:extLst>
              </a:tr>
            </a:tbl>
          </a:graphicData>
        </a:graphic>
      </p:graphicFrame>
      <p:graphicFrame>
        <p:nvGraphicFramePr>
          <p:cNvPr id="6" name="Table 6">
            <a:extLst>
              <a:ext uri="{FF2B5EF4-FFF2-40B4-BE49-F238E27FC236}">
                <a16:creationId xmlns:a16="http://schemas.microsoft.com/office/drawing/2014/main" id="{596686AA-723F-44FD-8F8B-3D330FFEF3E2}"/>
              </a:ext>
            </a:extLst>
          </p:cNvPr>
          <p:cNvGraphicFramePr>
            <a:graphicFrameLocks noGrp="1"/>
          </p:cNvGraphicFramePr>
          <p:nvPr/>
        </p:nvGraphicFramePr>
        <p:xfrm>
          <a:off x="2011680" y="722376"/>
          <a:ext cx="8168640" cy="370840"/>
        </p:xfrm>
        <a:graphic>
          <a:graphicData uri="http://schemas.openxmlformats.org/drawingml/2006/table">
            <a:tbl>
              <a:tblPr firstRow="1" bandRow="1">
                <a:tableStyleId>{5C22544A-7EE6-4342-B048-85BDC9FD1C3A}</a:tableStyleId>
              </a:tblPr>
              <a:tblGrid>
                <a:gridCol w="8168640">
                  <a:extLst>
                    <a:ext uri="{9D8B030D-6E8A-4147-A177-3AD203B41FA5}">
                      <a16:colId xmlns:a16="http://schemas.microsoft.com/office/drawing/2014/main" val="387149306"/>
                    </a:ext>
                  </a:extLst>
                </a:gridCol>
              </a:tblGrid>
              <a:tr h="370840">
                <a:tc>
                  <a:txBody>
                    <a:bodyPr/>
                    <a:lstStyle/>
                    <a:p>
                      <a:endParaRPr lang="en-US" dirty="0"/>
                    </a:p>
                  </a:txBody>
                  <a:tcPr/>
                </a:tc>
                <a:extLst>
                  <a:ext uri="{0D108BD9-81ED-4DB2-BD59-A6C34878D82A}">
                    <a16:rowId xmlns:a16="http://schemas.microsoft.com/office/drawing/2014/main" val="2886799210"/>
                  </a:ext>
                </a:extLst>
              </a:tr>
            </a:tbl>
          </a:graphicData>
        </a:graphic>
      </p:graphicFrame>
      <p:graphicFrame>
        <p:nvGraphicFramePr>
          <p:cNvPr id="8" name="Table 8">
            <a:extLst>
              <a:ext uri="{FF2B5EF4-FFF2-40B4-BE49-F238E27FC236}">
                <a16:creationId xmlns:a16="http://schemas.microsoft.com/office/drawing/2014/main" id="{07451930-BAFA-493C-985D-FB1E2D874CE2}"/>
              </a:ext>
            </a:extLst>
          </p:cNvPr>
          <p:cNvGraphicFramePr>
            <a:graphicFrameLocks noGrp="1"/>
          </p:cNvGraphicFramePr>
          <p:nvPr>
            <p:extLst>
              <p:ext uri="{D42A27DB-BD31-4B8C-83A1-F6EECF244321}">
                <p14:modId xmlns:p14="http://schemas.microsoft.com/office/powerpoint/2010/main" val="4249667159"/>
              </p:ext>
            </p:extLst>
          </p:nvPr>
        </p:nvGraphicFramePr>
        <p:xfrm>
          <a:off x="2011680" y="722376"/>
          <a:ext cx="8168640" cy="3576320"/>
        </p:xfrm>
        <a:graphic>
          <a:graphicData uri="http://schemas.openxmlformats.org/drawingml/2006/table">
            <a:tbl>
              <a:tblPr firstRow="1" bandRow="1">
                <a:tableStyleId>{5C22544A-7EE6-4342-B048-85BDC9FD1C3A}</a:tableStyleId>
              </a:tblPr>
              <a:tblGrid>
                <a:gridCol w="2722880">
                  <a:extLst>
                    <a:ext uri="{9D8B030D-6E8A-4147-A177-3AD203B41FA5}">
                      <a16:colId xmlns:a16="http://schemas.microsoft.com/office/drawing/2014/main" val="2157152344"/>
                    </a:ext>
                  </a:extLst>
                </a:gridCol>
                <a:gridCol w="2722880">
                  <a:extLst>
                    <a:ext uri="{9D8B030D-6E8A-4147-A177-3AD203B41FA5}">
                      <a16:colId xmlns:a16="http://schemas.microsoft.com/office/drawing/2014/main" val="1900870026"/>
                    </a:ext>
                  </a:extLst>
                </a:gridCol>
                <a:gridCol w="2722880">
                  <a:extLst>
                    <a:ext uri="{9D8B030D-6E8A-4147-A177-3AD203B41FA5}">
                      <a16:colId xmlns:a16="http://schemas.microsoft.com/office/drawing/2014/main" val="3069516609"/>
                    </a:ext>
                  </a:extLst>
                </a:gridCol>
              </a:tblGrid>
              <a:tr h="370840">
                <a:tc>
                  <a:txBody>
                    <a:bodyPr/>
                    <a:lstStyle/>
                    <a:p>
                      <a:pPr>
                        <a:buNone/>
                      </a:pPr>
                      <a:r>
                        <a:rPr lang="en-US" dirty="0"/>
                        <a:t>Situation</a:t>
                      </a: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718246570"/>
                  </a:ext>
                </a:extLst>
              </a:tr>
              <a:tr h="370840">
                <a:tc>
                  <a:txBody>
                    <a:bodyPr/>
                    <a:lstStyle/>
                    <a:p>
                      <a:pPr>
                        <a:buNone/>
                      </a:pPr>
                      <a:r>
                        <a:rPr lang="en-US" dirty="0"/>
                        <a:t>Thoughts </a:t>
                      </a:r>
                    </a:p>
                  </a:txBody>
                  <a:tcPr/>
                </a:tc>
                <a:tc>
                  <a:txBody>
                    <a:bodyPr/>
                    <a:lstStyle/>
                    <a:p>
                      <a:pPr>
                        <a:buNone/>
                      </a:pPr>
                      <a:r>
                        <a:rPr lang="en-US" dirty="0"/>
                        <a:t>Automatic thought that hit you </a:t>
                      </a:r>
                    </a:p>
                  </a:txBody>
                  <a:tcPr/>
                </a:tc>
                <a:tc>
                  <a:txBody>
                    <a:bodyPr/>
                    <a:lstStyle/>
                    <a:p>
                      <a:pPr>
                        <a:buNone/>
                      </a:pPr>
                      <a:r>
                        <a:rPr lang="en-US" dirty="0"/>
                        <a:t>Evidence in support </a:t>
                      </a:r>
                    </a:p>
                  </a:txBody>
                  <a:tcPr/>
                </a:tc>
                <a:extLst>
                  <a:ext uri="{0D108BD9-81ED-4DB2-BD59-A6C34878D82A}">
                    <a16:rowId xmlns:a16="http://schemas.microsoft.com/office/drawing/2014/main" val="1961001712"/>
                  </a:ext>
                </a:extLst>
              </a:tr>
              <a:tr h="370840">
                <a:tc>
                  <a:txBody>
                    <a:bodyPr/>
                    <a:lstStyle/>
                    <a:p>
                      <a:pPr>
                        <a:buNone/>
                      </a:pPr>
                      <a:r>
                        <a:rPr lang="en-US" dirty="0"/>
                        <a:t>Feelings </a:t>
                      </a:r>
                    </a:p>
                  </a:txBody>
                  <a:tcPr/>
                </a:tc>
                <a:tc>
                  <a:txBody>
                    <a:bodyPr/>
                    <a:lstStyle/>
                    <a:p>
                      <a:pPr>
                        <a:buNone/>
                      </a:pPr>
                      <a:r>
                        <a:rPr lang="en-US" dirty="0"/>
                        <a:t>What you felt in the moment </a:t>
                      </a:r>
                    </a:p>
                  </a:txBody>
                  <a:tcPr/>
                </a:tc>
                <a:tc>
                  <a:txBody>
                    <a:bodyPr/>
                    <a:lstStyle/>
                    <a:p>
                      <a:endParaRPr lang="en-US" dirty="0"/>
                    </a:p>
                  </a:txBody>
                  <a:tcPr/>
                </a:tc>
                <a:extLst>
                  <a:ext uri="{0D108BD9-81ED-4DB2-BD59-A6C34878D82A}">
                    <a16:rowId xmlns:a16="http://schemas.microsoft.com/office/drawing/2014/main" val="2289635128"/>
                  </a:ext>
                </a:extLst>
              </a:tr>
              <a:tr h="370840">
                <a:tc>
                  <a:txBody>
                    <a:bodyPr/>
                    <a:lstStyle/>
                    <a:p>
                      <a:pPr>
                        <a:buNone/>
                      </a:pPr>
                      <a:r>
                        <a:rPr lang="en-US" dirty="0"/>
                        <a:t>Cognitive distortion </a:t>
                      </a:r>
                    </a:p>
                  </a:txBody>
                  <a:tcPr/>
                </a:tc>
                <a:tc>
                  <a:txBody>
                    <a:bodyPr/>
                    <a:lstStyle/>
                    <a:p>
                      <a:pPr>
                        <a:buNone/>
                      </a:pPr>
                      <a:r>
                        <a:rPr lang="en-US" dirty="0"/>
                        <a:t>False story told </a:t>
                      </a:r>
                    </a:p>
                  </a:txBody>
                  <a:tcPr/>
                </a:tc>
                <a:tc>
                  <a:txBody>
                    <a:bodyPr/>
                    <a:lstStyle/>
                    <a:p>
                      <a:endParaRPr lang="en-US" dirty="0"/>
                    </a:p>
                  </a:txBody>
                  <a:tcPr/>
                </a:tc>
                <a:extLst>
                  <a:ext uri="{0D108BD9-81ED-4DB2-BD59-A6C34878D82A}">
                    <a16:rowId xmlns:a16="http://schemas.microsoft.com/office/drawing/2014/main" val="2560875708"/>
                  </a:ext>
                </a:extLst>
              </a:tr>
              <a:tr h="370840">
                <a:tc>
                  <a:txBody>
                    <a:bodyPr/>
                    <a:lstStyle/>
                    <a:p>
                      <a:pPr>
                        <a:buNone/>
                      </a:pPr>
                      <a:r>
                        <a:rPr lang="en-US" dirty="0"/>
                        <a:t>Alternatives</a:t>
                      </a:r>
                    </a:p>
                  </a:txBody>
                  <a:tcPr/>
                </a:tc>
                <a:tc>
                  <a:txBody>
                    <a:bodyPr/>
                    <a:lstStyle/>
                    <a:p>
                      <a:pPr>
                        <a:buNone/>
                      </a:pPr>
                      <a:r>
                        <a:rPr lang="en-US" dirty="0"/>
                        <a:t>More than one valid perception </a:t>
                      </a:r>
                    </a:p>
                  </a:txBody>
                  <a:tcPr/>
                </a:tc>
                <a:tc>
                  <a:txBody>
                    <a:bodyPr/>
                    <a:lstStyle/>
                    <a:p>
                      <a:endParaRPr lang="en-US" dirty="0"/>
                    </a:p>
                  </a:txBody>
                  <a:tcPr/>
                </a:tc>
                <a:extLst>
                  <a:ext uri="{0D108BD9-81ED-4DB2-BD59-A6C34878D82A}">
                    <a16:rowId xmlns:a16="http://schemas.microsoft.com/office/drawing/2014/main" val="2024635145"/>
                  </a:ext>
                </a:extLst>
              </a:tr>
              <a:tr h="370840">
                <a:tc>
                  <a:txBody>
                    <a:bodyPr/>
                    <a:lstStyle/>
                    <a:p>
                      <a:pPr>
                        <a:buNone/>
                      </a:pPr>
                      <a:r>
                        <a:rPr lang="en-US" dirty="0"/>
                        <a:t>Outcome</a:t>
                      </a:r>
                    </a:p>
                  </a:txBody>
                  <a:tcPr/>
                </a:tc>
                <a:tc>
                  <a:txBody>
                    <a:bodyPr/>
                    <a:lstStyle/>
                    <a:p>
                      <a:pPr>
                        <a:buNone/>
                      </a:pPr>
                      <a:r>
                        <a:rPr lang="en-US" dirty="0"/>
                        <a:t>- new feelings </a:t>
                      </a:r>
                    </a:p>
                    <a:p>
                      <a:pPr lvl="0">
                        <a:buNone/>
                      </a:pPr>
                      <a:r>
                        <a:rPr lang="en-US" dirty="0"/>
                        <a:t>new thoughts</a:t>
                      </a:r>
                    </a:p>
                    <a:p>
                      <a:pPr lvl="0">
                        <a:buNone/>
                      </a:pPr>
                      <a:r>
                        <a:rPr lang="en-US" dirty="0"/>
                        <a:t>  new behaviors </a:t>
                      </a:r>
                    </a:p>
                  </a:txBody>
                  <a:tcPr/>
                </a:tc>
                <a:tc>
                  <a:txBody>
                    <a:bodyPr/>
                    <a:lstStyle/>
                    <a:p>
                      <a:pPr>
                        <a:buNone/>
                      </a:pPr>
                      <a:r>
                        <a:rPr lang="en-US" dirty="0"/>
                        <a:t>Evidence in support – at least 10 </a:t>
                      </a:r>
                    </a:p>
                  </a:txBody>
                  <a:tcPr/>
                </a:tc>
                <a:extLst>
                  <a:ext uri="{0D108BD9-81ED-4DB2-BD59-A6C34878D82A}">
                    <a16:rowId xmlns:a16="http://schemas.microsoft.com/office/drawing/2014/main" val="2715675852"/>
                  </a:ext>
                </a:extLst>
              </a:tr>
            </a:tbl>
          </a:graphicData>
        </a:graphic>
      </p:graphicFrame>
    </p:spTree>
    <p:extLst>
      <p:ext uri="{BB962C8B-B14F-4D97-AF65-F5344CB8AC3E}">
        <p14:creationId xmlns:p14="http://schemas.microsoft.com/office/powerpoint/2010/main" val="2591304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27760736-35E4-459C-9753-8AA65E9FF39E}"/>
              </a:ext>
            </a:extLst>
          </p:cNvPr>
          <p:cNvGraphicFramePr>
            <a:graphicFrameLocks noGrp="1"/>
          </p:cNvGraphicFramePr>
          <p:nvPr>
            <p:extLst>
              <p:ext uri="{D42A27DB-BD31-4B8C-83A1-F6EECF244321}">
                <p14:modId xmlns:p14="http://schemas.microsoft.com/office/powerpoint/2010/main" val="2475085641"/>
              </p:ext>
            </p:extLst>
          </p:nvPr>
        </p:nvGraphicFramePr>
        <p:xfrm>
          <a:off x="2011680" y="722376"/>
          <a:ext cx="8168640" cy="2494280"/>
        </p:xfrm>
        <a:graphic>
          <a:graphicData uri="http://schemas.openxmlformats.org/drawingml/2006/table">
            <a:tbl>
              <a:tblPr firstRow="1" bandRow="1">
                <a:tableStyleId>{5C22544A-7EE6-4342-B048-85BDC9FD1C3A}</a:tableStyleId>
              </a:tblPr>
              <a:tblGrid>
                <a:gridCol w="2722880">
                  <a:extLst>
                    <a:ext uri="{9D8B030D-6E8A-4147-A177-3AD203B41FA5}">
                      <a16:colId xmlns:a16="http://schemas.microsoft.com/office/drawing/2014/main" val="3609056098"/>
                    </a:ext>
                  </a:extLst>
                </a:gridCol>
                <a:gridCol w="2722880">
                  <a:extLst>
                    <a:ext uri="{9D8B030D-6E8A-4147-A177-3AD203B41FA5}">
                      <a16:colId xmlns:a16="http://schemas.microsoft.com/office/drawing/2014/main" val="830859040"/>
                    </a:ext>
                  </a:extLst>
                </a:gridCol>
                <a:gridCol w="2722880">
                  <a:extLst>
                    <a:ext uri="{9D8B030D-6E8A-4147-A177-3AD203B41FA5}">
                      <a16:colId xmlns:a16="http://schemas.microsoft.com/office/drawing/2014/main" val="3036085807"/>
                    </a:ext>
                  </a:extLst>
                </a:gridCol>
              </a:tblGrid>
              <a:tr h="370840">
                <a:tc>
                  <a:txBody>
                    <a:bodyPr/>
                    <a:lstStyle/>
                    <a:p>
                      <a:pPr>
                        <a:buNone/>
                      </a:pPr>
                      <a:r>
                        <a:rPr lang="en-US" dirty="0"/>
                        <a:t>Target  event issue </a:t>
                      </a:r>
                    </a:p>
                  </a:txBody>
                  <a:tcPr/>
                </a:tc>
                <a:tc>
                  <a:txBody>
                    <a:bodyPr/>
                    <a:lstStyle/>
                    <a:p>
                      <a:pPr>
                        <a:buNone/>
                      </a:pPr>
                      <a:r>
                        <a:rPr lang="en-US" dirty="0"/>
                        <a:t>Thinking you want to change </a:t>
                      </a:r>
                    </a:p>
                  </a:txBody>
                  <a:tcPr/>
                </a:tc>
                <a:tc>
                  <a:txBody>
                    <a:bodyPr/>
                    <a:lstStyle/>
                    <a:p>
                      <a:pPr lvl="0" algn="l">
                        <a:buNone/>
                      </a:pPr>
                      <a:r>
                        <a:rPr lang="en-US" dirty="0"/>
                        <a:t>Behaviors </a:t>
                      </a:r>
                    </a:p>
                  </a:txBody>
                  <a:tcPr/>
                </a:tc>
                <a:extLst>
                  <a:ext uri="{0D108BD9-81ED-4DB2-BD59-A6C34878D82A}">
                    <a16:rowId xmlns:a16="http://schemas.microsoft.com/office/drawing/2014/main" val="3058921155"/>
                  </a:ext>
                </a:extLst>
              </a:tr>
              <a:tr h="370840">
                <a:tc>
                  <a:txBody>
                    <a:bodyPr/>
                    <a:lstStyle/>
                    <a:p>
                      <a:pPr>
                        <a:buNone/>
                      </a:pPr>
                      <a:r>
                        <a:rPr lang="en-US" dirty="0"/>
                        <a:t>Short term consequences </a:t>
                      </a:r>
                    </a:p>
                  </a:txBody>
                  <a:tcPr/>
                </a:tc>
                <a:tc>
                  <a:txBody>
                    <a:bodyPr/>
                    <a:lstStyle/>
                    <a:p>
                      <a:pPr>
                        <a:buNone/>
                      </a:pPr>
                      <a:r>
                        <a:rPr lang="en-US" dirty="0"/>
                        <a:t>Benefits and costs </a:t>
                      </a:r>
                    </a:p>
                  </a:txBody>
                  <a:tcPr/>
                </a:tc>
                <a:tc>
                  <a:txBody>
                    <a:bodyPr/>
                    <a:lstStyle/>
                    <a:p>
                      <a:pPr>
                        <a:buNone/>
                      </a:pPr>
                      <a:r>
                        <a:rPr lang="en-US" dirty="0"/>
                        <a:t>Best outcome </a:t>
                      </a:r>
                    </a:p>
                  </a:txBody>
                  <a:tcPr/>
                </a:tc>
                <a:extLst>
                  <a:ext uri="{0D108BD9-81ED-4DB2-BD59-A6C34878D82A}">
                    <a16:rowId xmlns:a16="http://schemas.microsoft.com/office/drawing/2014/main" val="4135929670"/>
                  </a:ext>
                </a:extLst>
              </a:tr>
              <a:tr h="370840">
                <a:tc>
                  <a:txBody>
                    <a:bodyPr/>
                    <a:lstStyle/>
                    <a:p>
                      <a:pPr>
                        <a:buNone/>
                      </a:pPr>
                      <a:r>
                        <a:rPr lang="en-US" dirty="0"/>
                        <a:t>Long term consequences </a:t>
                      </a:r>
                    </a:p>
                  </a:txBody>
                  <a:tcPr/>
                </a:tc>
                <a:tc>
                  <a:txBody>
                    <a:bodyPr/>
                    <a:lstStyle/>
                    <a:p>
                      <a:pPr lvl="0" algn="l">
                        <a:buNone/>
                      </a:pPr>
                      <a:r>
                        <a:rPr lang="en-US" sz="1800" b="0" i="0" u="none" strike="noStrike" noProof="0" dirty="0">
                          <a:solidFill>
                            <a:srgbClr val="000000"/>
                          </a:solidFill>
                          <a:latin typeface="Franklin Gothic Book"/>
                        </a:rPr>
                        <a:t>Benefits and costs</a:t>
                      </a:r>
                      <a:endParaRPr lang="en-US" dirty="0"/>
                    </a:p>
                  </a:txBody>
                  <a:tcPr/>
                </a:tc>
                <a:tc>
                  <a:txBody>
                    <a:bodyPr/>
                    <a:lstStyle/>
                    <a:p>
                      <a:pPr>
                        <a:buNone/>
                      </a:pPr>
                      <a:r>
                        <a:rPr lang="en-US" dirty="0"/>
                        <a:t>Best outcome possible </a:t>
                      </a:r>
                    </a:p>
                  </a:txBody>
                  <a:tcPr/>
                </a:tc>
                <a:extLst>
                  <a:ext uri="{0D108BD9-81ED-4DB2-BD59-A6C34878D82A}">
                    <a16:rowId xmlns:a16="http://schemas.microsoft.com/office/drawing/2014/main" val="367624884"/>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584750710"/>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471685269"/>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780180177"/>
                  </a:ext>
                </a:extLst>
              </a:tr>
            </a:tbl>
          </a:graphicData>
        </a:graphic>
      </p:graphicFrame>
    </p:spTree>
    <p:extLst>
      <p:ext uri="{BB962C8B-B14F-4D97-AF65-F5344CB8AC3E}">
        <p14:creationId xmlns:p14="http://schemas.microsoft.com/office/powerpoint/2010/main" val="287407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C26A4-CA9F-4FBB-A8FB-5A945B586F7D}"/>
              </a:ext>
            </a:extLst>
          </p:cNvPr>
          <p:cNvSpPr>
            <a:spLocks noGrp="1"/>
          </p:cNvSpPr>
          <p:nvPr>
            <p:ph type="title"/>
          </p:nvPr>
        </p:nvSpPr>
        <p:spPr/>
        <p:txBody>
          <a:bodyPr>
            <a:normAutofit fontScale="90000"/>
          </a:bodyPr>
          <a:lstStyle/>
          <a:p>
            <a:r>
              <a:rPr lang="en-US" dirty="0" smtClean="0"/>
              <a:t>Belief </a:t>
            </a:r>
            <a:r>
              <a:rPr lang="en-US" dirty="0"/>
              <a:t>opens others up for maximum engagement </a:t>
            </a:r>
          </a:p>
        </p:txBody>
      </p:sp>
      <p:sp>
        <p:nvSpPr>
          <p:cNvPr id="3" name="Text Placeholder 2">
            <a:extLst>
              <a:ext uri="{FF2B5EF4-FFF2-40B4-BE49-F238E27FC236}">
                <a16:creationId xmlns:a16="http://schemas.microsoft.com/office/drawing/2014/main" id="{6CEB5604-FA34-45A3-8105-EED5E9EFC2D9}"/>
              </a:ext>
            </a:extLst>
          </p:cNvPr>
          <p:cNvSpPr>
            <a:spLocks noGrp="1"/>
          </p:cNvSpPr>
          <p:nvPr>
            <p:ph type="body" idx="1"/>
          </p:nvPr>
        </p:nvSpPr>
        <p:spPr/>
        <p:txBody>
          <a:bodyPr vert="horz" lIns="91440" tIns="45720" rIns="91440" bIns="45720" rtlCol="0" anchor="t">
            <a:normAutofit/>
          </a:bodyPr>
          <a:lstStyle/>
          <a:p>
            <a:r>
              <a:rPr lang="en-US" dirty="0"/>
              <a:t>Fear shuts us down</a:t>
            </a:r>
          </a:p>
          <a:p>
            <a:r>
              <a:rPr lang="en-US" dirty="0">
                <a:solidFill>
                  <a:schemeClr val="tx1"/>
                </a:solidFill>
              </a:rPr>
              <a:t>Commitment and integrity opens us up </a:t>
            </a:r>
          </a:p>
        </p:txBody>
      </p:sp>
    </p:spTree>
    <p:extLst>
      <p:ext uri="{BB962C8B-B14F-4D97-AF65-F5344CB8AC3E}">
        <p14:creationId xmlns:p14="http://schemas.microsoft.com/office/powerpoint/2010/main" val="5100925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24 </a:t>
            </a:r>
            <a:endParaRPr lang="en-US" dirty="0"/>
          </a:p>
        </p:txBody>
      </p:sp>
      <p:sp>
        <p:nvSpPr>
          <p:cNvPr id="3" name="Subtitle 2"/>
          <p:cNvSpPr>
            <a:spLocks noGrp="1"/>
          </p:cNvSpPr>
          <p:nvPr>
            <p:ph type="subTitle" idx="1"/>
          </p:nvPr>
        </p:nvSpPr>
        <p:spPr/>
        <p:txBody>
          <a:bodyPr>
            <a:normAutofit fontScale="70000" lnSpcReduction="20000"/>
          </a:bodyPr>
          <a:lstStyle/>
          <a:p>
            <a:r>
              <a:rPr lang="en-US" dirty="0" smtClean="0"/>
              <a:t>Why is it important to uphold your promises </a:t>
            </a:r>
          </a:p>
          <a:p>
            <a:r>
              <a:rPr lang="en-US" dirty="0" smtClean="0"/>
              <a:t>What kinds of problem can come up to weaken your commitment to keeping your word?</a:t>
            </a:r>
          </a:p>
          <a:p>
            <a:r>
              <a:rPr lang="en-US" dirty="0" smtClean="0"/>
              <a:t>When have you trusted the agreement was broken?</a:t>
            </a:r>
          </a:p>
          <a:p>
            <a:endParaRPr lang="en-US" dirty="0"/>
          </a:p>
        </p:txBody>
      </p:sp>
    </p:spTree>
    <p:extLst>
      <p:ext uri="{BB962C8B-B14F-4D97-AF65-F5344CB8AC3E}">
        <p14:creationId xmlns:p14="http://schemas.microsoft.com/office/powerpoint/2010/main" val="5030608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on up</a:t>
            </a:r>
            <a:endParaRPr lang="en-US" dirty="0"/>
          </a:p>
        </p:txBody>
      </p:sp>
      <p:sp>
        <p:nvSpPr>
          <p:cNvPr id="3" name="Content Placeholder 2"/>
          <p:cNvSpPr>
            <a:spLocks noGrp="1"/>
          </p:cNvSpPr>
          <p:nvPr>
            <p:ph idx="1"/>
          </p:nvPr>
        </p:nvSpPr>
        <p:spPr/>
        <p:txBody>
          <a:bodyPr/>
          <a:lstStyle/>
          <a:p>
            <a:r>
              <a:rPr lang="en-US" dirty="0" smtClean="0"/>
              <a:t>What famous people have you seen struggle with character issues?</a:t>
            </a:r>
          </a:p>
          <a:p>
            <a:r>
              <a:rPr lang="en-US" dirty="0" smtClean="0"/>
              <a:t>What are the main quality of good integrity?  </a:t>
            </a:r>
          </a:p>
          <a:p>
            <a:r>
              <a:rPr lang="en-US" dirty="0" smtClean="0"/>
              <a:t>When trust is broken how do you restore it? </a:t>
            </a:r>
          </a:p>
          <a:p>
            <a:r>
              <a:rPr lang="en-US" dirty="0" smtClean="0"/>
              <a:t>What three actions could you take this week that would impact on your integrity? </a:t>
            </a:r>
            <a:endParaRPr lang="en-US" dirty="0"/>
          </a:p>
        </p:txBody>
      </p:sp>
    </p:spTree>
    <p:extLst>
      <p:ext uri="{BB962C8B-B14F-4D97-AF65-F5344CB8AC3E}">
        <p14:creationId xmlns:p14="http://schemas.microsoft.com/office/powerpoint/2010/main" val="11123706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passion sabotage you? Godzilla</a:t>
            </a:r>
            <a:endParaRPr lang="en-US" dirty="0"/>
          </a:p>
        </p:txBody>
      </p:sp>
      <p:sp>
        <p:nvSpPr>
          <p:cNvPr id="3" name="Content Placeholder 2"/>
          <p:cNvSpPr>
            <a:spLocks noGrp="1"/>
          </p:cNvSpPr>
          <p:nvPr>
            <p:ph idx="1"/>
          </p:nvPr>
        </p:nvSpPr>
        <p:spPr/>
        <p:txBody>
          <a:bodyPr/>
          <a:lstStyle/>
          <a:p>
            <a:r>
              <a:rPr lang="en-US" dirty="0" smtClean="0"/>
              <a:t>As a leader how do you assign blame (reasonable blame)  to someone who has </a:t>
            </a:r>
            <a:r>
              <a:rPr lang="en-US" dirty="0" smtClean="0"/>
              <a:t>been involved </a:t>
            </a:r>
            <a:r>
              <a:rPr lang="en-US" dirty="0" smtClean="0"/>
              <a:t>in a wrong doing?</a:t>
            </a:r>
          </a:p>
          <a:p>
            <a:r>
              <a:rPr lang="en-US" dirty="0" smtClean="0"/>
              <a:t>Do we </a:t>
            </a:r>
            <a:r>
              <a:rPr lang="en-US" dirty="0" smtClean="0"/>
              <a:t>always </a:t>
            </a:r>
            <a:r>
              <a:rPr lang="en-US" dirty="0" smtClean="0"/>
              <a:t>have responsibility in every case , to uncover the wrong doings of other when they have been hurtful </a:t>
            </a:r>
            <a:r>
              <a:rPr lang="en-US" dirty="0" smtClean="0"/>
              <a:t>to us</a:t>
            </a:r>
            <a:r>
              <a:rPr lang="en-US" dirty="0" smtClean="0"/>
              <a:t>? </a:t>
            </a:r>
          </a:p>
          <a:p>
            <a:r>
              <a:rPr lang="en-US" dirty="0" smtClean="0"/>
              <a:t>When is forgiveness a better choice? </a:t>
            </a:r>
          </a:p>
          <a:p>
            <a:r>
              <a:rPr lang="en-US" dirty="0" smtClean="0"/>
              <a:t>Right and wrong – both close down open thinking both move into extreme </a:t>
            </a:r>
            <a:endParaRPr lang="en-US" dirty="0"/>
          </a:p>
        </p:txBody>
      </p:sp>
    </p:spTree>
    <p:extLst>
      <p:ext uri="{BB962C8B-B14F-4D97-AF65-F5344CB8AC3E}">
        <p14:creationId xmlns:p14="http://schemas.microsoft.com/office/powerpoint/2010/main" val="1553441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Jersey Boys </a:t>
            </a:r>
            <a:endParaRPr lang="en-US" dirty="0"/>
          </a:p>
        </p:txBody>
      </p:sp>
      <p:sp>
        <p:nvSpPr>
          <p:cNvPr id="3" name="Content Placeholder 2"/>
          <p:cNvSpPr>
            <a:spLocks noGrp="1"/>
          </p:cNvSpPr>
          <p:nvPr>
            <p:ph idx="1"/>
          </p:nvPr>
        </p:nvSpPr>
        <p:spPr/>
        <p:txBody>
          <a:bodyPr/>
          <a:lstStyle/>
          <a:p>
            <a:r>
              <a:rPr lang="en-US" dirty="0" smtClean="0"/>
              <a:t>What is your learning </a:t>
            </a:r>
            <a:endParaRPr lang="en-US" dirty="0"/>
          </a:p>
        </p:txBody>
      </p:sp>
    </p:spTree>
    <p:extLst>
      <p:ext uri="{BB962C8B-B14F-4D97-AF65-F5344CB8AC3E}">
        <p14:creationId xmlns:p14="http://schemas.microsoft.com/office/powerpoint/2010/main" val="1958257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close up of a logo&#10;&#10;Description generated with high confidence">
            <a:extLst>
              <a:ext uri="{FF2B5EF4-FFF2-40B4-BE49-F238E27FC236}">
                <a16:creationId xmlns:a16="http://schemas.microsoft.com/office/drawing/2014/main" id="{B8F8E9C1-D193-4A3B-9AC6-B123C58C6D07}"/>
              </a:ext>
            </a:extLst>
          </p:cNvPr>
          <p:cNvPicPr>
            <a:picLocks noChangeAspect="1"/>
          </p:cNvPicPr>
          <p:nvPr/>
        </p:nvPicPr>
        <p:blipFill>
          <a:blip r:embed="rId2"/>
          <a:stretch>
            <a:fillRect/>
          </a:stretch>
        </p:blipFill>
        <p:spPr>
          <a:xfrm>
            <a:off x="5120640" y="1037197"/>
            <a:ext cx="6367271" cy="4775453"/>
          </a:xfrm>
          <a:prstGeom prst="rect">
            <a:avLst/>
          </a:prstGeom>
        </p:spPr>
      </p:pic>
      <p:sp>
        <p:nvSpPr>
          <p:cNvPr id="2" name="Title 1">
            <a:extLst>
              <a:ext uri="{FF2B5EF4-FFF2-40B4-BE49-F238E27FC236}">
                <a16:creationId xmlns:a16="http://schemas.microsoft.com/office/drawing/2014/main" id="{4DB5BD8E-2018-4E02-B32F-64A6B237C80F}"/>
              </a:ext>
            </a:extLst>
          </p:cNvPr>
          <p:cNvSpPr>
            <a:spLocks noGrp="1"/>
          </p:cNvSpPr>
          <p:nvPr>
            <p:ph type="ctrTitle"/>
          </p:nvPr>
        </p:nvSpPr>
        <p:spPr>
          <a:xfrm>
            <a:off x="1069849" y="1298448"/>
            <a:ext cx="3258688" cy="3255264"/>
          </a:xfrm>
        </p:spPr>
        <p:txBody>
          <a:bodyPr>
            <a:normAutofit/>
          </a:bodyPr>
          <a:lstStyle/>
          <a:p>
            <a:r>
              <a:rPr lang="en-US" dirty="0"/>
              <a:t>The goal </a:t>
            </a:r>
            <a:endParaRPr lang="en-US" dirty="0">
              <a:solidFill>
                <a:schemeClr val="tx1"/>
              </a:solidFill>
            </a:endParaRPr>
          </a:p>
        </p:txBody>
      </p:sp>
      <p:sp>
        <p:nvSpPr>
          <p:cNvPr id="3" name="Subtitle 2">
            <a:extLst>
              <a:ext uri="{FF2B5EF4-FFF2-40B4-BE49-F238E27FC236}">
                <a16:creationId xmlns:a16="http://schemas.microsoft.com/office/drawing/2014/main" id="{306E7013-528C-4DA4-AFD3-C95B55D72793}"/>
              </a:ext>
            </a:extLst>
          </p:cNvPr>
          <p:cNvSpPr>
            <a:spLocks noGrp="1"/>
          </p:cNvSpPr>
          <p:nvPr>
            <p:ph type="subTitle" idx="1"/>
          </p:nvPr>
        </p:nvSpPr>
        <p:spPr>
          <a:xfrm>
            <a:off x="1100015" y="4670246"/>
            <a:ext cx="3228521" cy="914400"/>
          </a:xfrm>
        </p:spPr>
        <p:txBody>
          <a:bodyPr>
            <a:normAutofit/>
          </a:bodyPr>
          <a:lstStyle/>
          <a:p>
            <a:r>
              <a:rPr lang="en-US" dirty="0"/>
              <a:t>Yours and everyone</a:t>
            </a:r>
            <a:r>
              <a:rPr lang="en-US" dirty="0">
                <a:solidFill>
                  <a:srgbClr val="D9F1F6"/>
                </a:solidFill>
              </a:rPr>
              <a:t> on your team</a:t>
            </a:r>
            <a:endParaRPr lang="en-US" dirty="0">
              <a:solidFill>
                <a:schemeClr val="tx1"/>
              </a:solidFill>
            </a:endParaRPr>
          </a:p>
        </p:txBody>
      </p:sp>
    </p:spTree>
    <p:extLst>
      <p:ext uri="{BB962C8B-B14F-4D97-AF65-F5344CB8AC3E}">
        <p14:creationId xmlns:p14="http://schemas.microsoft.com/office/powerpoint/2010/main" val="24033279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Hunger Games- Catching Fire</a:t>
            </a:r>
            <a:endParaRPr lang="en-US" dirty="0"/>
          </a:p>
        </p:txBody>
      </p:sp>
      <p:sp>
        <p:nvSpPr>
          <p:cNvPr id="3" name="Content Placeholder 2"/>
          <p:cNvSpPr>
            <a:spLocks noGrp="1"/>
          </p:cNvSpPr>
          <p:nvPr>
            <p:ph idx="1"/>
          </p:nvPr>
        </p:nvSpPr>
        <p:spPr/>
        <p:txBody>
          <a:bodyPr/>
          <a:lstStyle/>
          <a:p>
            <a:r>
              <a:rPr lang="en-US" dirty="0" smtClean="0"/>
              <a:t>Wat are the biggest difficulties in “taking Action” when you feel afraid or inadequate</a:t>
            </a:r>
          </a:p>
          <a:p>
            <a:r>
              <a:rPr lang="en-US" dirty="0" smtClean="0"/>
              <a:t>Where do we let fear take over and stop us from moving forward/</a:t>
            </a:r>
          </a:p>
          <a:p>
            <a:r>
              <a:rPr lang="en-US" dirty="0" smtClean="0"/>
              <a:t>How do you have courage in the face of fear? </a:t>
            </a:r>
          </a:p>
          <a:p>
            <a:r>
              <a:rPr lang="en-US" dirty="0" smtClean="0"/>
              <a:t>Is courage having no fear?</a:t>
            </a:r>
            <a:endParaRPr lang="en-US" dirty="0"/>
          </a:p>
        </p:txBody>
      </p:sp>
    </p:spTree>
    <p:extLst>
      <p:ext uri="{BB962C8B-B14F-4D97-AF65-F5344CB8AC3E}">
        <p14:creationId xmlns:p14="http://schemas.microsoft.com/office/powerpoint/2010/main" val="21312363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42</a:t>
            </a:r>
            <a:endParaRPr lang="en-US" dirty="0"/>
          </a:p>
        </p:txBody>
      </p:sp>
      <p:sp>
        <p:nvSpPr>
          <p:cNvPr id="3" name="Content Placeholder 2"/>
          <p:cNvSpPr>
            <a:spLocks noGrp="1"/>
          </p:cNvSpPr>
          <p:nvPr>
            <p:ph idx="1"/>
          </p:nvPr>
        </p:nvSpPr>
        <p:spPr/>
        <p:txBody>
          <a:bodyPr/>
          <a:lstStyle/>
          <a:p>
            <a:r>
              <a:rPr lang="en-US" dirty="0" smtClean="0"/>
              <a:t>What kind of courage does it take to stand up for a standard of what’s right when you’ve just been mistreated?</a:t>
            </a:r>
          </a:p>
          <a:p>
            <a:r>
              <a:rPr lang="en-US" dirty="0"/>
              <a:t> </a:t>
            </a:r>
            <a:r>
              <a:rPr lang="en-US" dirty="0" smtClean="0"/>
              <a:t>Do you feel the desire to get even when wronged in life?</a:t>
            </a:r>
          </a:p>
          <a:p>
            <a:r>
              <a:rPr lang="en-US" dirty="0" smtClean="0"/>
              <a:t>What makes it hard to keep hard to keep a </a:t>
            </a:r>
            <a:r>
              <a:rPr lang="en-US" dirty="0" smtClean="0"/>
              <a:t>promise? </a:t>
            </a:r>
            <a:endParaRPr lang="en-US" dirty="0" smtClean="0"/>
          </a:p>
          <a:p>
            <a:r>
              <a:rPr lang="en-US" dirty="0" smtClean="0"/>
              <a:t>Are there standards where you could push things higher? What would that look like?  </a:t>
            </a:r>
            <a:endParaRPr lang="en-US" dirty="0"/>
          </a:p>
        </p:txBody>
      </p:sp>
    </p:spTree>
    <p:extLst>
      <p:ext uri="{BB962C8B-B14F-4D97-AF65-F5344CB8AC3E}">
        <p14:creationId xmlns:p14="http://schemas.microsoft.com/office/powerpoint/2010/main" val="18077490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Despicable Me 2 </a:t>
            </a:r>
            <a:endParaRPr lang="en-US" dirty="0"/>
          </a:p>
        </p:txBody>
      </p:sp>
      <p:sp>
        <p:nvSpPr>
          <p:cNvPr id="3" name="Content Placeholder 2"/>
          <p:cNvSpPr>
            <a:spLocks noGrp="1"/>
          </p:cNvSpPr>
          <p:nvPr>
            <p:ph idx="1"/>
          </p:nvPr>
        </p:nvSpPr>
        <p:spPr/>
        <p:txBody>
          <a:bodyPr/>
          <a:lstStyle/>
          <a:p>
            <a:r>
              <a:rPr lang="en-US" dirty="0" smtClean="0"/>
              <a:t>Why do people feel that they can get away with a lie? </a:t>
            </a:r>
          </a:p>
          <a:p>
            <a:r>
              <a:rPr lang="en-US" dirty="0" smtClean="0"/>
              <a:t>Why do we think that no one will find out when we’ve done something wrong? </a:t>
            </a:r>
            <a:endParaRPr lang="en-US" dirty="0"/>
          </a:p>
        </p:txBody>
      </p:sp>
    </p:spTree>
    <p:extLst>
      <p:ext uri="{BB962C8B-B14F-4D97-AF65-F5344CB8AC3E}">
        <p14:creationId xmlns:p14="http://schemas.microsoft.com/office/powerpoint/2010/main" val="611493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rtlCol="0">
            <a:normAutofit fontScale="90000"/>
          </a:bodyPr>
          <a:lstStyle/>
          <a:p>
            <a:pPr>
              <a:defRPr/>
            </a:pPr>
            <a:r>
              <a:rPr lang="en-CA" dirty="0" smtClean="0">
                <a:latin typeface="Times New Roman" pitchFamily="18" charset="0"/>
                <a:cs typeface="Times New Roman" pitchFamily="18" charset="0"/>
              </a:rPr>
              <a:t/>
            </a:r>
            <a:br>
              <a:rPr lang="en-CA" dirty="0" smtClean="0">
                <a:latin typeface="Times New Roman" pitchFamily="18" charset="0"/>
                <a:cs typeface="Times New Roman" pitchFamily="18" charset="0"/>
              </a:rPr>
            </a:br>
            <a:r>
              <a:rPr lang="en-CA" dirty="0" smtClean="0">
                <a:cs typeface="Times New Roman" pitchFamily="18" charset="0"/>
              </a:rPr>
              <a:t>Lao-Tzu </a:t>
            </a:r>
            <a:r>
              <a:rPr lang="en-CA" dirty="0" smtClean="0">
                <a:cs typeface="Times New Roman" pitchFamily="18" charset="0"/>
              </a:rPr>
              <a:t/>
            </a:r>
            <a:br>
              <a:rPr lang="en-CA" dirty="0" smtClean="0">
                <a:cs typeface="Times New Roman" pitchFamily="18" charset="0"/>
              </a:rPr>
            </a:br>
            <a:endParaRPr lang="en-CA" dirty="0">
              <a:cs typeface="Times New Roman" pitchFamily="18" charset="0"/>
            </a:endParaRPr>
          </a:p>
        </p:txBody>
      </p:sp>
      <p:sp>
        <p:nvSpPr>
          <p:cNvPr id="4099" name="Content Placeholder 5"/>
          <p:cNvSpPr>
            <a:spLocks noGrp="1"/>
          </p:cNvSpPr>
          <p:nvPr>
            <p:ph idx="1"/>
          </p:nvPr>
        </p:nvSpPr>
        <p:spPr/>
        <p:txBody>
          <a:bodyPr/>
          <a:lstStyle/>
          <a:p>
            <a:pPr eaLnBrk="1" hangingPunct="1">
              <a:defRPr/>
            </a:pPr>
            <a:r>
              <a:rPr lang="en-CA" dirty="0" smtClean="0">
                <a:latin typeface="+mj-lt"/>
                <a:cs typeface="Times New Roman" pitchFamily="18" charset="0"/>
              </a:rPr>
              <a:t>“He who knows others is learned; he who knows himself is wise”.</a:t>
            </a:r>
          </a:p>
          <a:p>
            <a:pPr eaLnBrk="1" hangingPunct="1">
              <a:defRPr/>
            </a:pPr>
            <a:r>
              <a:rPr lang="en-CA" dirty="0" smtClean="0">
                <a:latin typeface="+mj-lt"/>
                <a:cs typeface="Times New Roman" pitchFamily="18" charset="0"/>
              </a:rPr>
              <a:t>Leaders need to know both.  </a:t>
            </a:r>
          </a:p>
          <a:p>
            <a:pPr eaLnBrk="1" hangingPunct="1">
              <a:defRPr/>
            </a:pPr>
            <a:endParaRPr lang="en-CA" dirty="0" smtClean="0">
              <a:latin typeface="+mj-lt"/>
              <a:cs typeface="Times New Roman" pitchFamily="18" charset="0"/>
            </a:endParaRPr>
          </a:p>
          <a:p>
            <a:pPr eaLnBrk="1" hangingPunct="1">
              <a:defRPr/>
            </a:pPr>
            <a:r>
              <a:rPr lang="en-CA" dirty="0" smtClean="0">
                <a:latin typeface="+mj-lt"/>
                <a:cs typeface="Times New Roman" pitchFamily="18" charset="0"/>
              </a:rPr>
              <a:t>Wisdom starts with self-awareness </a:t>
            </a:r>
            <a:r>
              <a:rPr lang="en-US" dirty="0" smtClean="0">
                <a:latin typeface="+mj-lt"/>
              </a:rPr>
              <a:t>(Huber, 1998; Kouzes &amp; Posner,1993, 2002; Senge, 2006)</a:t>
            </a:r>
            <a:r>
              <a:rPr lang="en-CA" dirty="0" smtClean="0">
                <a:latin typeface="+mj-lt"/>
                <a:cs typeface="Times New Roman" pitchFamily="18" charset="0"/>
              </a:rPr>
              <a:t> .</a:t>
            </a:r>
          </a:p>
          <a:p>
            <a:pPr eaLnBrk="1" hangingPunct="1">
              <a:defRPr/>
            </a:pPr>
            <a:endParaRPr lang="en-CA" dirty="0" smtClean="0"/>
          </a:p>
          <a:p>
            <a:pPr eaLnBrk="1" hangingPunct="1">
              <a:defRPr/>
            </a:pPr>
            <a:endParaRPr lang="en-CA" dirty="0" smtClean="0"/>
          </a:p>
        </p:txBody>
      </p:sp>
    </p:spTree>
    <p:extLst>
      <p:ext uri="{BB962C8B-B14F-4D97-AF65-F5344CB8AC3E}">
        <p14:creationId xmlns:p14="http://schemas.microsoft.com/office/powerpoint/2010/main" val="2144818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881188" y="764704"/>
            <a:ext cx="6951116" cy="1440160"/>
          </a:xfrm>
        </p:spPr>
        <p:txBody>
          <a:bodyPr>
            <a:normAutofit/>
          </a:bodyPr>
          <a:lstStyle/>
          <a:p>
            <a:pPr algn="ctr" eaLnBrk="1" hangingPunct="1"/>
            <a:r>
              <a:rPr lang="en-CA" altLang="en-US" dirty="0" smtClean="0">
                <a:cs typeface="Times New Roman" pitchFamily="18" charset="0"/>
              </a:rPr>
              <a:t>The goal for many of us is to become Wise</a:t>
            </a:r>
          </a:p>
        </p:txBody>
      </p:sp>
      <p:sp>
        <p:nvSpPr>
          <p:cNvPr id="5123" name="Content Placeholder 2"/>
          <p:cNvSpPr>
            <a:spLocks noGrp="1"/>
          </p:cNvSpPr>
          <p:nvPr>
            <p:ph idx="1"/>
          </p:nvPr>
        </p:nvSpPr>
        <p:spPr/>
        <p:txBody>
          <a:bodyPr>
            <a:normAutofit/>
          </a:bodyPr>
          <a:lstStyle/>
          <a:p>
            <a:pPr eaLnBrk="1" hangingPunct="1">
              <a:defRPr/>
            </a:pPr>
            <a:r>
              <a:rPr lang="en-US" sz="2800" dirty="0">
                <a:latin typeface="+mj-lt"/>
                <a:cs typeface="Times New Roman" pitchFamily="18" charset="0"/>
              </a:rPr>
              <a:t>committed to advancing the well-being of society</a:t>
            </a:r>
          </a:p>
          <a:p>
            <a:pPr eaLnBrk="1" hangingPunct="1">
              <a:defRPr/>
            </a:pPr>
            <a:r>
              <a:rPr lang="en-US" sz="2800" dirty="0">
                <a:latin typeface="+mj-lt"/>
                <a:cs typeface="Times New Roman" pitchFamily="18" charset="0"/>
              </a:rPr>
              <a:t>committed to establishing the conditions for successive generations to flourish</a:t>
            </a:r>
          </a:p>
          <a:p>
            <a:pPr eaLnBrk="1" hangingPunct="1">
              <a:defRPr/>
            </a:pPr>
            <a:r>
              <a:rPr lang="en-US" sz="2800" dirty="0">
                <a:latin typeface="+mj-lt"/>
                <a:cs typeface="Times New Roman" pitchFamily="18" charset="0"/>
              </a:rPr>
              <a:t>See beyond the here and now (Solomon, Marshall, &amp; Gardner, 2005).</a:t>
            </a:r>
          </a:p>
          <a:p>
            <a:pPr eaLnBrk="1" hangingPunct="1">
              <a:defRPr/>
            </a:pPr>
            <a:r>
              <a:rPr lang="en-US" sz="2800" dirty="0">
                <a:latin typeface="+mj-lt"/>
                <a:cs typeface="Times New Roman" pitchFamily="18" charset="0"/>
              </a:rPr>
              <a:t> when wise the EGO plays a small role </a:t>
            </a:r>
          </a:p>
          <a:p>
            <a:pPr eaLnBrk="1" hangingPunct="1">
              <a:defRPr/>
            </a:pPr>
            <a:endParaRPr lang="en-US" dirty="0" smtClean="0">
              <a:latin typeface="+mj-lt"/>
              <a:cs typeface="Times New Roman" pitchFamily="18" charset="0"/>
            </a:endParaRPr>
          </a:p>
          <a:p>
            <a:pPr eaLnBrk="1" hangingPunct="1">
              <a:defRPr/>
            </a:pPr>
            <a:endParaRPr lang="en-CA" sz="3000" dirty="0">
              <a:latin typeface="+mj-lt"/>
              <a:cs typeface="Times New Roman" pitchFamily="18" charset="0"/>
            </a:endParaRPr>
          </a:p>
        </p:txBody>
      </p:sp>
    </p:spTree>
    <p:extLst>
      <p:ext uri="{BB962C8B-B14F-4D97-AF65-F5344CB8AC3E}">
        <p14:creationId xmlns:p14="http://schemas.microsoft.com/office/powerpoint/2010/main" val="277894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609600"/>
            <a:ext cx="6347713" cy="1883296"/>
          </a:xfrm>
        </p:spPr>
        <p:txBody>
          <a:bodyPr>
            <a:normAutofit fontScale="90000"/>
          </a:bodyPr>
          <a:lstStyle/>
          <a:p>
            <a:r>
              <a:rPr lang="en-CA" dirty="0" smtClean="0"/>
              <a:t>Unanswered questions </a:t>
            </a:r>
            <a:br>
              <a:rPr lang="en-CA" dirty="0" smtClean="0"/>
            </a:br>
            <a:r>
              <a:rPr lang="en-CA" dirty="0" smtClean="0"/>
              <a:t>unwanted results</a:t>
            </a:r>
            <a:br>
              <a:rPr lang="en-CA" dirty="0" smtClean="0"/>
            </a:br>
            <a:r>
              <a:rPr lang="en-CA" dirty="0" smtClean="0"/>
              <a:t>reflection </a:t>
            </a:r>
            <a:br>
              <a:rPr lang="en-CA" dirty="0" smtClean="0"/>
            </a:br>
            <a:r>
              <a:rPr lang="en-CA" dirty="0" smtClean="0"/>
              <a:t>leads to development </a:t>
            </a:r>
            <a:endParaRPr lang="en-CA" dirty="0"/>
          </a:p>
        </p:txBody>
      </p:sp>
      <p:sp>
        <p:nvSpPr>
          <p:cNvPr id="3" name="Content Placeholder 2"/>
          <p:cNvSpPr>
            <a:spLocks noGrp="1"/>
          </p:cNvSpPr>
          <p:nvPr>
            <p:ph idx="1"/>
          </p:nvPr>
        </p:nvSpPr>
        <p:spPr>
          <a:xfrm>
            <a:off x="2133599" y="2852937"/>
            <a:ext cx="6347714" cy="3188427"/>
          </a:xfrm>
        </p:spPr>
        <p:txBody>
          <a:bodyPr/>
          <a:lstStyle/>
          <a:p>
            <a:r>
              <a:rPr lang="en-CA" dirty="0" smtClean="0"/>
              <a:t>When our world is full of more questions than answers and our habitual answers are not driving the results we want some of us choose to explore and learn </a:t>
            </a:r>
            <a:endParaRPr lang="en-CA" dirty="0"/>
          </a:p>
        </p:txBody>
      </p:sp>
    </p:spTree>
    <p:extLst>
      <p:ext uri="{BB962C8B-B14F-4D97-AF65-F5344CB8AC3E}">
        <p14:creationId xmlns:p14="http://schemas.microsoft.com/office/powerpoint/2010/main" val="37148672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How lack of self awareness sabotages you </a:t>
            </a:r>
            <a:endParaRPr lang="en-CA" dirty="0"/>
          </a:p>
        </p:txBody>
      </p:sp>
      <p:sp>
        <p:nvSpPr>
          <p:cNvPr id="3" name="Content Placeholder 2"/>
          <p:cNvSpPr>
            <a:spLocks noGrp="1"/>
          </p:cNvSpPr>
          <p:nvPr>
            <p:ph idx="1"/>
          </p:nvPr>
        </p:nvSpPr>
        <p:spPr/>
        <p:txBody>
          <a:bodyPr>
            <a:normAutofit/>
          </a:bodyPr>
          <a:lstStyle/>
          <a:p>
            <a:r>
              <a:rPr lang="en-CA" dirty="0" smtClean="0"/>
              <a:t>Yammarino </a:t>
            </a:r>
            <a:r>
              <a:rPr lang="en-CA" dirty="0"/>
              <a:t>and Atwater (1997) </a:t>
            </a:r>
            <a:r>
              <a:rPr lang="en-CA" dirty="0" smtClean="0"/>
              <a:t>found that </a:t>
            </a:r>
            <a:r>
              <a:rPr lang="en-CA" dirty="0"/>
              <a:t>over-estimators are expected to have the lowest performance outcomes, because problems seen by others are not recognized by the self-raters and therefore are not addressed skills) are related to overall leadership effectiveness</a:t>
            </a:r>
            <a:r>
              <a:rPr lang="en-CA" dirty="0" smtClean="0"/>
              <a:t>:</a:t>
            </a:r>
          </a:p>
          <a:p>
            <a:endParaRPr lang="en-CA" dirty="0"/>
          </a:p>
          <a:p>
            <a:r>
              <a:rPr lang="en-CA" dirty="0"/>
              <a:t>King, Y. T., Dai, G., &amp; De Meuse, K.,P. (2013). Assessing leadership derailment factors in 360? feedback.</a:t>
            </a:r>
            <a:r>
              <a:rPr lang="en-CA" i="1" dirty="0"/>
              <a:t> Leadership &amp; Organization Development Journal, 34</a:t>
            </a:r>
            <a:r>
              <a:rPr lang="en-CA" dirty="0"/>
              <a:t>(4), 326-343. doi:http://dx.doi.org/10.1108/LODJ-07-2011-0070</a:t>
            </a:r>
          </a:p>
        </p:txBody>
      </p:sp>
    </p:spTree>
    <p:extLst>
      <p:ext uri="{BB962C8B-B14F-4D97-AF65-F5344CB8AC3E}">
        <p14:creationId xmlns:p14="http://schemas.microsoft.com/office/powerpoint/2010/main" val="41608232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Listen</a:t>
            </a:r>
            <a:endParaRPr lang="en-CA" dirty="0"/>
          </a:p>
        </p:txBody>
      </p:sp>
      <p:sp>
        <p:nvSpPr>
          <p:cNvPr id="3" name="Content Placeholder 2"/>
          <p:cNvSpPr>
            <a:spLocks noGrp="1"/>
          </p:cNvSpPr>
          <p:nvPr>
            <p:ph idx="1"/>
          </p:nvPr>
        </p:nvSpPr>
        <p:spPr>
          <a:xfrm>
            <a:off x="2133599" y="1340769"/>
            <a:ext cx="6347714" cy="4700595"/>
          </a:xfrm>
        </p:spPr>
        <p:txBody>
          <a:bodyPr>
            <a:normAutofit fontScale="85000" lnSpcReduction="20000"/>
          </a:bodyPr>
          <a:lstStyle/>
          <a:p>
            <a:r>
              <a:rPr lang="en-CA" dirty="0"/>
              <a:t>Listening is an important </a:t>
            </a:r>
            <a:r>
              <a:rPr lang="en-CA" dirty="0" smtClean="0"/>
              <a:t>skill. </a:t>
            </a:r>
          </a:p>
          <a:p>
            <a:r>
              <a:rPr lang="en-CA" dirty="0" smtClean="0"/>
              <a:t>Often</a:t>
            </a:r>
            <a:r>
              <a:rPr lang="en-CA" dirty="0"/>
              <a:t>, listening occurs while multi-tasking </a:t>
            </a:r>
            <a:r>
              <a:rPr lang="en-CA" dirty="0" smtClean="0"/>
              <a:t>This </a:t>
            </a:r>
            <a:r>
              <a:rPr lang="en-CA" dirty="0"/>
              <a:t>is not </a:t>
            </a:r>
            <a:r>
              <a:rPr lang="en-CA" dirty="0" smtClean="0"/>
              <a:t>empathic </a:t>
            </a:r>
            <a:r>
              <a:rPr lang="en-CA" dirty="0"/>
              <a:t>listening. </a:t>
            </a:r>
            <a:endParaRPr lang="en-CA" dirty="0" smtClean="0"/>
          </a:p>
          <a:p>
            <a:r>
              <a:rPr lang="en-CA" dirty="0" smtClean="0"/>
              <a:t>Empathic </a:t>
            </a:r>
            <a:r>
              <a:rPr lang="en-CA" dirty="0"/>
              <a:t>listening is the ability to "be with" the individual while listening. It is giving one's full attention to the individual, not "listening with one ear" while planning a response at the same time</a:t>
            </a:r>
            <a:r>
              <a:rPr lang="en-CA" dirty="0" smtClean="0"/>
              <a:t>.</a:t>
            </a:r>
          </a:p>
          <a:p>
            <a:r>
              <a:rPr lang="en-CA" dirty="0" smtClean="0"/>
              <a:t>This </a:t>
            </a:r>
            <a:r>
              <a:rPr lang="en-CA" dirty="0"/>
              <a:t>type of listening requires the full attention of the listener. By being able to empathize with coworkers, </a:t>
            </a:r>
            <a:r>
              <a:rPr lang="en-CA" dirty="0" smtClean="0"/>
              <a:t>you can </a:t>
            </a:r>
            <a:r>
              <a:rPr lang="en-CA" dirty="0"/>
              <a:t>assess the climate of the organization and recognize the unspoken rules of the workplace (Humphrey, 2002). </a:t>
            </a:r>
            <a:endParaRPr lang="en-CA" dirty="0" smtClean="0"/>
          </a:p>
          <a:p>
            <a:r>
              <a:rPr lang="en-CA" dirty="0" smtClean="0"/>
              <a:t>Empathy </a:t>
            </a:r>
            <a:r>
              <a:rPr lang="en-CA" dirty="0"/>
              <a:t>also enables </a:t>
            </a:r>
            <a:r>
              <a:rPr lang="en-CA" dirty="0" smtClean="0"/>
              <a:t>you to </a:t>
            </a:r>
            <a:r>
              <a:rPr lang="en-CA" dirty="0"/>
              <a:t>read employees and respond to their needs in a productive manner (Abraham, 1999</a:t>
            </a:r>
            <a:r>
              <a:rPr lang="en-CA" dirty="0" smtClean="0"/>
              <a:t>)</a:t>
            </a:r>
          </a:p>
          <a:p>
            <a:endParaRPr lang="en-CA" dirty="0"/>
          </a:p>
          <a:p>
            <a:r>
              <a:rPr lang="en-CA" dirty="0"/>
              <a:t>Reeves, Amy,D.S.N., A.P.R.N. (2005). Emotional intelligence: Recognizing and regulating emotions.</a:t>
            </a:r>
            <a:r>
              <a:rPr lang="en-CA" i="1" dirty="0"/>
              <a:t> AAOHN Journal, 53</a:t>
            </a:r>
            <a:r>
              <a:rPr lang="en-CA" dirty="0"/>
              <a:t>(4), 172-176. Retrieved from https://libaccess.fdu.edu/login?url=http://search.proquest.com/docview/219348317?accountid=10818</a:t>
            </a:r>
          </a:p>
        </p:txBody>
      </p:sp>
    </p:spTree>
    <p:extLst>
      <p:ext uri="{BB962C8B-B14F-4D97-AF65-F5344CB8AC3E}">
        <p14:creationId xmlns:p14="http://schemas.microsoft.com/office/powerpoint/2010/main" val="13529397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4667300" y="2035076"/>
            <a:ext cx="1726434" cy="319318"/>
          </a:xfrm>
          <a:prstGeom prst="rect">
            <a:avLst/>
          </a:prstGeom>
          <a:noFill/>
          <a:ln w="76200">
            <a:noFill/>
            <a:miter lim="800000"/>
            <a:headEnd/>
            <a:tailEnd/>
          </a:ln>
        </p:spPr>
        <p:txBody>
          <a:bodyPr wrap="none" lIns="71437" tIns="28575" rIns="71437" bIns="28575">
            <a:prstTxWarp prst="textNoShape">
              <a:avLst/>
            </a:prstTxWarp>
            <a:spAutoFit/>
          </a:bodyPr>
          <a:lstStyle/>
          <a:p>
            <a:pPr defTabSz="1033463" eaLnBrk="0" hangingPunct="0">
              <a:lnSpc>
                <a:spcPct val="85000"/>
              </a:lnSpc>
            </a:pPr>
            <a:r>
              <a:rPr lang="en-AU" sz="2000" dirty="0">
                <a:latin typeface="Arial" pitchFamily="-65" charset="0"/>
              </a:rPr>
              <a:t>Known to Self</a:t>
            </a:r>
          </a:p>
        </p:txBody>
      </p:sp>
      <p:sp>
        <p:nvSpPr>
          <p:cNvPr id="44035" name="Rectangle 3"/>
          <p:cNvSpPr>
            <a:spLocks noChangeArrowheads="1"/>
          </p:cNvSpPr>
          <p:nvPr/>
        </p:nvSpPr>
        <p:spPr bwMode="auto">
          <a:xfrm>
            <a:off x="7210475" y="2022376"/>
            <a:ext cx="2011768" cy="319318"/>
          </a:xfrm>
          <a:prstGeom prst="rect">
            <a:avLst/>
          </a:prstGeom>
          <a:noFill/>
          <a:ln w="76200">
            <a:noFill/>
            <a:miter lim="800000"/>
            <a:headEnd/>
            <a:tailEnd/>
          </a:ln>
        </p:spPr>
        <p:txBody>
          <a:bodyPr wrap="none" lIns="71437" tIns="28575" rIns="71437" bIns="28575">
            <a:prstTxWarp prst="textNoShape">
              <a:avLst/>
            </a:prstTxWarp>
            <a:spAutoFit/>
          </a:bodyPr>
          <a:lstStyle/>
          <a:p>
            <a:pPr defTabSz="1033463" eaLnBrk="0" hangingPunct="0">
              <a:lnSpc>
                <a:spcPct val="85000"/>
              </a:lnSpc>
            </a:pPr>
            <a:r>
              <a:rPr lang="en-AU" sz="2000" dirty="0">
                <a:latin typeface="Arial" pitchFamily="-65" charset="0"/>
              </a:rPr>
              <a:t>Unknown to Self</a:t>
            </a:r>
          </a:p>
        </p:txBody>
      </p:sp>
      <p:sp>
        <p:nvSpPr>
          <p:cNvPr id="44036" name="Rectangle 4"/>
          <p:cNvSpPr>
            <a:spLocks noChangeArrowheads="1"/>
          </p:cNvSpPr>
          <p:nvPr/>
        </p:nvSpPr>
        <p:spPr bwMode="auto">
          <a:xfrm>
            <a:off x="3214739" y="2403376"/>
            <a:ext cx="1195839" cy="580928"/>
          </a:xfrm>
          <a:prstGeom prst="rect">
            <a:avLst/>
          </a:prstGeom>
          <a:noFill/>
          <a:ln w="76200">
            <a:noFill/>
            <a:miter lim="800000"/>
            <a:headEnd/>
            <a:tailEnd/>
          </a:ln>
        </p:spPr>
        <p:txBody>
          <a:bodyPr wrap="none" lIns="71437" tIns="28575" rIns="71437" bIns="28575">
            <a:prstTxWarp prst="textNoShape">
              <a:avLst/>
            </a:prstTxWarp>
            <a:spAutoFit/>
          </a:bodyPr>
          <a:lstStyle/>
          <a:p>
            <a:pPr defTabSz="1033463" eaLnBrk="0" hangingPunct="0">
              <a:lnSpc>
                <a:spcPct val="85000"/>
              </a:lnSpc>
            </a:pPr>
            <a:r>
              <a:rPr lang="en-AU" sz="2000" dirty="0">
                <a:latin typeface="Arial" pitchFamily="-65" charset="0"/>
              </a:rPr>
              <a:t>Known</a:t>
            </a:r>
          </a:p>
          <a:p>
            <a:pPr defTabSz="1033463" eaLnBrk="0" hangingPunct="0">
              <a:lnSpc>
                <a:spcPct val="85000"/>
              </a:lnSpc>
            </a:pPr>
            <a:r>
              <a:rPr lang="en-AU" sz="2000" dirty="0">
                <a:latin typeface="Arial" pitchFamily="-65" charset="0"/>
              </a:rPr>
              <a:t>to Others</a:t>
            </a:r>
          </a:p>
        </p:txBody>
      </p:sp>
      <p:sp>
        <p:nvSpPr>
          <p:cNvPr id="44037" name="Rectangle 5"/>
          <p:cNvSpPr>
            <a:spLocks noChangeArrowheads="1"/>
          </p:cNvSpPr>
          <p:nvPr/>
        </p:nvSpPr>
        <p:spPr bwMode="auto">
          <a:xfrm>
            <a:off x="3156001" y="5222776"/>
            <a:ext cx="1215075" cy="580928"/>
          </a:xfrm>
          <a:prstGeom prst="rect">
            <a:avLst/>
          </a:prstGeom>
          <a:noFill/>
          <a:ln w="76200">
            <a:noFill/>
            <a:miter lim="800000"/>
            <a:headEnd/>
            <a:tailEnd/>
          </a:ln>
        </p:spPr>
        <p:txBody>
          <a:bodyPr wrap="none" lIns="71437" tIns="28575" rIns="71437" bIns="28575">
            <a:prstTxWarp prst="textNoShape">
              <a:avLst/>
            </a:prstTxWarp>
            <a:spAutoFit/>
          </a:bodyPr>
          <a:lstStyle/>
          <a:p>
            <a:pPr defTabSz="1033463" eaLnBrk="0" hangingPunct="0">
              <a:lnSpc>
                <a:spcPct val="85000"/>
              </a:lnSpc>
            </a:pPr>
            <a:r>
              <a:rPr lang="en-AU" sz="2000" dirty="0">
                <a:latin typeface="Arial" pitchFamily="-65" charset="0"/>
              </a:rPr>
              <a:t>Unknown</a:t>
            </a:r>
          </a:p>
          <a:p>
            <a:pPr defTabSz="1033463" eaLnBrk="0" hangingPunct="0">
              <a:lnSpc>
                <a:spcPct val="85000"/>
              </a:lnSpc>
            </a:pPr>
            <a:r>
              <a:rPr lang="en-AU" sz="2000" dirty="0">
                <a:latin typeface="Arial" pitchFamily="-65" charset="0"/>
              </a:rPr>
              <a:t>to Others</a:t>
            </a:r>
          </a:p>
        </p:txBody>
      </p:sp>
      <p:grpSp>
        <p:nvGrpSpPr>
          <p:cNvPr id="2" name="Group 6"/>
          <p:cNvGrpSpPr>
            <a:grpSpLocks/>
          </p:cNvGrpSpPr>
          <p:nvPr/>
        </p:nvGrpSpPr>
        <p:grpSpPr bwMode="auto">
          <a:xfrm>
            <a:off x="4435525" y="2403376"/>
            <a:ext cx="4953000" cy="3429000"/>
            <a:chOff x="1632" y="1632"/>
            <a:chExt cx="3120" cy="2160"/>
          </a:xfrm>
        </p:grpSpPr>
        <p:sp>
          <p:nvSpPr>
            <p:cNvPr id="282631" name="Rectangle 7"/>
            <p:cNvSpPr>
              <a:spLocks noChangeArrowheads="1"/>
            </p:cNvSpPr>
            <p:nvPr/>
          </p:nvSpPr>
          <p:spPr bwMode="auto">
            <a:xfrm>
              <a:off x="1632" y="1632"/>
              <a:ext cx="1056" cy="816"/>
            </a:xfrm>
            <a:prstGeom prst="rect">
              <a:avLst/>
            </a:prstGeom>
            <a:solidFill>
              <a:srgbClr val="00330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chemeClr val="bg1"/>
                  </a:solidFill>
                  <a:effectLst>
                    <a:outerShdw blurRad="38100" dist="38100" dir="2700000" algn="tl">
                      <a:srgbClr val="000000"/>
                    </a:outerShdw>
                  </a:effectLst>
                  <a:latin typeface="Arial" pitchFamily="-65" charset="0"/>
                </a:rPr>
                <a:t>Open</a:t>
              </a:r>
            </a:p>
            <a:p>
              <a:pPr eaLnBrk="0" hangingPunct="0">
                <a:defRPr/>
              </a:pPr>
              <a:r>
                <a:rPr lang="en-AU" sz="2400" dirty="0">
                  <a:solidFill>
                    <a:schemeClr val="bg1"/>
                  </a:solidFill>
                  <a:effectLst>
                    <a:outerShdw blurRad="38100" dist="38100" dir="2700000" algn="tl">
                      <a:srgbClr val="000000"/>
                    </a:outerShdw>
                  </a:effectLst>
                  <a:latin typeface="Arial" pitchFamily="-65" charset="0"/>
                </a:rPr>
                <a:t>Area</a:t>
              </a:r>
            </a:p>
          </p:txBody>
        </p:sp>
        <p:sp>
          <p:nvSpPr>
            <p:cNvPr id="282632" name="Rectangle 8"/>
            <p:cNvSpPr>
              <a:spLocks noChangeArrowheads="1"/>
            </p:cNvSpPr>
            <p:nvPr/>
          </p:nvSpPr>
          <p:spPr bwMode="auto">
            <a:xfrm>
              <a:off x="2688" y="1632"/>
              <a:ext cx="2064" cy="1104"/>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chemeClr val="bg1"/>
                  </a:solidFill>
                  <a:effectLst>
                    <a:outerShdw blurRad="38100" dist="38100" dir="2700000" algn="tl">
                      <a:srgbClr val="000000"/>
                    </a:outerShdw>
                  </a:effectLst>
                  <a:latin typeface="Arial" pitchFamily="-65" charset="0"/>
                </a:rPr>
                <a:t>Blind</a:t>
              </a:r>
            </a:p>
            <a:p>
              <a:pPr eaLnBrk="0" hangingPunct="0">
                <a:defRPr/>
              </a:pPr>
              <a:r>
                <a:rPr lang="en-AU" sz="2400" dirty="0">
                  <a:solidFill>
                    <a:schemeClr val="bg1"/>
                  </a:solidFill>
                  <a:effectLst>
                    <a:outerShdw blurRad="38100" dist="38100" dir="2700000" algn="tl">
                      <a:srgbClr val="000000"/>
                    </a:outerShdw>
                  </a:effectLst>
                  <a:latin typeface="Arial" pitchFamily="-65" charset="0"/>
                </a:rPr>
                <a:t>Area</a:t>
              </a:r>
            </a:p>
          </p:txBody>
        </p:sp>
        <p:sp>
          <p:nvSpPr>
            <p:cNvPr id="282633" name="Rectangle 9"/>
            <p:cNvSpPr>
              <a:spLocks noChangeArrowheads="1"/>
            </p:cNvSpPr>
            <p:nvPr/>
          </p:nvSpPr>
          <p:spPr bwMode="auto">
            <a:xfrm>
              <a:off x="2688" y="2736"/>
              <a:ext cx="2064" cy="1056"/>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chemeClr val="bg1"/>
                  </a:solidFill>
                  <a:effectLst>
                    <a:outerShdw blurRad="38100" dist="38100" dir="2700000" algn="tl">
                      <a:srgbClr val="000000"/>
                    </a:outerShdw>
                  </a:effectLst>
                  <a:latin typeface="Arial" pitchFamily="-65" charset="0"/>
                </a:rPr>
                <a:t>Unknown</a:t>
              </a:r>
            </a:p>
            <a:p>
              <a:pPr eaLnBrk="0" hangingPunct="0">
                <a:defRPr/>
              </a:pPr>
              <a:r>
                <a:rPr lang="en-AU" sz="2400" dirty="0">
                  <a:solidFill>
                    <a:schemeClr val="bg1"/>
                  </a:solidFill>
                  <a:effectLst>
                    <a:outerShdw blurRad="38100" dist="38100" dir="2700000" algn="tl">
                      <a:srgbClr val="000000"/>
                    </a:outerShdw>
                  </a:effectLst>
                  <a:latin typeface="Arial" pitchFamily="-65" charset="0"/>
                </a:rPr>
                <a:t>Area</a:t>
              </a:r>
            </a:p>
          </p:txBody>
        </p:sp>
        <p:sp>
          <p:nvSpPr>
            <p:cNvPr id="282634" name="Rectangle 10"/>
            <p:cNvSpPr>
              <a:spLocks noChangeArrowheads="1"/>
            </p:cNvSpPr>
            <p:nvPr/>
          </p:nvSpPr>
          <p:spPr bwMode="auto">
            <a:xfrm>
              <a:off x="1632" y="2448"/>
              <a:ext cx="1056" cy="1344"/>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chemeClr val="bg1"/>
                  </a:solidFill>
                  <a:effectLst>
                    <a:outerShdw blurRad="38100" dist="38100" dir="2700000" algn="tl">
                      <a:srgbClr val="000000"/>
                    </a:outerShdw>
                  </a:effectLst>
                  <a:latin typeface="Arial" pitchFamily="-65" charset="0"/>
                </a:rPr>
                <a:t>Hidden</a:t>
              </a:r>
            </a:p>
            <a:p>
              <a:pPr eaLnBrk="0" hangingPunct="0">
                <a:defRPr/>
              </a:pPr>
              <a:r>
                <a:rPr lang="en-AU" sz="2400" dirty="0">
                  <a:solidFill>
                    <a:schemeClr val="bg1"/>
                  </a:solidFill>
                  <a:effectLst>
                    <a:outerShdw blurRad="38100" dist="38100" dir="2700000" algn="tl">
                      <a:srgbClr val="000000"/>
                    </a:outerShdw>
                  </a:effectLst>
                  <a:latin typeface="Arial" pitchFamily="-65" charset="0"/>
                </a:rPr>
                <a:t>Area</a:t>
              </a:r>
            </a:p>
          </p:txBody>
        </p:sp>
      </p:grpSp>
      <p:sp>
        <p:nvSpPr>
          <p:cNvPr id="26" name="Date Placeholder 25"/>
          <p:cNvSpPr>
            <a:spLocks noGrp="1"/>
          </p:cNvSpPr>
          <p:nvPr>
            <p:ph type="dt" sz="half" idx="10"/>
          </p:nvPr>
        </p:nvSpPr>
        <p:spPr>
          <a:prstGeom prst="rect">
            <a:avLst/>
          </a:prstGeom>
        </p:spPr>
        <p:txBody>
          <a:bodyPr/>
          <a:lstStyle/>
          <a:p>
            <a:pPr>
              <a:defRPr/>
            </a:pPr>
            <a:r>
              <a:rPr lang="en-AU" dirty="0" smtClean="0"/>
              <a:t>© 2015 by McGraw-Hill Education.  All rights reserved. </a:t>
            </a:r>
            <a:endParaRPr lang="en-US" dirty="0"/>
          </a:p>
        </p:txBody>
      </p:sp>
      <p:sp>
        <p:nvSpPr>
          <p:cNvPr id="28" name="Footer Placeholder 27"/>
          <p:cNvSpPr>
            <a:spLocks noGrp="1"/>
          </p:cNvSpPr>
          <p:nvPr>
            <p:ph type="ftr" sz="quarter" idx="11"/>
          </p:nvPr>
        </p:nvSpPr>
        <p:spPr>
          <a:prstGeom prst="rect">
            <a:avLst/>
          </a:prstGeom>
        </p:spPr>
        <p:txBody>
          <a:bodyPr/>
          <a:lstStyle/>
          <a:p>
            <a:pPr>
              <a:defRPr/>
            </a:pPr>
            <a:r>
              <a:rPr lang="en-US" dirty="0" smtClean="0"/>
              <a:t>McShane/Steen/Tasa     Canadian OB9e </a:t>
            </a:r>
            <a:endParaRPr lang="en-US" dirty="0"/>
          </a:p>
        </p:txBody>
      </p:sp>
      <p:sp>
        <p:nvSpPr>
          <p:cNvPr id="27" name="Slide Number Placeholder 26"/>
          <p:cNvSpPr>
            <a:spLocks noGrp="1"/>
          </p:cNvSpPr>
          <p:nvPr>
            <p:ph type="sldNum" sz="quarter" idx="12"/>
          </p:nvPr>
        </p:nvSpPr>
        <p:spPr>
          <a:prstGeom prst="rect">
            <a:avLst/>
          </a:prstGeom>
        </p:spPr>
        <p:txBody>
          <a:bodyPr/>
          <a:lstStyle/>
          <a:p>
            <a:pPr>
              <a:defRPr/>
            </a:pPr>
            <a:fld id="{D9549F92-FDF9-DD4E-BC88-48E1B2CD53C6}" type="slidenum">
              <a:rPr lang="en-US" smtClean="0"/>
              <a:pPr>
                <a:defRPr/>
              </a:pPr>
              <a:t>28</a:t>
            </a:fld>
            <a:endParaRPr lang="en-US" dirty="0"/>
          </a:p>
        </p:txBody>
      </p:sp>
      <p:sp>
        <p:nvSpPr>
          <p:cNvPr id="44039" name="Rectangle 11"/>
          <p:cNvSpPr>
            <a:spLocks noGrp="1" noChangeArrowheads="1"/>
          </p:cNvSpPr>
          <p:nvPr>
            <p:ph type="title" idx="4294967295"/>
          </p:nvPr>
        </p:nvSpPr>
        <p:spPr>
          <a:xfrm>
            <a:off x="1524001" y="609600"/>
            <a:ext cx="6348413" cy="1320800"/>
          </a:xfrm>
        </p:spPr>
        <p:txBody>
          <a:bodyPr>
            <a:normAutofit/>
          </a:bodyPr>
          <a:lstStyle/>
          <a:p>
            <a:pPr eaLnBrk="1" hangingPunct="1"/>
            <a:r>
              <a:rPr lang="en-CA" noProof="0" dirty="0" smtClean="0">
                <a:ea typeface="ＭＳ Ｐゴシック" pitchFamily="-65" charset="-128"/>
              </a:rPr>
              <a:t>Know Yourself (Johari Window)</a:t>
            </a:r>
            <a:endParaRPr lang="en-CA" noProof="0" dirty="0">
              <a:ea typeface="ＭＳ Ｐゴシック" pitchFamily="-65" charset="-128"/>
            </a:endParaRPr>
          </a:p>
        </p:txBody>
      </p:sp>
      <p:grpSp>
        <p:nvGrpSpPr>
          <p:cNvPr id="3" name="Group 12"/>
          <p:cNvGrpSpPr>
            <a:grpSpLocks/>
          </p:cNvGrpSpPr>
          <p:nvPr/>
        </p:nvGrpSpPr>
        <p:grpSpPr bwMode="auto">
          <a:xfrm>
            <a:off x="4435525" y="2403376"/>
            <a:ext cx="4953000" cy="3429000"/>
            <a:chOff x="1632" y="1632"/>
            <a:chExt cx="3120" cy="2160"/>
          </a:xfrm>
        </p:grpSpPr>
        <p:sp>
          <p:nvSpPr>
            <p:cNvPr id="282637" name="Rectangle 13"/>
            <p:cNvSpPr>
              <a:spLocks noChangeArrowheads="1"/>
            </p:cNvSpPr>
            <p:nvPr/>
          </p:nvSpPr>
          <p:spPr bwMode="auto">
            <a:xfrm>
              <a:off x="1632" y="1632"/>
              <a:ext cx="2016" cy="1440"/>
            </a:xfrm>
            <a:prstGeom prst="rect">
              <a:avLst/>
            </a:prstGeom>
            <a:solidFill>
              <a:srgbClr val="00330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chemeClr val="bg1"/>
                  </a:solidFill>
                  <a:effectLst>
                    <a:outerShdw blurRad="38100" dist="38100" dir="2700000" algn="tl">
                      <a:srgbClr val="000000"/>
                    </a:outerShdw>
                  </a:effectLst>
                  <a:latin typeface="Arial" pitchFamily="-65" charset="0"/>
                </a:rPr>
                <a:t>Open</a:t>
              </a:r>
            </a:p>
            <a:p>
              <a:pPr eaLnBrk="0" hangingPunct="0">
                <a:defRPr/>
              </a:pPr>
              <a:r>
                <a:rPr lang="en-AU" sz="2400" dirty="0">
                  <a:solidFill>
                    <a:schemeClr val="bg1"/>
                  </a:solidFill>
                  <a:effectLst>
                    <a:outerShdw blurRad="38100" dist="38100" dir="2700000" algn="tl">
                      <a:srgbClr val="000000"/>
                    </a:outerShdw>
                  </a:effectLst>
                  <a:latin typeface="Arial" pitchFamily="-65" charset="0"/>
                </a:rPr>
                <a:t>Area</a:t>
              </a:r>
            </a:p>
          </p:txBody>
        </p:sp>
        <p:sp>
          <p:nvSpPr>
            <p:cNvPr id="282638" name="Rectangle 14"/>
            <p:cNvSpPr>
              <a:spLocks noChangeArrowheads="1"/>
            </p:cNvSpPr>
            <p:nvPr/>
          </p:nvSpPr>
          <p:spPr bwMode="auto">
            <a:xfrm>
              <a:off x="3648" y="1632"/>
              <a:ext cx="1104" cy="1440"/>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chemeClr val="bg1"/>
                  </a:solidFill>
                  <a:effectLst>
                    <a:outerShdw blurRad="38100" dist="38100" dir="2700000" algn="tl">
                      <a:srgbClr val="000000"/>
                    </a:outerShdw>
                  </a:effectLst>
                  <a:latin typeface="Arial" pitchFamily="-65" charset="0"/>
                </a:rPr>
                <a:t>Blind</a:t>
              </a:r>
            </a:p>
            <a:p>
              <a:pPr eaLnBrk="0" hangingPunct="0">
                <a:defRPr/>
              </a:pPr>
              <a:r>
                <a:rPr lang="en-AU" sz="2400" dirty="0">
                  <a:solidFill>
                    <a:schemeClr val="bg1"/>
                  </a:solidFill>
                  <a:effectLst>
                    <a:outerShdw blurRad="38100" dist="38100" dir="2700000" algn="tl">
                      <a:srgbClr val="000000"/>
                    </a:outerShdw>
                  </a:effectLst>
                  <a:latin typeface="Arial" pitchFamily="-65" charset="0"/>
                </a:rPr>
                <a:t>Area</a:t>
              </a:r>
            </a:p>
          </p:txBody>
        </p:sp>
        <p:sp>
          <p:nvSpPr>
            <p:cNvPr id="282639" name="Rectangle 15"/>
            <p:cNvSpPr>
              <a:spLocks noChangeArrowheads="1"/>
            </p:cNvSpPr>
            <p:nvPr/>
          </p:nvSpPr>
          <p:spPr bwMode="auto">
            <a:xfrm>
              <a:off x="1632" y="3072"/>
              <a:ext cx="1104" cy="720"/>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chemeClr val="bg1"/>
                  </a:solidFill>
                  <a:effectLst>
                    <a:outerShdw blurRad="38100" dist="38100" dir="2700000" algn="tl">
                      <a:srgbClr val="000000"/>
                    </a:outerShdw>
                  </a:effectLst>
                  <a:latin typeface="Arial" pitchFamily="-65" charset="0"/>
                </a:rPr>
                <a:t>Hidden</a:t>
              </a:r>
            </a:p>
            <a:p>
              <a:pPr eaLnBrk="0" hangingPunct="0">
                <a:defRPr/>
              </a:pPr>
              <a:r>
                <a:rPr lang="en-AU" sz="2400" dirty="0">
                  <a:solidFill>
                    <a:schemeClr val="bg1"/>
                  </a:solidFill>
                  <a:effectLst>
                    <a:outerShdw blurRad="38100" dist="38100" dir="2700000" algn="tl">
                      <a:srgbClr val="000000"/>
                    </a:outerShdw>
                  </a:effectLst>
                  <a:latin typeface="Arial" pitchFamily="-65" charset="0"/>
                </a:rPr>
                <a:t>Area</a:t>
              </a:r>
            </a:p>
          </p:txBody>
        </p:sp>
        <p:sp>
          <p:nvSpPr>
            <p:cNvPr id="282640" name="Rectangle 16"/>
            <p:cNvSpPr>
              <a:spLocks noChangeArrowheads="1"/>
            </p:cNvSpPr>
            <p:nvPr/>
          </p:nvSpPr>
          <p:spPr bwMode="auto">
            <a:xfrm>
              <a:off x="2736" y="3072"/>
              <a:ext cx="2016" cy="720"/>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chemeClr val="bg1"/>
                  </a:solidFill>
                  <a:effectLst>
                    <a:outerShdw blurRad="38100" dist="38100" dir="2700000" algn="tl">
                      <a:srgbClr val="000000"/>
                    </a:outerShdw>
                  </a:effectLst>
                  <a:latin typeface="Arial" pitchFamily="-65" charset="0"/>
                </a:rPr>
                <a:t>Unknown</a:t>
              </a:r>
            </a:p>
            <a:p>
              <a:pPr eaLnBrk="0" hangingPunct="0">
                <a:defRPr/>
              </a:pPr>
              <a:r>
                <a:rPr lang="en-AU" sz="2400" dirty="0">
                  <a:solidFill>
                    <a:schemeClr val="bg1"/>
                  </a:solidFill>
                  <a:effectLst>
                    <a:outerShdw blurRad="38100" dist="38100" dir="2700000" algn="tl">
                      <a:srgbClr val="000000"/>
                    </a:outerShdw>
                  </a:effectLst>
                  <a:latin typeface="Arial" pitchFamily="-65" charset="0"/>
                </a:rPr>
                <a:t>Area</a:t>
              </a:r>
            </a:p>
          </p:txBody>
        </p:sp>
      </p:grpSp>
      <p:grpSp>
        <p:nvGrpSpPr>
          <p:cNvPr id="4" name="Group 17"/>
          <p:cNvGrpSpPr>
            <a:grpSpLocks/>
          </p:cNvGrpSpPr>
          <p:nvPr/>
        </p:nvGrpSpPr>
        <p:grpSpPr bwMode="auto">
          <a:xfrm>
            <a:off x="2495601" y="3089176"/>
            <a:ext cx="1406525" cy="1524000"/>
            <a:chOff x="1034" y="2064"/>
            <a:chExt cx="886" cy="960"/>
          </a:xfrm>
        </p:grpSpPr>
        <p:sp>
          <p:nvSpPr>
            <p:cNvPr id="44045" name="Line 18"/>
            <p:cNvSpPr>
              <a:spLocks noChangeShapeType="1"/>
            </p:cNvSpPr>
            <p:nvPr/>
          </p:nvSpPr>
          <p:spPr bwMode="auto">
            <a:xfrm>
              <a:off x="1920" y="2064"/>
              <a:ext cx="0" cy="960"/>
            </a:xfrm>
            <a:prstGeom prst="line">
              <a:avLst/>
            </a:prstGeom>
            <a:noFill/>
            <a:ln w="76200">
              <a:solidFill>
                <a:schemeClr val="tx2"/>
              </a:solidFill>
              <a:round/>
              <a:headEnd/>
              <a:tailEnd type="triangle" w="med" len="med"/>
            </a:ln>
          </p:spPr>
          <p:txBody>
            <a:bodyPr wrap="none" anchor="ctr">
              <a:prstTxWarp prst="textNoShape">
                <a:avLst/>
              </a:prstTxWarp>
            </a:bodyPr>
            <a:lstStyle/>
            <a:p>
              <a:endParaRPr lang="en-US" dirty="0"/>
            </a:p>
          </p:txBody>
        </p:sp>
        <p:sp>
          <p:nvSpPr>
            <p:cNvPr id="282643" name="Rectangle 19"/>
            <p:cNvSpPr>
              <a:spLocks noChangeArrowheads="1"/>
            </p:cNvSpPr>
            <p:nvPr/>
          </p:nvSpPr>
          <p:spPr bwMode="auto">
            <a:xfrm>
              <a:off x="1034" y="2304"/>
              <a:ext cx="846" cy="201"/>
            </a:xfrm>
            <a:prstGeom prst="rect">
              <a:avLst/>
            </a:prstGeom>
            <a:noFill/>
            <a:ln w="76200">
              <a:noFill/>
              <a:miter lim="800000"/>
              <a:headEnd/>
              <a:tailEnd/>
            </a:ln>
            <a:effectLst/>
          </p:spPr>
          <p:txBody>
            <a:bodyPr wrap="none" lIns="71437" tIns="28575" rIns="71437" bIns="28575">
              <a:prstTxWarp prst="textNoShape">
                <a:avLst/>
              </a:prstTxWarp>
              <a:spAutoFit/>
            </a:bodyPr>
            <a:lstStyle/>
            <a:p>
              <a:pPr defTabSz="1033463" eaLnBrk="0" hangingPunct="0">
                <a:lnSpc>
                  <a:spcPct val="85000"/>
                </a:lnSpc>
                <a:defRPr/>
              </a:pPr>
              <a:r>
                <a:rPr lang="en-AU" sz="2000" dirty="0">
                  <a:solidFill>
                    <a:schemeClr val="tx2"/>
                  </a:solidFill>
                  <a:effectLst>
                    <a:outerShdw blurRad="38100" dist="38100" dir="2700000" algn="tl">
                      <a:srgbClr val="DDDDDD"/>
                    </a:outerShdw>
                  </a:effectLst>
                  <a:latin typeface="Arial" pitchFamily="-65" charset="0"/>
                </a:rPr>
                <a:t>Disclosure</a:t>
              </a:r>
            </a:p>
          </p:txBody>
        </p:sp>
      </p:grpSp>
      <p:grpSp>
        <p:nvGrpSpPr>
          <p:cNvPr id="5" name="Group 20"/>
          <p:cNvGrpSpPr>
            <a:grpSpLocks/>
          </p:cNvGrpSpPr>
          <p:nvPr/>
        </p:nvGrpSpPr>
        <p:grpSpPr bwMode="auto">
          <a:xfrm>
            <a:off x="5807125" y="1412776"/>
            <a:ext cx="1828800" cy="381000"/>
            <a:chOff x="3120" y="1008"/>
            <a:chExt cx="1152" cy="240"/>
          </a:xfrm>
        </p:grpSpPr>
        <p:sp>
          <p:nvSpPr>
            <p:cNvPr id="44043" name="Line 21"/>
            <p:cNvSpPr>
              <a:spLocks noChangeShapeType="1"/>
            </p:cNvSpPr>
            <p:nvPr/>
          </p:nvSpPr>
          <p:spPr bwMode="auto">
            <a:xfrm rot="-5400000">
              <a:off x="3696" y="672"/>
              <a:ext cx="0" cy="1152"/>
            </a:xfrm>
            <a:prstGeom prst="line">
              <a:avLst/>
            </a:prstGeom>
            <a:noFill/>
            <a:ln w="76200">
              <a:solidFill>
                <a:schemeClr val="tx2"/>
              </a:solidFill>
              <a:round/>
              <a:headEnd/>
              <a:tailEnd type="triangle" w="med" len="med"/>
            </a:ln>
          </p:spPr>
          <p:txBody>
            <a:bodyPr wrap="none" anchor="ctr">
              <a:prstTxWarp prst="textNoShape">
                <a:avLst/>
              </a:prstTxWarp>
            </a:bodyPr>
            <a:lstStyle/>
            <a:p>
              <a:endParaRPr lang="en-US" dirty="0"/>
            </a:p>
          </p:txBody>
        </p:sp>
        <p:sp>
          <p:nvSpPr>
            <p:cNvPr id="282646" name="Rectangle 22"/>
            <p:cNvSpPr>
              <a:spLocks noChangeArrowheads="1"/>
            </p:cNvSpPr>
            <p:nvPr/>
          </p:nvSpPr>
          <p:spPr bwMode="auto">
            <a:xfrm>
              <a:off x="3168" y="1008"/>
              <a:ext cx="801" cy="201"/>
            </a:xfrm>
            <a:prstGeom prst="rect">
              <a:avLst/>
            </a:prstGeom>
            <a:noFill/>
            <a:ln w="76200">
              <a:noFill/>
              <a:miter lim="800000"/>
              <a:headEnd/>
              <a:tailEnd/>
            </a:ln>
            <a:effectLst/>
          </p:spPr>
          <p:txBody>
            <a:bodyPr wrap="none" lIns="71437" tIns="28575" rIns="71437" bIns="28575">
              <a:prstTxWarp prst="textNoShape">
                <a:avLst/>
              </a:prstTxWarp>
              <a:spAutoFit/>
            </a:bodyPr>
            <a:lstStyle/>
            <a:p>
              <a:pPr defTabSz="1033463" eaLnBrk="0" hangingPunct="0">
                <a:lnSpc>
                  <a:spcPct val="85000"/>
                </a:lnSpc>
                <a:defRPr/>
              </a:pPr>
              <a:r>
                <a:rPr lang="en-AU" sz="2000" dirty="0">
                  <a:solidFill>
                    <a:schemeClr val="tx2"/>
                  </a:solidFill>
                  <a:effectLst>
                    <a:outerShdw blurRad="38100" dist="38100" dir="2700000" algn="tl">
                      <a:srgbClr val="DDDDDD"/>
                    </a:outerShdw>
                  </a:effectLst>
                  <a:latin typeface="Arial" pitchFamily="-65" charset="0"/>
                </a:rPr>
                <a:t>Feedback</a:t>
              </a:r>
            </a:p>
          </p:txBody>
        </p:sp>
      </p:grpSp>
    </p:spTree>
    <p:extLst>
      <p:ext uri="{BB962C8B-B14F-4D97-AF65-F5344CB8AC3E}">
        <p14:creationId xmlns:p14="http://schemas.microsoft.com/office/powerpoint/2010/main" val="17013427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Why aware </a:t>
            </a:r>
            <a:endParaRPr lang="en-CA" dirty="0"/>
          </a:p>
        </p:txBody>
      </p:sp>
      <p:sp>
        <p:nvSpPr>
          <p:cNvPr id="3" name="Content Placeholder 2"/>
          <p:cNvSpPr>
            <a:spLocks noGrp="1"/>
          </p:cNvSpPr>
          <p:nvPr>
            <p:ph idx="1"/>
          </p:nvPr>
        </p:nvSpPr>
        <p:spPr/>
        <p:txBody>
          <a:bodyPr>
            <a:normAutofit/>
          </a:bodyPr>
          <a:lstStyle/>
          <a:p>
            <a:r>
              <a:rPr lang="en-CA" dirty="0"/>
              <a:t>Through neuroanatomy and neurobiological and neurophysiological processes, the role of emotions and behavior can be better understood. </a:t>
            </a:r>
            <a:endParaRPr lang="en-CA" dirty="0" smtClean="0"/>
          </a:p>
          <a:p>
            <a:r>
              <a:rPr lang="en-CA" dirty="0" smtClean="0"/>
              <a:t>Emotions </a:t>
            </a:r>
            <a:r>
              <a:rPr lang="en-CA" dirty="0"/>
              <a:t>and behaviors are the result of the complex interplay of the individual's response to the environment. </a:t>
            </a:r>
            <a:endParaRPr lang="en-CA" dirty="0" smtClean="0"/>
          </a:p>
          <a:p>
            <a:r>
              <a:rPr lang="en-CA" dirty="0" smtClean="0"/>
              <a:t>From </a:t>
            </a:r>
            <a:r>
              <a:rPr lang="en-CA" dirty="0"/>
              <a:t>an anatomical viewpoint, </a:t>
            </a:r>
            <a:r>
              <a:rPr lang="en-CA" b="1" dirty="0"/>
              <a:t>the brain's amygdala is where the emotions related to a particular experience are stored. </a:t>
            </a:r>
            <a:r>
              <a:rPr lang="en-CA" dirty="0"/>
              <a:t>Human beings attach emotions to experiences and these continue to influence future decision-making abilities</a:t>
            </a:r>
            <a:r>
              <a:rPr lang="en-CA" dirty="0" smtClean="0"/>
              <a:t>.</a:t>
            </a:r>
          </a:p>
        </p:txBody>
      </p:sp>
    </p:spTree>
    <p:extLst>
      <p:ext uri="{BB962C8B-B14F-4D97-AF65-F5344CB8AC3E}">
        <p14:creationId xmlns:p14="http://schemas.microsoft.com/office/powerpoint/2010/main" val="3349880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8EBD994-B58E-4818-862D-2D3D60810C91}"/>
              </a:ext>
            </a:extLst>
          </p:cNvPr>
          <p:cNvSpPr txBox="1"/>
          <p:nvPr/>
        </p:nvSpPr>
        <p:spPr>
          <a:xfrm>
            <a:off x="3048000" y="3200400"/>
            <a:ext cx="6096000" cy="49244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har char=""/>
            </a:pPr>
            <a:endParaRPr lang="en-US" sz="2600" dirty="0">
              <a:latin typeface="Franklin Gothic Book"/>
            </a:endParaRPr>
          </a:p>
        </p:txBody>
      </p:sp>
      <p:sp>
        <p:nvSpPr>
          <p:cNvPr id="2" name="Title 1">
            <a:extLst>
              <a:ext uri="{FF2B5EF4-FFF2-40B4-BE49-F238E27FC236}">
                <a16:creationId xmlns:a16="http://schemas.microsoft.com/office/drawing/2014/main" id="{DC86CEDD-573C-459D-B19B-23E138AA0DAB}"/>
              </a:ext>
            </a:extLst>
          </p:cNvPr>
          <p:cNvSpPr>
            <a:spLocks noGrp="1"/>
          </p:cNvSpPr>
          <p:nvPr>
            <p:ph type="title"/>
          </p:nvPr>
        </p:nvSpPr>
        <p:spPr>
          <a:xfrm>
            <a:off x="3372114" y="1083731"/>
            <a:ext cx="8184221" cy="4758797"/>
          </a:xfrm>
        </p:spPr>
        <p:txBody>
          <a:bodyPr vert="horz" lIns="91440" tIns="45720" rIns="91440" bIns="45720" rtlCol="0" anchor="ctr">
            <a:normAutofit/>
          </a:bodyPr>
          <a:lstStyle/>
          <a:p>
            <a:r>
              <a:rPr lang="en-US" sz="7200" dirty="0">
                <a:solidFill>
                  <a:srgbClr val="FFFFFF"/>
                </a:solidFill>
              </a:rPr>
              <a:t>The why </a:t>
            </a:r>
          </a:p>
        </p:txBody>
      </p:sp>
      <p:sp>
        <p:nvSpPr>
          <p:cNvPr id="3" name="Text Placeholder 2">
            <a:extLst>
              <a:ext uri="{FF2B5EF4-FFF2-40B4-BE49-F238E27FC236}">
                <a16:creationId xmlns:a16="http://schemas.microsoft.com/office/drawing/2014/main" id="{EE5281DE-A3B7-4B85-9527-A012CEB561AB}"/>
              </a:ext>
            </a:extLst>
          </p:cNvPr>
          <p:cNvSpPr>
            <a:spLocks noGrp="1"/>
          </p:cNvSpPr>
          <p:nvPr>
            <p:ph type="body" idx="1"/>
          </p:nvPr>
        </p:nvSpPr>
        <p:spPr>
          <a:xfrm>
            <a:off x="361614" y="1151995"/>
            <a:ext cx="2241971" cy="4690534"/>
          </a:xfrm>
        </p:spPr>
        <p:txBody>
          <a:bodyPr vert="horz" lIns="91440" tIns="45720" rIns="91440" bIns="45720" rtlCol="0" anchor="ctr">
            <a:normAutofit fontScale="92500"/>
          </a:bodyPr>
          <a:lstStyle/>
          <a:p>
            <a:pPr algn="r"/>
            <a:r>
              <a:rPr lang="en-US" sz="2400" dirty="0">
                <a:solidFill>
                  <a:schemeClr val="tx1">
                    <a:lumMod val="75000"/>
                    <a:lumOff val="25000"/>
                  </a:schemeClr>
                </a:solidFill>
              </a:rPr>
              <a:t> transform your organization and its impact​</a:t>
            </a:r>
          </a:p>
          <a:p>
            <a:pPr algn="r"/>
            <a:r>
              <a:rPr lang="en-US" sz="2400" dirty="0">
                <a:solidFill>
                  <a:schemeClr val="tx1">
                    <a:lumMod val="75000"/>
                    <a:lumOff val="25000"/>
                  </a:schemeClr>
                </a:solidFill>
              </a:rPr>
              <a:t>Determine your why - the reason you believe and the reason others support ​</a:t>
            </a:r>
          </a:p>
          <a:p>
            <a:pPr algn="r"/>
            <a:r>
              <a:rPr lang="en-US" sz="2400" dirty="0">
                <a:solidFill>
                  <a:schemeClr val="tx1">
                    <a:lumMod val="75000"/>
                    <a:lumOff val="25000"/>
                  </a:schemeClr>
                </a:solidFill>
              </a:rPr>
              <a:t>share that clarity and empower others​</a:t>
            </a:r>
          </a:p>
        </p:txBody>
      </p:sp>
    </p:spTree>
    <p:extLst>
      <p:ext uri="{BB962C8B-B14F-4D97-AF65-F5344CB8AC3E}">
        <p14:creationId xmlns:p14="http://schemas.microsoft.com/office/powerpoint/2010/main" val="36316852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Situational stress can undermine decision-making, concentration, and recall, which can lead to an increase in errors. </a:t>
            </a:r>
            <a:br>
              <a:rPr lang="en-CA" dirty="0"/>
            </a:br>
            <a:endParaRPr lang="en-CA" dirty="0"/>
          </a:p>
        </p:txBody>
      </p:sp>
      <p:sp>
        <p:nvSpPr>
          <p:cNvPr id="3" name="Content Placeholder 2"/>
          <p:cNvSpPr>
            <a:spLocks noGrp="1"/>
          </p:cNvSpPr>
          <p:nvPr>
            <p:ph idx="1"/>
          </p:nvPr>
        </p:nvSpPr>
        <p:spPr>
          <a:xfrm>
            <a:off x="2133599" y="2708921"/>
            <a:ext cx="6347714" cy="3332443"/>
          </a:xfrm>
        </p:spPr>
        <p:txBody>
          <a:bodyPr>
            <a:normAutofit lnSpcReduction="10000"/>
          </a:bodyPr>
          <a:lstStyle/>
          <a:p>
            <a:r>
              <a:rPr lang="en-CA" dirty="0"/>
              <a:t>If strong emotions, such as anxiety or fear, are experienced with a particular activity, these emotions will be recalled when it is time to repeat that particular activity. Basic decisions such as, "Where is the best location to give this injection?" are made based on prior experience. If the last experience giving an injection was anxiety provoking, these same feelings are likely to reoccur.</a:t>
            </a:r>
          </a:p>
          <a:p>
            <a:r>
              <a:rPr lang="en-CA" dirty="0"/>
              <a:t>Situational stress can undermine decision-making, concentration, and recall, which can lead to an increase in errors. </a:t>
            </a:r>
          </a:p>
        </p:txBody>
      </p:sp>
    </p:spTree>
    <p:extLst>
      <p:ext uri="{BB962C8B-B14F-4D97-AF65-F5344CB8AC3E}">
        <p14:creationId xmlns:p14="http://schemas.microsoft.com/office/powerpoint/2010/main" val="4003211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CA" noProof="0" dirty="0" smtClean="0"/>
              <a:t>Attitudes versus Emotions</a:t>
            </a:r>
            <a:endParaRPr lang="en-CA" noProof="0" dirty="0"/>
          </a:p>
        </p:txBody>
      </p:sp>
      <p:sp>
        <p:nvSpPr>
          <p:cNvPr id="14" name="Date Placeholder 13"/>
          <p:cNvSpPr>
            <a:spLocks noGrp="1"/>
          </p:cNvSpPr>
          <p:nvPr>
            <p:ph type="dt" sz="half" idx="4294967295"/>
          </p:nvPr>
        </p:nvSpPr>
        <p:spPr>
          <a:prstGeom prst="rect">
            <a:avLst/>
          </a:prstGeom>
        </p:spPr>
        <p:txBody>
          <a:bodyPr/>
          <a:lstStyle/>
          <a:p>
            <a:r>
              <a:rPr lang="en-AU" dirty="0" smtClean="0"/>
              <a:t>© 2015 by McGraw-Hill Education.  All rights reserved. </a:t>
            </a:r>
            <a:endParaRPr lang="en-US" dirty="0"/>
          </a:p>
        </p:txBody>
      </p:sp>
      <p:sp>
        <p:nvSpPr>
          <p:cNvPr id="15" name="Slide Number Placeholder 14"/>
          <p:cNvSpPr>
            <a:spLocks noGrp="1"/>
          </p:cNvSpPr>
          <p:nvPr>
            <p:ph type="sldNum" sz="quarter" idx="4294967295"/>
          </p:nvPr>
        </p:nvSpPr>
        <p:spPr>
          <a:prstGeom prst="rect">
            <a:avLst/>
          </a:prstGeom>
        </p:spPr>
        <p:txBody>
          <a:bodyPr/>
          <a:lstStyle/>
          <a:p>
            <a:fld id="{D9549F92-FDF9-DD4E-BC88-48E1B2CD53C6}" type="slidenum">
              <a:rPr lang="en-US" smtClean="0"/>
              <a:pPr/>
              <a:t>31</a:t>
            </a:fld>
            <a:endParaRPr lang="en-US" dirty="0"/>
          </a:p>
        </p:txBody>
      </p:sp>
      <p:sp>
        <p:nvSpPr>
          <p:cNvPr id="16" name="Footer Placeholder 15"/>
          <p:cNvSpPr>
            <a:spLocks noGrp="1"/>
          </p:cNvSpPr>
          <p:nvPr>
            <p:ph type="ftr" sz="quarter" idx="4294967295"/>
          </p:nvPr>
        </p:nvSpPr>
        <p:spPr>
          <a:prstGeom prst="rect">
            <a:avLst/>
          </a:prstGeom>
        </p:spPr>
        <p:txBody>
          <a:bodyPr/>
          <a:lstStyle/>
          <a:p>
            <a:r>
              <a:rPr lang="en-US" dirty="0" smtClean="0"/>
              <a:t>McShane/Steen/Tasa     Canadian OB9e </a:t>
            </a:r>
            <a:endParaRPr lang="en-US" dirty="0"/>
          </a:p>
        </p:txBody>
      </p:sp>
      <p:sp>
        <p:nvSpPr>
          <p:cNvPr id="11267" name="Text Box 3"/>
          <p:cNvSpPr txBox="1">
            <a:spLocks noChangeArrowheads="1"/>
          </p:cNvSpPr>
          <p:nvPr/>
        </p:nvSpPr>
        <p:spPr bwMode="auto">
          <a:xfrm>
            <a:off x="3268656" y="1600200"/>
            <a:ext cx="1584338" cy="523220"/>
          </a:xfrm>
          <a:prstGeom prst="rect">
            <a:avLst/>
          </a:prstGeom>
          <a:noFill/>
          <a:ln w="9525">
            <a:noFill/>
            <a:miter lim="800000"/>
            <a:headEnd/>
            <a:tailEnd/>
          </a:ln>
          <a:effectLst/>
        </p:spPr>
        <p:txBody>
          <a:bodyPr wrap="none">
            <a:prstTxWarp prst="textNoShape">
              <a:avLst/>
            </a:prstTxWarp>
            <a:spAutoFit/>
          </a:bodyPr>
          <a:lstStyle/>
          <a:p>
            <a:pPr>
              <a:defRPr/>
            </a:pPr>
            <a:r>
              <a:rPr lang="en-US" sz="2800" dirty="0">
                <a:solidFill>
                  <a:srgbClr val="06273B"/>
                </a:solidFill>
                <a:effectLst>
                  <a:outerShdw blurRad="38100" dist="38100" dir="2700000" algn="tl">
                    <a:srgbClr val="DDDDDD"/>
                  </a:outerShdw>
                </a:effectLst>
                <a:latin typeface="Franklin Gothic Medium"/>
                <a:ea typeface="ヒラギノ角ゴ Pro W3" pitchFamily="-109" charset="-128"/>
                <a:cs typeface="Franklin Gothic Medium"/>
              </a:rPr>
              <a:t>Attitudes</a:t>
            </a:r>
          </a:p>
        </p:txBody>
      </p:sp>
      <p:sp>
        <p:nvSpPr>
          <p:cNvPr id="11268" name="Text Box 4"/>
          <p:cNvSpPr txBox="1">
            <a:spLocks noChangeArrowheads="1"/>
          </p:cNvSpPr>
          <p:nvPr/>
        </p:nvSpPr>
        <p:spPr bwMode="auto">
          <a:xfrm>
            <a:off x="7620001" y="1600201"/>
            <a:ext cx="1666875" cy="519113"/>
          </a:xfrm>
          <a:prstGeom prst="rect">
            <a:avLst/>
          </a:prstGeom>
          <a:noFill/>
          <a:ln w="9525">
            <a:noFill/>
            <a:miter lim="800000"/>
            <a:headEnd/>
            <a:tailEnd/>
          </a:ln>
          <a:effectLst/>
        </p:spPr>
        <p:txBody>
          <a:bodyPr wrap="none">
            <a:prstTxWarp prst="textNoShape">
              <a:avLst/>
            </a:prstTxWarp>
            <a:spAutoFit/>
          </a:bodyPr>
          <a:lstStyle/>
          <a:p>
            <a:pPr>
              <a:defRPr/>
            </a:pPr>
            <a:r>
              <a:rPr lang="en-US" sz="2800" dirty="0">
                <a:solidFill>
                  <a:srgbClr val="06273B"/>
                </a:solidFill>
                <a:effectLst>
                  <a:outerShdw blurRad="38100" dist="38100" dir="2700000" algn="tl">
                    <a:srgbClr val="DDDDDD"/>
                  </a:outerShdw>
                </a:effectLst>
                <a:latin typeface="Franklin Gothic Medium"/>
                <a:ea typeface="ヒラギノ角ゴ Pro W3" pitchFamily="-109" charset="-128"/>
                <a:cs typeface="Franklin Gothic Medium"/>
              </a:rPr>
              <a:t>Emotions</a:t>
            </a:r>
          </a:p>
        </p:txBody>
      </p:sp>
      <p:sp>
        <p:nvSpPr>
          <p:cNvPr id="11278" name="AutoShape 14"/>
          <p:cNvSpPr>
            <a:spLocks/>
          </p:cNvSpPr>
          <p:nvPr/>
        </p:nvSpPr>
        <p:spPr bwMode="auto">
          <a:xfrm>
            <a:off x="2209800" y="2514601"/>
            <a:ext cx="3803650" cy="739775"/>
          </a:xfrm>
          <a:custGeom>
            <a:avLst/>
            <a:gdLst/>
            <a:ahLst/>
            <a:cxnLst/>
            <a:rect l="0" t="0" r="r" b="b"/>
            <a:pathLst>
              <a:path w="21600" h="21600">
                <a:moveTo>
                  <a:pt x="0" y="0"/>
                </a:moveTo>
                <a:lnTo>
                  <a:pt x="19716" y="0"/>
                </a:lnTo>
                <a:lnTo>
                  <a:pt x="21600" y="10316"/>
                </a:lnTo>
                <a:lnTo>
                  <a:pt x="19779" y="21600"/>
                </a:lnTo>
                <a:lnTo>
                  <a:pt x="0" y="21600"/>
                </a:lnTo>
              </a:path>
            </a:pathLst>
          </a:custGeom>
          <a:solidFill>
            <a:srgbClr val="5A4D74"/>
          </a:solidFill>
          <a:ln w="6350">
            <a:solidFill>
              <a:srgbClr val="000000"/>
            </a:solidFill>
            <a:miter lim="800000"/>
            <a:headEnd/>
            <a:tailEnd/>
          </a:ln>
          <a:effectLst>
            <a:outerShdw blurRad="63500" dist="63500" dir="2700000" algn="ctr" rotWithShape="0">
              <a:srgbClr val="1A1A1B">
                <a:alpha val="67000"/>
              </a:srgbClr>
            </a:outerShdw>
          </a:effectLst>
        </p:spPr>
        <p:txBody>
          <a:bodyPr lIns="165100" tIns="165100" rIns="165100" bIns="165100" anchor="ctr">
            <a:prstTxWarp prst="textNoShape">
              <a:avLst/>
            </a:prstTxWarp>
          </a:bodyPr>
          <a:lstStyle/>
          <a:p>
            <a:pPr algn="l">
              <a:defRPr/>
            </a:pPr>
            <a: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t>Judgments about an</a:t>
            </a:r>
            <a:b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br>
            <a: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t>attitude object</a:t>
            </a:r>
          </a:p>
        </p:txBody>
      </p:sp>
      <p:sp>
        <p:nvSpPr>
          <p:cNvPr id="11279" name="AutoShape 15"/>
          <p:cNvSpPr>
            <a:spLocks/>
          </p:cNvSpPr>
          <p:nvPr/>
        </p:nvSpPr>
        <p:spPr bwMode="auto">
          <a:xfrm>
            <a:off x="2209800" y="3581401"/>
            <a:ext cx="3803650" cy="739775"/>
          </a:xfrm>
          <a:custGeom>
            <a:avLst/>
            <a:gdLst/>
            <a:ahLst/>
            <a:cxnLst/>
            <a:rect l="0" t="0" r="r" b="b"/>
            <a:pathLst>
              <a:path w="21600" h="21600">
                <a:moveTo>
                  <a:pt x="0" y="0"/>
                </a:moveTo>
                <a:lnTo>
                  <a:pt x="19716" y="0"/>
                </a:lnTo>
                <a:lnTo>
                  <a:pt x="21600" y="10316"/>
                </a:lnTo>
                <a:lnTo>
                  <a:pt x="19779" y="21600"/>
                </a:lnTo>
                <a:lnTo>
                  <a:pt x="0" y="21600"/>
                </a:lnTo>
              </a:path>
            </a:pathLst>
          </a:custGeom>
          <a:solidFill>
            <a:srgbClr val="A13403"/>
          </a:solidFill>
          <a:ln w="6350">
            <a:solidFill>
              <a:srgbClr val="000000"/>
            </a:solidFill>
            <a:miter lim="800000"/>
            <a:headEnd/>
            <a:tailEnd/>
          </a:ln>
          <a:effectLst>
            <a:outerShdw blurRad="63500" dist="63500" dir="2700000" algn="ctr" rotWithShape="0">
              <a:srgbClr val="1A1A1B">
                <a:alpha val="67000"/>
              </a:srgbClr>
            </a:outerShdw>
          </a:effectLst>
        </p:spPr>
        <p:txBody>
          <a:bodyPr lIns="165100" tIns="165100" rIns="165100" bIns="165100" anchor="ctr">
            <a:prstTxWarp prst="textNoShape">
              <a:avLst/>
            </a:prstTxWarp>
          </a:bodyPr>
          <a:lstStyle/>
          <a:p>
            <a:pPr algn="l">
              <a:defRPr/>
            </a:pPr>
            <a: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t>Based mainly on</a:t>
            </a:r>
            <a:b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br>
            <a: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t>rational logic</a:t>
            </a:r>
          </a:p>
        </p:txBody>
      </p:sp>
      <p:sp>
        <p:nvSpPr>
          <p:cNvPr id="11280" name="AutoShape 16"/>
          <p:cNvSpPr>
            <a:spLocks/>
          </p:cNvSpPr>
          <p:nvPr/>
        </p:nvSpPr>
        <p:spPr bwMode="auto">
          <a:xfrm>
            <a:off x="2209800" y="4724401"/>
            <a:ext cx="3803650" cy="739775"/>
          </a:xfrm>
          <a:custGeom>
            <a:avLst/>
            <a:gdLst/>
            <a:ahLst/>
            <a:cxnLst/>
            <a:rect l="0" t="0" r="r" b="b"/>
            <a:pathLst>
              <a:path w="21600" h="21600">
                <a:moveTo>
                  <a:pt x="0" y="0"/>
                </a:moveTo>
                <a:lnTo>
                  <a:pt x="19716" y="0"/>
                </a:lnTo>
                <a:lnTo>
                  <a:pt x="21600" y="10316"/>
                </a:lnTo>
                <a:lnTo>
                  <a:pt x="19779" y="21600"/>
                </a:lnTo>
                <a:lnTo>
                  <a:pt x="0" y="21600"/>
                </a:lnTo>
              </a:path>
            </a:pathLst>
          </a:custGeom>
          <a:solidFill>
            <a:srgbClr val="224E4C"/>
          </a:solidFill>
          <a:ln w="6350">
            <a:solidFill>
              <a:srgbClr val="000000"/>
            </a:solidFill>
            <a:miter lim="800000"/>
            <a:headEnd/>
            <a:tailEnd/>
          </a:ln>
          <a:effectLst>
            <a:outerShdw blurRad="63500" dist="63500" dir="2700000" algn="ctr" rotWithShape="0">
              <a:srgbClr val="1A1A1B">
                <a:alpha val="67000"/>
              </a:srgbClr>
            </a:outerShdw>
          </a:effectLst>
        </p:spPr>
        <p:txBody>
          <a:bodyPr lIns="165100" tIns="165100" rIns="165100" bIns="165100" anchor="ctr">
            <a:prstTxWarp prst="textNoShape">
              <a:avLst/>
            </a:prstTxWarp>
          </a:bodyPr>
          <a:lstStyle/>
          <a:p>
            <a:pPr algn="l">
              <a:defRPr/>
            </a:pPr>
            <a: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t>Usually stable for days</a:t>
            </a:r>
            <a:b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br>
            <a: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t>or longer</a:t>
            </a:r>
          </a:p>
        </p:txBody>
      </p:sp>
      <p:sp>
        <p:nvSpPr>
          <p:cNvPr id="11282" name="AutoShape 18"/>
          <p:cNvSpPr>
            <a:spLocks/>
          </p:cNvSpPr>
          <p:nvPr/>
        </p:nvSpPr>
        <p:spPr bwMode="auto">
          <a:xfrm flipH="1">
            <a:off x="6096000" y="2514601"/>
            <a:ext cx="3803650" cy="739775"/>
          </a:xfrm>
          <a:custGeom>
            <a:avLst/>
            <a:gdLst/>
            <a:ahLst/>
            <a:cxnLst/>
            <a:rect l="0" t="0" r="r" b="b"/>
            <a:pathLst>
              <a:path w="21600" h="21600">
                <a:moveTo>
                  <a:pt x="0" y="0"/>
                </a:moveTo>
                <a:lnTo>
                  <a:pt x="19716" y="0"/>
                </a:lnTo>
                <a:lnTo>
                  <a:pt x="21600" y="10316"/>
                </a:lnTo>
                <a:lnTo>
                  <a:pt x="19779" y="21600"/>
                </a:lnTo>
                <a:lnTo>
                  <a:pt x="0" y="21600"/>
                </a:lnTo>
              </a:path>
            </a:pathLst>
          </a:custGeom>
          <a:solidFill>
            <a:srgbClr val="5A4D74"/>
          </a:solidFill>
          <a:ln w="6350">
            <a:solidFill>
              <a:srgbClr val="000000"/>
            </a:solidFill>
            <a:miter lim="800000"/>
            <a:headEnd/>
            <a:tailEnd/>
          </a:ln>
          <a:effectLst>
            <a:outerShdw blurRad="63500" dist="63500" dir="2700000" algn="ctr" rotWithShape="0">
              <a:srgbClr val="1A1A1B">
                <a:alpha val="67000"/>
              </a:srgbClr>
            </a:outerShdw>
          </a:effectLst>
        </p:spPr>
        <p:txBody>
          <a:bodyPr lIns="165100" tIns="165100" rIns="165100" bIns="165100" anchor="ctr">
            <a:prstTxWarp prst="textNoShape">
              <a:avLst/>
            </a:prstTxWarp>
          </a:bodyPr>
          <a:lstStyle/>
          <a:p>
            <a:pPr algn="r">
              <a:defRPr/>
            </a:pPr>
            <a: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t>Experiences related to an</a:t>
            </a:r>
            <a:b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br>
            <a: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t>attitude object</a:t>
            </a:r>
          </a:p>
        </p:txBody>
      </p:sp>
      <p:sp>
        <p:nvSpPr>
          <p:cNvPr id="11283" name="AutoShape 19"/>
          <p:cNvSpPr>
            <a:spLocks/>
          </p:cNvSpPr>
          <p:nvPr/>
        </p:nvSpPr>
        <p:spPr bwMode="auto">
          <a:xfrm flipH="1">
            <a:off x="6096000" y="3581401"/>
            <a:ext cx="3803650" cy="739775"/>
          </a:xfrm>
          <a:custGeom>
            <a:avLst/>
            <a:gdLst/>
            <a:ahLst/>
            <a:cxnLst/>
            <a:rect l="0" t="0" r="r" b="b"/>
            <a:pathLst>
              <a:path w="21600" h="21600">
                <a:moveTo>
                  <a:pt x="0" y="0"/>
                </a:moveTo>
                <a:lnTo>
                  <a:pt x="19716" y="0"/>
                </a:lnTo>
                <a:lnTo>
                  <a:pt x="21600" y="10316"/>
                </a:lnTo>
                <a:lnTo>
                  <a:pt x="19779" y="21600"/>
                </a:lnTo>
                <a:lnTo>
                  <a:pt x="0" y="21600"/>
                </a:lnTo>
              </a:path>
            </a:pathLst>
          </a:custGeom>
          <a:solidFill>
            <a:srgbClr val="A13403"/>
          </a:solidFill>
          <a:ln w="6350">
            <a:solidFill>
              <a:srgbClr val="000000"/>
            </a:solidFill>
            <a:miter lim="800000"/>
            <a:headEnd/>
            <a:tailEnd/>
          </a:ln>
          <a:effectLst>
            <a:outerShdw blurRad="63500" dist="63500" dir="2700000" algn="ctr" rotWithShape="0">
              <a:srgbClr val="1A1A1B">
                <a:alpha val="67000"/>
              </a:srgbClr>
            </a:outerShdw>
          </a:effectLst>
        </p:spPr>
        <p:txBody>
          <a:bodyPr lIns="165100" tIns="165100" rIns="165100" bIns="165100" anchor="ctr">
            <a:prstTxWarp prst="textNoShape">
              <a:avLst/>
            </a:prstTxWarp>
          </a:bodyPr>
          <a:lstStyle/>
          <a:p>
            <a:pPr algn="r">
              <a:defRPr/>
            </a:pPr>
            <a: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t>Based on innate and learned responses to environment</a:t>
            </a:r>
          </a:p>
        </p:txBody>
      </p:sp>
      <p:sp>
        <p:nvSpPr>
          <p:cNvPr id="11284" name="AutoShape 20"/>
          <p:cNvSpPr>
            <a:spLocks/>
          </p:cNvSpPr>
          <p:nvPr/>
        </p:nvSpPr>
        <p:spPr bwMode="auto">
          <a:xfrm flipH="1">
            <a:off x="6096000" y="4724401"/>
            <a:ext cx="3803650" cy="739775"/>
          </a:xfrm>
          <a:custGeom>
            <a:avLst/>
            <a:gdLst/>
            <a:ahLst/>
            <a:cxnLst/>
            <a:rect l="0" t="0" r="r" b="b"/>
            <a:pathLst>
              <a:path w="21600" h="21600">
                <a:moveTo>
                  <a:pt x="0" y="0"/>
                </a:moveTo>
                <a:lnTo>
                  <a:pt x="19716" y="0"/>
                </a:lnTo>
                <a:lnTo>
                  <a:pt x="21600" y="10316"/>
                </a:lnTo>
                <a:lnTo>
                  <a:pt x="19779" y="21600"/>
                </a:lnTo>
                <a:lnTo>
                  <a:pt x="0" y="21600"/>
                </a:lnTo>
              </a:path>
            </a:pathLst>
          </a:custGeom>
          <a:solidFill>
            <a:srgbClr val="224E4C"/>
          </a:solidFill>
          <a:ln w="6350">
            <a:solidFill>
              <a:srgbClr val="000000"/>
            </a:solidFill>
            <a:miter lim="800000"/>
            <a:headEnd/>
            <a:tailEnd/>
          </a:ln>
          <a:effectLst>
            <a:outerShdw blurRad="63500" dist="63500" dir="2700000" algn="ctr" rotWithShape="0">
              <a:srgbClr val="1A1A1B">
                <a:alpha val="67000"/>
              </a:srgbClr>
            </a:outerShdw>
          </a:effectLst>
        </p:spPr>
        <p:txBody>
          <a:bodyPr lIns="165100" tIns="165100" rIns="165100" bIns="165100" anchor="ctr">
            <a:prstTxWarp prst="textNoShape">
              <a:avLst/>
            </a:prstTxWarp>
          </a:bodyPr>
          <a:lstStyle/>
          <a:p>
            <a:pPr algn="r">
              <a:defRPr/>
            </a:pPr>
            <a: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t>Usually experienced for</a:t>
            </a:r>
            <a:b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br>
            <a:r>
              <a:rPr lang="en-US" sz="2000" dirty="0">
                <a:solidFill>
                  <a:srgbClr val="FFFFF8"/>
                </a:solidFill>
                <a:effectLst>
                  <a:outerShdw blurRad="38100" dist="38100" dir="2700000" algn="tl">
                    <a:srgbClr val="000000"/>
                  </a:outerShdw>
                </a:effectLst>
                <a:latin typeface="Franklin Gothic Medium"/>
                <a:ea typeface="Arial" pitchFamily="-109" charset="0"/>
                <a:cs typeface="Franklin Gothic Medium"/>
                <a:sym typeface="Arial" pitchFamily="-109" charset="0"/>
              </a:rPr>
              <a:t>seconds or less</a:t>
            </a:r>
          </a:p>
        </p:txBody>
      </p:sp>
    </p:spTree>
    <p:extLst>
      <p:ext uri="{BB962C8B-B14F-4D97-AF65-F5344CB8AC3E}">
        <p14:creationId xmlns:p14="http://schemas.microsoft.com/office/powerpoint/2010/main" val="23089157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78"/>
                                        </p:tgtEl>
                                        <p:attrNameLst>
                                          <p:attrName>style.visibility</p:attrName>
                                        </p:attrNameLst>
                                      </p:cBhvr>
                                      <p:to>
                                        <p:strVal val="visible"/>
                                      </p:to>
                                    </p:set>
                                    <p:anim calcmode="lin" valueType="num">
                                      <p:cBhvr additive="base">
                                        <p:cTn id="7" dur="500" fill="hold"/>
                                        <p:tgtEl>
                                          <p:spTgt spid="11278"/>
                                        </p:tgtEl>
                                        <p:attrNameLst>
                                          <p:attrName>ppt_x</p:attrName>
                                        </p:attrNameLst>
                                      </p:cBhvr>
                                      <p:tavLst>
                                        <p:tav tm="0">
                                          <p:val>
                                            <p:strVal val="0-#ppt_w/2"/>
                                          </p:val>
                                        </p:tav>
                                        <p:tav tm="100000">
                                          <p:val>
                                            <p:strVal val="#ppt_x"/>
                                          </p:val>
                                        </p:tav>
                                      </p:tavLst>
                                    </p:anim>
                                    <p:anim calcmode="lin" valueType="num">
                                      <p:cBhvr additive="base">
                                        <p:cTn id="8" dur="500" fill="hold"/>
                                        <p:tgtEl>
                                          <p:spTgt spid="112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282"/>
                                        </p:tgtEl>
                                        <p:attrNameLst>
                                          <p:attrName>style.visibility</p:attrName>
                                        </p:attrNameLst>
                                      </p:cBhvr>
                                      <p:to>
                                        <p:strVal val="visible"/>
                                      </p:to>
                                    </p:set>
                                    <p:anim calcmode="lin" valueType="num">
                                      <p:cBhvr additive="base">
                                        <p:cTn id="12" dur="500" fill="hold"/>
                                        <p:tgtEl>
                                          <p:spTgt spid="11282"/>
                                        </p:tgtEl>
                                        <p:attrNameLst>
                                          <p:attrName>ppt_x</p:attrName>
                                        </p:attrNameLst>
                                      </p:cBhvr>
                                      <p:tavLst>
                                        <p:tav tm="0">
                                          <p:val>
                                            <p:strVal val="1+#ppt_w/2"/>
                                          </p:val>
                                        </p:tav>
                                        <p:tav tm="100000">
                                          <p:val>
                                            <p:strVal val="#ppt_x"/>
                                          </p:val>
                                        </p:tav>
                                      </p:tavLst>
                                    </p:anim>
                                    <p:anim calcmode="lin" valueType="num">
                                      <p:cBhvr additive="base">
                                        <p:cTn id="13" dur="500" fill="hold"/>
                                        <p:tgtEl>
                                          <p:spTgt spid="1128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1279"/>
                                        </p:tgtEl>
                                        <p:attrNameLst>
                                          <p:attrName>style.visibility</p:attrName>
                                        </p:attrNameLst>
                                      </p:cBhvr>
                                      <p:to>
                                        <p:strVal val="visible"/>
                                      </p:to>
                                    </p:set>
                                    <p:anim calcmode="lin" valueType="num">
                                      <p:cBhvr additive="base">
                                        <p:cTn id="17" dur="500" fill="hold"/>
                                        <p:tgtEl>
                                          <p:spTgt spid="11279"/>
                                        </p:tgtEl>
                                        <p:attrNameLst>
                                          <p:attrName>ppt_x</p:attrName>
                                        </p:attrNameLst>
                                      </p:cBhvr>
                                      <p:tavLst>
                                        <p:tav tm="0">
                                          <p:val>
                                            <p:strVal val="0-#ppt_w/2"/>
                                          </p:val>
                                        </p:tav>
                                        <p:tav tm="100000">
                                          <p:val>
                                            <p:strVal val="#ppt_x"/>
                                          </p:val>
                                        </p:tav>
                                      </p:tavLst>
                                    </p:anim>
                                    <p:anim calcmode="lin" valueType="num">
                                      <p:cBhvr additive="base">
                                        <p:cTn id="18" dur="500" fill="hold"/>
                                        <p:tgtEl>
                                          <p:spTgt spid="1127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1283"/>
                                        </p:tgtEl>
                                        <p:attrNameLst>
                                          <p:attrName>style.visibility</p:attrName>
                                        </p:attrNameLst>
                                      </p:cBhvr>
                                      <p:to>
                                        <p:strVal val="visible"/>
                                      </p:to>
                                    </p:set>
                                    <p:anim calcmode="lin" valueType="num">
                                      <p:cBhvr additive="base">
                                        <p:cTn id="22" dur="500" fill="hold"/>
                                        <p:tgtEl>
                                          <p:spTgt spid="11283"/>
                                        </p:tgtEl>
                                        <p:attrNameLst>
                                          <p:attrName>ppt_x</p:attrName>
                                        </p:attrNameLst>
                                      </p:cBhvr>
                                      <p:tavLst>
                                        <p:tav tm="0">
                                          <p:val>
                                            <p:strVal val="1+#ppt_w/2"/>
                                          </p:val>
                                        </p:tav>
                                        <p:tav tm="100000">
                                          <p:val>
                                            <p:strVal val="#ppt_x"/>
                                          </p:val>
                                        </p:tav>
                                      </p:tavLst>
                                    </p:anim>
                                    <p:anim calcmode="lin" valueType="num">
                                      <p:cBhvr additive="base">
                                        <p:cTn id="23" dur="500" fill="hold"/>
                                        <p:tgtEl>
                                          <p:spTgt spid="1128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280"/>
                                        </p:tgtEl>
                                        <p:attrNameLst>
                                          <p:attrName>style.visibility</p:attrName>
                                        </p:attrNameLst>
                                      </p:cBhvr>
                                      <p:to>
                                        <p:strVal val="visible"/>
                                      </p:to>
                                    </p:set>
                                    <p:anim calcmode="lin" valueType="num">
                                      <p:cBhvr additive="base">
                                        <p:cTn id="27" dur="500" fill="hold"/>
                                        <p:tgtEl>
                                          <p:spTgt spid="11280"/>
                                        </p:tgtEl>
                                        <p:attrNameLst>
                                          <p:attrName>ppt_x</p:attrName>
                                        </p:attrNameLst>
                                      </p:cBhvr>
                                      <p:tavLst>
                                        <p:tav tm="0">
                                          <p:val>
                                            <p:strVal val="0-#ppt_w/2"/>
                                          </p:val>
                                        </p:tav>
                                        <p:tav tm="100000">
                                          <p:val>
                                            <p:strVal val="#ppt_x"/>
                                          </p:val>
                                        </p:tav>
                                      </p:tavLst>
                                    </p:anim>
                                    <p:anim calcmode="lin" valueType="num">
                                      <p:cBhvr additive="base">
                                        <p:cTn id="28" dur="500" fill="hold"/>
                                        <p:tgtEl>
                                          <p:spTgt spid="1128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1284"/>
                                        </p:tgtEl>
                                        <p:attrNameLst>
                                          <p:attrName>style.visibility</p:attrName>
                                        </p:attrNameLst>
                                      </p:cBhvr>
                                      <p:to>
                                        <p:strVal val="visible"/>
                                      </p:to>
                                    </p:set>
                                    <p:anim calcmode="lin" valueType="num">
                                      <p:cBhvr additive="base">
                                        <p:cTn id="32" dur="500" fill="hold"/>
                                        <p:tgtEl>
                                          <p:spTgt spid="11284"/>
                                        </p:tgtEl>
                                        <p:attrNameLst>
                                          <p:attrName>ppt_x</p:attrName>
                                        </p:attrNameLst>
                                      </p:cBhvr>
                                      <p:tavLst>
                                        <p:tav tm="0">
                                          <p:val>
                                            <p:strVal val="1+#ppt_w/2"/>
                                          </p:val>
                                        </p:tav>
                                        <p:tav tm="100000">
                                          <p:val>
                                            <p:strVal val="#ppt_x"/>
                                          </p:val>
                                        </p:tav>
                                      </p:tavLst>
                                    </p:anim>
                                    <p:anim calcmode="lin" valueType="num">
                                      <p:cBhvr additive="base">
                                        <p:cTn id="33" dur="500" fill="hold"/>
                                        <p:tgtEl>
                                          <p:spTgt spid="112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8" grpId="0" animBg="1" autoUpdateAnimBg="0"/>
      <p:bldP spid="11279" grpId="0" animBg="1" autoUpdateAnimBg="0"/>
      <p:bldP spid="11280" grpId="0" animBg="1" autoUpdateAnimBg="0"/>
      <p:bldP spid="11282" grpId="0" animBg="1" autoUpdateAnimBg="0"/>
      <p:bldP spid="11283" grpId="0" animBg="1" autoUpdateAnimBg="0"/>
      <p:bldP spid="11284"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Grp="1" noChangeArrowheads="1"/>
          </p:cNvSpPr>
          <p:nvPr>
            <p:ph type="title"/>
          </p:nvPr>
        </p:nvSpPr>
        <p:spPr>
          <a:xfrm>
            <a:off x="1371600" y="105508"/>
            <a:ext cx="9601200" cy="2066192"/>
          </a:xfrm>
          <a:ln/>
        </p:spPr>
        <p:txBody>
          <a:bodyPr>
            <a:normAutofit/>
          </a:bodyPr>
          <a:lstStyle/>
          <a:p>
            <a:r>
              <a:rPr lang="en-CA" noProof="0" dirty="0" smtClean="0"/>
              <a:t>Traditional Model: How Attitudes Influence Behaviour</a:t>
            </a:r>
            <a:endParaRPr lang="en-CA" noProof="0" dirty="0"/>
          </a:p>
        </p:txBody>
      </p:sp>
      <p:sp>
        <p:nvSpPr>
          <p:cNvPr id="49154" name="Line 2"/>
          <p:cNvSpPr>
            <a:spLocks noChangeShapeType="1"/>
          </p:cNvSpPr>
          <p:nvPr/>
        </p:nvSpPr>
        <p:spPr bwMode="auto">
          <a:xfrm rot="10800000">
            <a:off x="3711774" y="2892053"/>
            <a:ext cx="2232" cy="248915"/>
          </a:xfrm>
          <a:prstGeom prst="line">
            <a:avLst/>
          </a:prstGeom>
          <a:noFill/>
          <a:ln w="635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200" b="1" dirty="0">
              <a:latin typeface="Calibri"/>
              <a:cs typeface="Calibri"/>
            </a:endParaRPr>
          </a:p>
        </p:txBody>
      </p:sp>
      <p:sp>
        <p:nvSpPr>
          <p:cNvPr id="49155" name="Line 3"/>
          <p:cNvSpPr>
            <a:spLocks noChangeShapeType="1"/>
          </p:cNvSpPr>
          <p:nvPr/>
        </p:nvSpPr>
        <p:spPr bwMode="auto">
          <a:xfrm rot="10800000">
            <a:off x="3711774" y="4027291"/>
            <a:ext cx="2232" cy="248915"/>
          </a:xfrm>
          <a:prstGeom prst="line">
            <a:avLst/>
          </a:prstGeom>
          <a:noFill/>
          <a:ln w="635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200" b="1" dirty="0">
              <a:latin typeface="Calibri"/>
              <a:cs typeface="Calibri"/>
            </a:endParaRPr>
          </a:p>
        </p:txBody>
      </p:sp>
      <p:sp>
        <p:nvSpPr>
          <p:cNvPr id="49156" name="Line 4"/>
          <p:cNvSpPr>
            <a:spLocks noChangeShapeType="1"/>
          </p:cNvSpPr>
          <p:nvPr/>
        </p:nvSpPr>
        <p:spPr bwMode="auto">
          <a:xfrm rot="10800000">
            <a:off x="3711774" y="5152431"/>
            <a:ext cx="2232" cy="248915"/>
          </a:xfrm>
          <a:prstGeom prst="line">
            <a:avLst/>
          </a:prstGeom>
          <a:noFill/>
          <a:ln w="635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200" b="1" dirty="0">
              <a:latin typeface="Calibri"/>
              <a:cs typeface="Calibri"/>
            </a:endParaRPr>
          </a:p>
        </p:txBody>
      </p:sp>
      <p:sp>
        <p:nvSpPr>
          <p:cNvPr id="49161" name="Rectangle 9"/>
          <p:cNvSpPr>
            <a:spLocks/>
          </p:cNvSpPr>
          <p:nvPr/>
        </p:nvSpPr>
        <p:spPr bwMode="auto">
          <a:xfrm>
            <a:off x="2423592" y="1556792"/>
            <a:ext cx="2880320"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90000"/>
              </a:lnSpc>
            </a:pPr>
            <a:r>
              <a:rPr lang="en-US" sz="2700" dirty="0">
                <a:latin typeface="Franklin Gothic Medium"/>
                <a:ea typeface="ＭＳ Ｐゴシック" charset="0"/>
                <a:cs typeface="Franklin Gothic Medium"/>
                <a:sym typeface="Arial Narrow Bold" charset="0"/>
              </a:rPr>
              <a:t>Cognitive Process</a:t>
            </a:r>
          </a:p>
        </p:txBody>
      </p:sp>
      <p:sp>
        <p:nvSpPr>
          <p:cNvPr id="49162" name="Rectangle 10"/>
          <p:cNvSpPr>
            <a:spLocks/>
          </p:cNvSpPr>
          <p:nvPr/>
        </p:nvSpPr>
        <p:spPr bwMode="auto">
          <a:xfrm>
            <a:off x="5206382" y="2132857"/>
            <a:ext cx="502566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algn="l"/>
            <a:r>
              <a:rPr lang="en-US" sz="2000" dirty="0">
                <a:latin typeface="Franklin Gothic Book"/>
                <a:ea typeface="ＭＳ Ｐゴシック" charset="0"/>
                <a:cs typeface="Franklin Gothic Book"/>
                <a:sym typeface="Gill Sans" charset="0"/>
              </a:rPr>
              <a:t>Your perceptions of the attitude object</a:t>
            </a:r>
            <a:br>
              <a:rPr lang="en-US" sz="2000" dirty="0">
                <a:latin typeface="Franklin Gothic Book"/>
                <a:ea typeface="ＭＳ Ｐゴシック" charset="0"/>
                <a:cs typeface="Franklin Gothic Book"/>
                <a:sym typeface="Gill Sans" charset="0"/>
              </a:rPr>
            </a:br>
            <a:r>
              <a:rPr lang="en-US" sz="2000" dirty="0">
                <a:latin typeface="Franklin Gothic Book"/>
                <a:ea typeface="ＭＳ Ｐゴシック" charset="0"/>
                <a:cs typeface="Franklin Gothic Book"/>
                <a:sym typeface="Gill Sans" charset="0"/>
              </a:rPr>
              <a:t>(e.g. This firm provides learning opportunities)</a:t>
            </a:r>
          </a:p>
        </p:txBody>
      </p:sp>
      <p:sp>
        <p:nvSpPr>
          <p:cNvPr id="49163" name="Rectangle 11"/>
          <p:cNvSpPr>
            <a:spLocks/>
          </p:cNvSpPr>
          <p:nvPr/>
        </p:nvSpPr>
        <p:spPr bwMode="auto">
          <a:xfrm>
            <a:off x="5203032" y="3212976"/>
            <a:ext cx="5069433"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000" dirty="0">
                <a:latin typeface="Franklin Gothic Book"/>
                <a:ea typeface="ＭＳ Ｐゴシック" charset="0"/>
                <a:cs typeface="Franklin Gothic Book"/>
                <a:sym typeface="Gill Sans" charset="0"/>
              </a:rPr>
              <a:t>Your judgment of the attitude object</a:t>
            </a:r>
            <a:br>
              <a:rPr lang="en-US" sz="2000" dirty="0">
                <a:latin typeface="Franklin Gothic Book"/>
                <a:ea typeface="ＭＳ Ｐゴシック" charset="0"/>
                <a:cs typeface="Franklin Gothic Book"/>
                <a:sym typeface="Gill Sans" charset="0"/>
              </a:rPr>
            </a:br>
            <a:r>
              <a:rPr lang="en-US" sz="2000" dirty="0">
                <a:latin typeface="Franklin Gothic Book"/>
                <a:ea typeface="ＭＳ Ｐゴシック" charset="0"/>
                <a:cs typeface="Franklin Gothic Book"/>
                <a:sym typeface="Gill Sans" charset="0"/>
              </a:rPr>
              <a:t>(e.g.  This firm is a good/bad place to work)</a:t>
            </a:r>
          </a:p>
        </p:txBody>
      </p:sp>
      <p:sp>
        <p:nvSpPr>
          <p:cNvPr id="49164" name="Rectangle 12"/>
          <p:cNvSpPr>
            <a:spLocks/>
          </p:cNvSpPr>
          <p:nvPr/>
        </p:nvSpPr>
        <p:spPr bwMode="auto">
          <a:xfrm>
            <a:off x="5203032" y="4365105"/>
            <a:ext cx="400137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algn="l"/>
            <a:r>
              <a:rPr lang="en-US" sz="2000" dirty="0">
                <a:latin typeface="Franklin Gothic Book"/>
                <a:ea typeface="ＭＳ Ｐゴシック" charset="0"/>
                <a:cs typeface="Franklin Gothic Book"/>
                <a:sym typeface="Gill Sans" charset="0"/>
              </a:rPr>
              <a:t>Your intentions of the attitude object</a:t>
            </a:r>
            <a:br>
              <a:rPr lang="en-US" sz="2000" dirty="0">
                <a:latin typeface="Franklin Gothic Book"/>
                <a:ea typeface="ＭＳ Ｐゴシック" charset="0"/>
                <a:cs typeface="Franklin Gothic Book"/>
                <a:sym typeface="Gill Sans" charset="0"/>
              </a:rPr>
            </a:br>
            <a:r>
              <a:rPr lang="en-US" sz="2000" dirty="0">
                <a:latin typeface="Franklin Gothic Book"/>
                <a:ea typeface="ＭＳ Ｐゴシック" charset="0"/>
                <a:cs typeface="Franklin Gothic Book"/>
                <a:sym typeface="Gill Sans" charset="0"/>
              </a:rPr>
              <a:t>(e.g. I intend to stay with this firm)</a:t>
            </a:r>
          </a:p>
        </p:txBody>
      </p:sp>
      <p:sp>
        <p:nvSpPr>
          <p:cNvPr id="49165" name="Rectangle 13"/>
          <p:cNvSpPr>
            <a:spLocks/>
          </p:cNvSpPr>
          <p:nvPr/>
        </p:nvSpPr>
        <p:spPr bwMode="auto">
          <a:xfrm>
            <a:off x="5203033" y="5478662"/>
            <a:ext cx="452660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algn="l"/>
            <a:r>
              <a:rPr lang="en-US" sz="2000" dirty="0">
                <a:latin typeface="Franklin Gothic Book"/>
                <a:ea typeface="ＭＳ Ｐゴシック" charset="0"/>
                <a:cs typeface="Franklin Gothic Book"/>
                <a:sym typeface="Gill Sans" charset="0"/>
              </a:rPr>
              <a:t>Your behaviour toward the attitude object</a:t>
            </a:r>
            <a:br>
              <a:rPr lang="en-US" sz="2000" dirty="0">
                <a:latin typeface="Franklin Gothic Book"/>
                <a:ea typeface="ＭＳ Ｐゴシック" charset="0"/>
                <a:cs typeface="Franklin Gothic Book"/>
                <a:sym typeface="Gill Sans" charset="0"/>
              </a:rPr>
            </a:br>
            <a:r>
              <a:rPr lang="en-US" sz="2000" dirty="0">
                <a:latin typeface="Franklin Gothic Book"/>
                <a:ea typeface="ＭＳ Ｐゴシック" charset="0"/>
                <a:cs typeface="Franklin Gothic Book"/>
                <a:sym typeface="Gill Sans" charset="0"/>
              </a:rPr>
              <a:t>(e.g. Person stays with the firm)</a:t>
            </a:r>
          </a:p>
        </p:txBody>
      </p:sp>
      <p:sp>
        <p:nvSpPr>
          <p:cNvPr id="15" name="Rectangle 9"/>
          <p:cNvSpPr>
            <a:spLocks noChangeArrowheads="1"/>
          </p:cNvSpPr>
          <p:nvPr/>
        </p:nvSpPr>
        <p:spPr bwMode="auto">
          <a:xfrm>
            <a:off x="2351584" y="1988840"/>
            <a:ext cx="2685256" cy="898252"/>
          </a:xfrm>
          <a:prstGeom prst="rect">
            <a:avLst/>
          </a:prstGeom>
          <a:solidFill>
            <a:srgbClr val="29343F"/>
          </a:solidFill>
          <a:ln w="6350">
            <a:solidFill>
              <a:schemeClr val="tx1"/>
            </a:solidFill>
            <a:miter lim="800000"/>
            <a:headEnd/>
            <a:tailEnd/>
          </a:ln>
        </p:spPr>
        <p:txBody>
          <a:bodyPr lIns="126000" anchor="ctr">
            <a:prstTxWarp prst="textNoShape">
              <a:avLst/>
            </a:prstTxWarp>
          </a:bodyPr>
          <a:lstStyle/>
          <a:p>
            <a:r>
              <a:rPr lang="en-AU" sz="2200" dirty="0">
                <a:solidFill>
                  <a:schemeClr val="bg1"/>
                </a:solidFill>
                <a:latin typeface="Franklin Gothic Medium"/>
                <a:cs typeface="Franklin Gothic Medium"/>
              </a:rPr>
              <a:t>Beliefs</a:t>
            </a:r>
          </a:p>
        </p:txBody>
      </p:sp>
      <p:sp>
        <p:nvSpPr>
          <p:cNvPr id="16" name="Rectangle 9"/>
          <p:cNvSpPr>
            <a:spLocks noChangeArrowheads="1"/>
          </p:cNvSpPr>
          <p:nvPr/>
        </p:nvSpPr>
        <p:spPr bwMode="auto">
          <a:xfrm>
            <a:off x="2351584" y="3140968"/>
            <a:ext cx="2685256" cy="898252"/>
          </a:xfrm>
          <a:prstGeom prst="rect">
            <a:avLst/>
          </a:prstGeom>
          <a:solidFill>
            <a:srgbClr val="583F66"/>
          </a:solidFill>
          <a:ln w="6350">
            <a:solidFill>
              <a:schemeClr val="tx1"/>
            </a:solidFill>
            <a:miter lim="800000"/>
            <a:headEnd/>
            <a:tailEnd/>
          </a:ln>
        </p:spPr>
        <p:txBody>
          <a:bodyPr lIns="126000" anchor="ctr">
            <a:prstTxWarp prst="textNoShape">
              <a:avLst/>
            </a:prstTxWarp>
          </a:bodyPr>
          <a:lstStyle/>
          <a:p>
            <a:r>
              <a:rPr lang="en-AU" sz="2200" dirty="0">
                <a:solidFill>
                  <a:schemeClr val="bg1"/>
                </a:solidFill>
                <a:latin typeface="Franklin Gothic Medium"/>
                <a:cs typeface="Franklin Gothic Medium"/>
              </a:rPr>
              <a:t>Feelings</a:t>
            </a:r>
          </a:p>
        </p:txBody>
      </p:sp>
      <p:sp>
        <p:nvSpPr>
          <p:cNvPr id="17" name="Rectangle 9"/>
          <p:cNvSpPr>
            <a:spLocks noChangeArrowheads="1"/>
          </p:cNvSpPr>
          <p:nvPr/>
        </p:nvSpPr>
        <p:spPr bwMode="auto">
          <a:xfrm>
            <a:off x="2351584" y="4293096"/>
            <a:ext cx="2685256" cy="898252"/>
          </a:xfrm>
          <a:prstGeom prst="rect">
            <a:avLst/>
          </a:prstGeom>
          <a:solidFill>
            <a:srgbClr val="2A4D45"/>
          </a:solidFill>
          <a:ln w="6350">
            <a:solidFill>
              <a:schemeClr val="tx1"/>
            </a:solidFill>
            <a:miter lim="800000"/>
            <a:headEnd/>
            <a:tailEnd/>
          </a:ln>
        </p:spPr>
        <p:txBody>
          <a:bodyPr lIns="126000" anchor="ctr">
            <a:prstTxWarp prst="textNoShape">
              <a:avLst/>
            </a:prstTxWarp>
          </a:bodyPr>
          <a:lstStyle/>
          <a:p>
            <a:r>
              <a:rPr lang="en-AU" sz="2200" dirty="0">
                <a:solidFill>
                  <a:schemeClr val="bg1"/>
                </a:solidFill>
                <a:latin typeface="Franklin Gothic Medium"/>
                <a:cs typeface="Franklin Gothic Medium"/>
              </a:rPr>
              <a:t>Behavioural Intentions</a:t>
            </a:r>
          </a:p>
        </p:txBody>
      </p:sp>
      <p:sp>
        <p:nvSpPr>
          <p:cNvPr id="18" name="Rectangle 9"/>
          <p:cNvSpPr>
            <a:spLocks noChangeArrowheads="1"/>
          </p:cNvSpPr>
          <p:nvPr/>
        </p:nvSpPr>
        <p:spPr bwMode="auto">
          <a:xfrm>
            <a:off x="2351584" y="5411068"/>
            <a:ext cx="2685256" cy="898252"/>
          </a:xfrm>
          <a:prstGeom prst="rect">
            <a:avLst/>
          </a:prstGeom>
          <a:solidFill>
            <a:srgbClr val="662027"/>
          </a:solidFill>
          <a:ln w="6350">
            <a:solidFill>
              <a:schemeClr val="tx1"/>
            </a:solidFill>
            <a:miter lim="800000"/>
            <a:headEnd/>
            <a:tailEnd/>
          </a:ln>
        </p:spPr>
        <p:txBody>
          <a:bodyPr lIns="126000" anchor="ctr">
            <a:prstTxWarp prst="textNoShape">
              <a:avLst/>
            </a:prstTxWarp>
          </a:bodyPr>
          <a:lstStyle/>
          <a:p>
            <a:r>
              <a:rPr lang="en-AU" sz="2200" dirty="0">
                <a:solidFill>
                  <a:schemeClr val="bg1"/>
                </a:solidFill>
                <a:latin typeface="Franklin Gothic Medium"/>
                <a:cs typeface="Franklin Gothic Medium"/>
              </a:rPr>
              <a:t>Behaviour</a:t>
            </a:r>
          </a:p>
        </p:txBody>
      </p:sp>
      <p:sp>
        <p:nvSpPr>
          <p:cNvPr id="2" name="Date Placeholder 1"/>
          <p:cNvSpPr>
            <a:spLocks noGrp="1"/>
          </p:cNvSpPr>
          <p:nvPr>
            <p:ph type="dt" sz="half" idx="4294967295"/>
          </p:nvPr>
        </p:nvSpPr>
        <p:spPr/>
        <p:txBody>
          <a:bodyPr/>
          <a:lstStyle/>
          <a:p>
            <a:pPr>
              <a:defRPr/>
            </a:pPr>
            <a:r>
              <a:rPr lang="en-AU" noProof="0" dirty="0" smtClean="0"/>
              <a:t>© 2015 by McGraw-Hill Education.  All rights reserved. </a:t>
            </a:r>
            <a:endParaRPr lang="en-CA" noProof="0" dirty="0"/>
          </a:p>
        </p:txBody>
      </p:sp>
      <p:sp>
        <p:nvSpPr>
          <p:cNvPr id="3" name="Footer Placeholder 2"/>
          <p:cNvSpPr>
            <a:spLocks noGrp="1"/>
          </p:cNvSpPr>
          <p:nvPr>
            <p:ph type="ftr" sz="quarter" idx="4294967295"/>
          </p:nvPr>
        </p:nvSpPr>
        <p:spPr/>
        <p:txBody>
          <a:bodyPr/>
          <a:lstStyle/>
          <a:p>
            <a:r>
              <a:rPr lang="en-CA" noProof="0" dirty="0" smtClean="0"/>
              <a:t>McShane/Steen/Tasa     Canadian OB9e</a:t>
            </a:r>
          </a:p>
          <a:p>
            <a:endParaRPr lang="en-CA" noProof="0" dirty="0" smtClean="0"/>
          </a:p>
        </p:txBody>
      </p:sp>
      <p:sp>
        <p:nvSpPr>
          <p:cNvPr id="4" name="Slide Number Placeholder 3"/>
          <p:cNvSpPr>
            <a:spLocks noGrp="1"/>
          </p:cNvSpPr>
          <p:nvPr>
            <p:ph type="sldNum" sz="quarter" idx="4294967295"/>
          </p:nvPr>
        </p:nvSpPr>
        <p:spPr/>
        <p:txBody>
          <a:bodyPr/>
          <a:lstStyle/>
          <a:p>
            <a:fld id="{217D0AD5-8817-6F41-98C9-BDEB5CB900FD}" type="slidenum">
              <a:rPr lang="en-CA" noProof="0" smtClean="0"/>
              <a:pPr/>
              <a:t>32</a:t>
            </a:fld>
            <a:endParaRPr lang="en-CA" noProof="0" dirty="0"/>
          </a:p>
        </p:txBody>
      </p:sp>
    </p:spTree>
    <p:extLst>
      <p:ext uri="{BB962C8B-B14F-4D97-AF65-F5344CB8AC3E}">
        <p14:creationId xmlns:p14="http://schemas.microsoft.com/office/powerpoint/2010/main" val="2558965946"/>
      </p:ext>
    </p:extLst>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Grp="1" noChangeArrowheads="1"/>
          </p:cNvSpPr>
          <p:nvPr>
            <p:ph type="title"/>
          </p:nvPr>
        </p:nvSpPr>
        <p:spPr>
          <a:ln/>
        </p:spPr>
        <p:txBody>
          <a:bodyPr/>
          <a:lstStyle/>
          <a:p>
            <a:r>
              <a:rPr lang="en-CA" noProof="0" dirty="0" smtClean="0"/>
              <a:t>Emotions Influence Attitudes</a:t>
            </a:r>
            <a:endParaRPr lang="en-CA" noProof="0" dirty="0"/>
          </a:p>
        </p:txBody>
      </p:sp>
      <p:grpSp>
        <p:nvGrpSpPr>
          <p:cNvPr id="6" name="Group 5"/>
          <p:cNvGrpSpPr/>
          <p:nvPr/>
        </p:nvGrpSpPr>
        <p:grpSpPr>
          <a:xfrm>
            <a:off x="4976441" y="2116336"/>
            <a:ext cx="4646786" cy="4008314"/>
            <a:chOff x="3452441" y="2116336"/>
            <a:chExt cx="4646786" cy="4008314"/>
          </a:xfrm>
        </p:grpSpPr>
        <p:grpSp>
          <p:nvGrpSpPr>
            <p:cNvPr id="52231" name="Group 7"/>
            <p:cNvGrpSpPr>
              <a:grpSpLocks/>
            </p:cNvGrpSpPr>
            <p:nvPr/>
          </p:nvGrpSpPr>
          <p:grpSpPr bwMode="auto">
            <a:xfrm>
              <a:off x="3779490" y="2842990"/>
              <a:ext cx="1558230" cy="759023"/>
              <a:chOff x="0" y="0"/>
              <a:chExt cx="1395" cy="679"/>
            </a:xfrm>
          </p:grpSpPr>
          <p:sp>
            <p:nvSpPr>
              <p:cNvPr id="52229" name="Freeform 5"/>
              <p:cNvSpPr>
                <a:spLocks/>
              </p:cNvSpPr>
              <p:nvPr/>
            </p:nvSpPr>
            <p:spPr bwMode="auto">
              <a:xfrm rot="4448829" flipH="1">
                <a:off x="620" y="-269"/>
                <a:ext cx="178" cy="1296"/>
              </a:xfrm>
              <a:custGeom>
                <a:avLst/>
                <a:gdLst>
                  <a:gd name="T0" fmla="+- 0 16906 4882"/>
                  <a:gd name="T1" fmla="*/ T0 w 12705"/>
                  <a:gd name="T2" fmla="*/ 21600 h 21600"/>
                  <a:gd name="T3" fmla="+- 0 6347 4882"/>
                  <a:gd name="T4" fmla="*/ T3 w 12705"/>
                  <a:gd name="T5" fmla="*/ 10869 h 21600"/>
                  <a:gd name="T6" fmla="+- 0 12512 4882"/>
                  <a:gd name="T7" fmla="*/ T6 w 12705"/>
                  <a:gd name="T8" fmla="*/ 0 h 21600"/>
                </a:gdLst>
                <a:ahLst/>
                <a:cxnLst>
                  <a:cxn ang="0">
                    <a:pos x="T1" y="T2"/>
                  </a:cxn>
                  <a:cxn ang="0">
                    <a:pos x="T4" y="T5"/>
                  </a:cxn>
                  <a:cxn ang="0">
                    <a:pos x="T7" y="T8"/>
                  </a:cxn>
                </a:cxnLst>
                <a:rect l="0" t="0" r="r" b="b"/>
                <a:pathLst>
                  <a:path w="12705" h="21600">
                    <a:moveTo>
                      <a:pt x="12024" y="21600"/>
                    </a:moveTo>
                    <a:cubicBezTo>
                      <a:pt x="12024" y="21600"/>
                      <a:pt x="16718" y="18065"/>
                      <a:pt x="1465" y="10869"/>
                    </a:cubicBezTo>
                    <a:cubicBezTo>
                      <a:pt x="-4882" y="7874"/>
                      <a:pt x="11698" y="7580"/>
                      <a:pt x="7630" y="0"/>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dirty="0"/>
              </a:p>
            </p:txBody>
          </p:sp>
          <p:pic>
            <p:nvPicPr>
              <p:cNvPr id="52230" name="Picture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951170">
                <a:off x="17" y="179"/>
                <a:ext cx="1360"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5" name="Group 4"/>
            <p:cNvGrpSpPr/>
            <p:nvPr/>
          </p:nvGrpSpPr>
          <p:grpSpPr>
            <a:xfrm>
              <a:off x="3452441" y="2116336"/>
              <a:ext cx="4646786" cy="4008314"/>
              <a:chOff x="3452441" y="2116336"/>
              <a:chExt cx="4646786" cy="4008314"/>
            </a:xfrm>
          </p:grpSpPr>
          <p:grpSp>
            <p:nvGrpSpPr>
              <p:cNvPr id="52228" name="Group 4"/>
              <p:cNvGrpSpPr>
                <a:grpSpLocks/>
              </p:cNvGrpSpPr>
              <p:nvPr/>
            </p:nvGrpSpPr>
            <p:grpSpPr bwMode="auto">
              <a:xfrm>
                <a:off x="3693542" y="2380878"/>
                <a:ext cx="1499071" cy="1052587"/>
                <a:chOff x="0" y="0"/>
                <a:chExt cx="1343" cy="943"/>
              </a:xfrm>
            </p:grpSpPr>
            <p:sp>
              <p:nvSpPr>
                <p:cNvPr id="52226" name="Freeform 2"/>
                <p:cNvSpPr>
                  <a:spLocks/>
                </p:cNvSpPr>
                <p:nvPr/>
              </p:nvSpPr>
              <p:spPr bwMode="auto">
                <a:xfrm rot="3646820" flipH="1">
                  <a:off x="602" y="-140"/>
                  <a:ext cx="179" cy="1295"/>
                </a:xfrm>
                <a:custGeom>
                  <a:avLst/>
                  <a:gdLst>
                    <a:gd name="T0" fmla="+- 0 16906 4882"/>
                    <a:gd name="T1" fmla="*/ T0 w 12705"/>
                    <a:gd name="T2" fmla="*/ 21600 h 21600"/>
                    <a:gd name="T3" fmla="+- 0 6347 4882"/>
                    <a:gd name="T4" fmla="*/ T3 w 12705"/>
                    <a:gd name="T5" fmla="*/ 10869 h 21600"/>
                    <a:gd name="T6" fmla="+- 0 12512 4882"/>
                    <a:gd name="T7" fmla="*/ T6 w 12705"/>
                    <a:gd name="T8" fmla="*/ 0 h 21600"/>
                  </a:gdLst>
                  <a:ahLst/>
                  <a:cxnLst>
                    <a:cxn ang="0">
                      <a:pos x="T1" y="T2"/>
                    </a:cxn>
                    <a:cxn ang="0">
                      <a:pos x="T4" y="T5"/>
                    </a:cxn>
                    <a:cxn ang="0">
                      <a:pos x="T7" y="T8"/>
                    </a:cxn>
                  </a:cxnLst>
                  <a:rect l="0" t="0" r="r" b="b"/>
                  <a:pathLst>
                    <a:path w="12705" h="21600">
                      <a:moveTo>
                        <a:pt x="12024" y="21600"/>
                      </a:moveTo>
                      <a:cubicBezTo>
                        <a:pt x="12024" y="21600"/>
                        <a:pt x="16718" y="18065"/>
                        <a:pt x="1465" y="10869"/>
                      </a:cubicBezTo>
                      <a:cubicBezTo>
                        <a:pt x="-4882" y="7874"/>
                        <a:pt x="11698" y="7580"/>
                        <a:pt x="7630" y="0"/>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dirty="0"/>
                </a:p>
              </p:txBody>
            </p:sp>
            <p:pic>
              <p:nvPicPr>
                <p:cNvPr id="52227"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53180">
                  <a:off x="-8" y="311"/>
                  <a:ext cx="1359"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52234" name="Group 10"/>
              <p:cNvGrpSpPr>
                <a:grpSpLocks/>
              </p:cNvGrpSpPr>
              <p:nvPr/>
            </p:nvGrpSpPr>
            <p:grpSpPr bwMode="auto">
              <a:xfrm>
                <a:off x="3843115" y="3479230"/>
                <a:ext cx="1521395" cy="411881"/>
                <a:chOff x="0" y="0"/>
                <a:chExt cx="1362" cy="368"/>
              </a:xfrm>
            </p:grpSpPr>
            <p:sp>
              <p:nvSpPr>
                <p:cNvPr id="52232" name="Freeform 8"/>
                <p:cNvSpPr>
                  <a:spLocks/>
                </p:cNvSpPr>
                <p:nvPr/>
              </p:nvSpPr>
              <p:spPr bwMode="auto">
                <a:xfrm rot="5525092" flipH="1">
                  <a:off x="587" y="-423"/>
                  <a:ext cx="178" cy="1295"/>
                </a:xfrm>
                <a:custGeom>
                  <a:avLst/>
                  <a:gdLst>
                    <a:gd name="T0" fmla="+- 0 16906 4882"/>
                    <a:gd name="T1" fmla="*/ T0 w 12705"/>
                    <a:gd name="T2" fmla="*/ 21600 h 21600"/>
                    <a:gd name="T3" fmla="+- 0 6347 4882"/>
                    <a:gd name="T4" fmla="*/ T3 w 12705"/>
                    <a:gd name="T5" fmla="*/ 10869 h 21600"/>
                    <a:gd name="T6" fmla="+- 0 12512 4882"/>
                    <a:gd name="T7" fmla="*/ T6 w 12705"/>
                    <a:gd name="T8" fmla="*/ 0 h 21600"/>
                  </a:gdLst>
                  <a:ahLst/>
                  <a:cxnLst>
                    <a:cxn ang="0">
                      <a:pos x="T1" y="T2"/>
                    </a:cxn>
                    <a:cxn ang="0">
                      <a:pos x="T4" y="T5"/>
                    </a:cxn>
                    <a:cxn ang="0">
                      <a:pos x="T7" y="T8"/>
                    </a:cxn>
                  </a:cxnLst>
                  <a:rect l="0" t="0" r="r" b="b"/>
                  <a:pathLst>
                    <a:path w="12705" h="21600">
                      <a:moveTo>
                        <a:pt x="12024" y="21600"/>
                      </a:moveTo>
                      <a:cubicBezTo>
                        <a:pt x="12024" y="21600"/>
                        <a:pt x="16718" y="18065"/>
                        <a:pt x="1465" y="10869"/>
                      </a:cubicBezTo>
                      <a:cubicBezTo>
                        <a:pt x="-4882" y="7874"/>
                        <a:pt x="11698" y="7580"/>
                        <a:pt x="7630" y="0"/>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dirty="0"/>
                </a:p>
              </p:txBody>
            </p:sp>
            <p:pic>
              <p:nvPicPr>
                <p:cNvPr id="52233" name="Picture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25091">
                  <a:off x="5" y="24"/>
                  <a:ext cx="135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52237" name="Group 13"/>
              <p:cNvGrpSpPr>
                <a:grpSpLocks/>
              </p:cNvGrpSpPr>
              <p:nvPr/>
            </p:nvGrpSpPr>
            <p:grpSpPr bwMode="auto">
              <a:xfrm>
                <a:off x="3781723" y="3728145"/>
                <a:ext cx="1544836" cy="813718"/>
                <a:chOff x="0" y="0"/>
                <a:chExt cx="1383" cy="729"/>
              </a:xfrm>
            </p:grpSpPr>
            <p:sp>
              <p:nvSpPr>
                <p:cNvPr id="52235" name="Freeform 11"/>
                <p:cNvSpPr>
                  <a:spLocks/>
                </p:cNvSpPr>
                <p:nvPr/>
              </p:nvSpPr>
              <p:spPr bwMode="auto">
                <a:xfrm rot="6500928" flipH="1">
                  <a:off x="586" y="-246"/>
                  <a:ext cx="178" cy="1295"/>
                </a:xfrm>
                <a:custGeom>
                  <a:avLst/>
                  <a:gdLst>
                    <a:gd name="T0" fmla="+- 0 16906 4882"/>
                    <a:gd name="T1" fmla="*/ T0 w 12705"/>
                    <a:gd name="T2" fmla="*/ 21600 h 21600"/>
                    <a:gd name="T3" fmla="+- 0 6347 4882"/>
                    <a:gd name="T4" fmla="*/ T3 w 12705"/>
                    <a:gd name="T5" fmla="*/ 10869 h 21600"/>
                    <a:gd name="T6" fmla="+- 0 12512 4882"/>
                    <a:gd name="T7" fmla="*/ T6 w 12705"/>
                    <a:gd name="T8" fmla="*/ 0 h 21600"/>
                  </a:gdLst>
                  <a:ahLst/>
                  <a:cxnLst>
                    <a:cxn ang="0">
                      <a:pos x="T1" y="T2"/>
                    </a:cxn>
                    <a:cxn ang="0">
                      <a:pos x="T4" y="T5"/>
                    </a:cxn>
                    <a:cxn ang="0">
                      <a:pos x="T7" y="T8"/>
                    </a:cxn>
                  </a:cxnLst>
                  <a:rect l="0" t="0" r="r" b="b"/>
                  <a:pathLst>
                    <a:path w="12705" h="21600">
                      <a:moveTo>
                        <a:pt x="12024" y="21600"/>
                      </a:moveTo>
                      <a:cubicBezTo>
                        <a:pt x="12024" y="21600"/>
                        <a:pt x="16718" y="18065"/>
                        <a:pt x="1465" y="10869"/>
                      </a:cubicBezTo>
                      <a:cubicBezTo>
                        <a:pt x="-4882" y="7874"/>
                        <a:pt x="11698" y="7580"/>
                        <a:pt x="7630" y="0"/>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dirty="0"/>
                </a:p>
              </p:txBody>
            </p:sp>
            <p:pic>
              <p:nvPicPr>
                <p:cNvPr id="52236" name="Picture 1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100929">
                  <a:off x="15" y="204"/>
                  <a:ext cx="135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52247" name="Group 23"/>
              <p:cNvGrpSpPr>
                <a:grpSpLocks/>
              </p:cNvGrpSpPr>
              <p:nvPr/>
            </p:nvGrpSpPr>
            <p:grpSpPr bwMode="auto">
              <a:xfrm>
                <a:off x="3452441" y="4761756"/>
                <a:ext cx="2052712" cy="1362894"/>
                <a:chOff x="0" y="0"/>
                <a:chExt cx="1838" cy="1220"/>
              </a:xfrm>
            </p:grpSpPr>
            <p:sp>
              <p:nvSpPr>
                <p:cNvPr id="52245" name="Freeform 21"/>
                <p:cNvSpPr>
                  <a:spLocks/>
                </p:cNvSpPr>
                <p:nvPr/>
              </p:nvSpPr>
              <p:spPr bwMode="auto">
                <a:xfrm rot="3646820" flipH="1">
                  <a:off x="854" y="-293"/>
                  <a:ext cx="176" cy="1871"/>
                </a:xfrm>
                <a:custGeom>
                  <a:avLst/>
                  <a:gdLst>
                    <a:gd name="T0" fmla="+- 0 16906 4882"/>
                    <a:gd name="T1" fmla="*/ T0 w 12705"/>
                    <a:gd name="T2" fmla="*/ 21600 h 21600"/>
                    <a:gd name="T3" fmla="+- 0 6347 4882"/>
                    <a:gd name="T4" fmla="*/ T3 w 12705"/>
                    <a:gd name="T5" fmla="*/ 10869 h 21600"/>
                    <a:gd name="T6" fmla="+- 0 12512 4882"/>
                    <a:gd name="T7" fmla="*/ T6 w 12705"/>
                    <a:gd name="T8" fmla="*/ 0 h 21600"/>
                  </a:gdLst>
                  <a:ahLst/>
                  <a:cxnLst>
                    <a:cxn ang="0">
                      <a:pos x="T1" y="T2"/>
                    </a:cxn>
                    <a:cxn ang="0">
                      <a:pos x="T4" y="T5"/>
                    </a:cxn>
                    <a:cxn ang="0">
                      <a:pos x="T7" y="T8"/>
                    </a:cxn>
                  </a:cxnLst>
                  <a:rect l="0" t="0" r="r" b="b"/>
                  <a:pathLst>
                    <a:path w="12705" h="21600">
                      <a:moveTo>
                        <a:pt x="12024" y="21600"/>
                      </a:moveTo>
                      <a:cubicBezTo>
                        <a:pt x="12024" y="21600"/>
                        <a:pt x="16718" y="18065"/>
                        <a:pt x="1465" y="10869"/>
                      </a:cubicBezTo>
                      <a:cubicBezTo>
                        <a:pt x="-4882" y="7874"/>
                        <a:pt x="11698" y="7580"/>
                        <a:pt x="7630" y="0"/>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dirty="0"/>
                </a:p>
              </p:txBody>
            </p:sp>
            <p:pic>
              <p:nvPicPr>
                <p:cNvPr id="52246" name="Picture 2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753180">
                  <a:off x="-44" y="450"/>
                  <a:ext cx="1927"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52264" name="Group 40"/>
              <p:cNvGrpSpPr>
                <a:grpSpLocks/>
              </p:cNvGrpSpPr>
              <p:nvPr/>
            </p:nvGrpSpPr>
            <p:grpSpPr bwMode="auto">
              <a:xfrm>
                <a:off x="5098852" y="2116336"/>
                <a:ext cx="3000375" cy="3348633"/>
                <a:chOff x="288" y="656"/>
                <a:chExt cx="2688" cy="3000"/>
              </a:xfrm>
            </p:grpSpPr>
            <p:sp>
              <p:nvSpPr>
                <p:cNvPr id="52249" name="AutoShape 25"/>
                <p:cNvSpPr>
                  <a:spLocks/>
                </p:cNvSpPr>
                <p:nvPr/>
              </p:nvSpPr>
              <p:spPr bwMode="auto">
                <a:xfrm>
                  <a:off x="2056" y="832"/>
                  <a:ext cx="360" cy="392"/>
                </a:xfrm>
                <a:custGeom>
                  <a:avLst/>
                  <a:gdLst/>
                  <a:ahLst/>
                  <a:cxnLst/>
                  <a:rect l="0" t="0" r="r" b="b"/>
                  <a:pathLst>
                    <a:path w="22155" h="22725">
                      <a:moveTo>
                        <a:pt x="11078" y="0"/>
                      </a:moveTo>
                      <a:lnTo>
                        <a:pt x="12914" y="7452"/>
                      </a:lnTo>
                      <a:lnTo>
                        <a:pt x="19739" y="4278"/>
                      </a:lnTo>
                      <a:lnTo>
                        <a:pt x="15203" y="10397"/>
                      </a:lnTo>
                      <a:lnTo>
                        <a:pt x="21878" y="13891"/>
                      </a:lnTo>
                      <a:lnTo>
                        <a:pt x="14386" y="14069"/>
                      </a:lnTo>
                      <a:lnTo>
                        <a:pt x="15884" y="21600"/>
                      </a:lnTo>
                      <a:lnTo>
                        <a:pt x="11078" y="15703"/>
                      </a:lnTo>
                      <a:lnTo>
                        <a:pt x="6272" y="21600"/>
                      </a:lnTo>
                      <a:lnTo>
                        <a:pt x="7770" y="14069"/>
                      </a:lnTo>
                      <a:lnTo>
                        <a:pt x="278" y="13891"/>
                      </a:lnTo>
                      <a:lnTo>
                        <a:pt x="6953" y="10397"/>
                      </a:lnTo>
                      <a:lnTo>
                        <a:pt x="2417" y="4278"/>
                      </a:lnTo>
                      <a:lnTo>
                        <a:pt x="9242" y="7452"/>
                      </a:lnTo>
                      <a:lnTo>
                        <a:pt x="11078" y="0"/>
                      </a:lnTo>
                      <a:close/>
                      <a:moveTo>
                        <a:pt x="11078" y="0"/>
                      </a:moveTo>
                    </a:path>
                  </a:pathLst>
                </a:custGeom>
                <a:solidFill>
                  <a:srgbClr val="D6B3FF"/>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50" name="AutoShape 26"/>
                <p:cNvSpPr>
                  <a:spLocks/>
                </p:cNvSpPr>
                <p:nvPr/>
              </p:nvSpPr>
              <p:spPr bwMode="auto">
                <a:xfrm>
                  <a:off x="1888" y="2328"/>
                  <a:ext cx="968" cy="760"/>
                </a:xfrm>
                <a:custGeom>
                  <a:avLst/>
                  <a:gdLst/>
                  <a:ahLst/>
                  <a:cxnLst/>
                  <a:rect l="0" t="0" r="r" b="b"/>
                  <a:pathLst>
                    <a:path w="21933" h="22272">
                      <a:moveTo>
                        <a:pt x="10967" y="0"/>
                      </a:moveTo>
                      <a:lnTo>
                        <a:pt x="12400" y="7139"/>
                      </a:lnTo>
                      <a:lnTo>
                        <a:pt x="18016" y="2605"/>
                      </a:lnTo>
                      <a:lnTo>
                        <a:pt x="14595" y="9009"/>
                      </a:lnTo>
                      <a:lnTo>
                        <a:pt x="21767" y="9202"/>
                      </a:lnTo>
                      <a:lnTo>
                        <a:pt x="15092" y="11874"/>
                      </a:lnTo>
                      <a:lnTo>
                        <a:pt x="20464" y="16704"/>
                      </a:lnTo>
                      <a:lnTo>
                        <a:pt x="13660" y="14394"/>
                      </a:lnTo>
                      <a:lnTo>
                        <a:pt x="14718" y="21600"/>
                      </a:lnTo>
                      <a:lnTo>
                        <a:pt x="10967" y="15389"/>
                      </a:lnTo>
                      <a:lnTo>
                        <a:pt x="7216" y="21600"/>
                      </a:lnTo>
                      <a:lnTo>
                        <a:pt x="8274" y="14394"/>
                      </a:lnTo>
                      <a:lnTo>
                        <a:pt x="1470" y="16704"/>
                      </a:lnTo>
                      <a:lnTo>
                        <a:pt x="6842" y="11874"/>
                      </a:lnTo>
                      <a:lnTo>
                        <a:pt x="167" y="9202"/>
                      </a:lnTo>
                      <a:lnTo>
                        <a:pt x="7339" y="9009"/>
                      </a:lnTo>
                      <a:lnTo>
                        <a:pt x="3918" y="2605"/>
                      </a:lnTo>
                      <a:lnTo>
                        <a:pt x="9534" y="7139"/>
                      </a:lnTo>
                      <a:lnTo>
                        <a:pt x="10967" y="0"/>
                      </a:lnTo>
                      <a:close/>
                      <a:moveTo>
                        <a:pt x="10967" y="0"/>
                      </a:moveTo>
                    </a:path>
                  </a:pathLst>
                </a:custGeom>
                <a:solidFill>
                  <a:srgbClr val="FFACE6"/>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51" name="AutoShape 27"/>
                <p:cNvSpPr>
                  <a:spLocks/>
                </p:cNvSpPr>
                <p:nvPr/>
              </p:nvSpPr>
              <p:spPr bwMode="auto">
                <a:xfrm>
                  <a:off x="1200" y="2832"/>
                  <a:ext cx="728" cy="488"/>
                </a:xfrm>
                <a:prstGeom prst="star5">
                  <a:avLst/>
                </a:prstGeom>
                <a:solidFill>
                  <a:srgbClr val="CBFF43"/>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52" name="AutoShape 28"/>
                <p:cNvSpPr>
                  <a:spLocks/>
                </p:cNvSpPr>
                <p:nvPr/>
              </p:nvSpPr>
              <p:spPr bwMode="auto">
                <a:xfrm>
                  <a:off x="1928" y="1400"/>
                  <a:ext cx="400" cy="424"/>
                </a:xfrm>
                <a:custGeom>
                  <a:avLst/>
                  <a:gdLst/>
                  <a:ahLst/>
                  <a:cxnLst/>
                  <a:rect l="0" t="0" r="r" b="b"/>
                  <a:pathLst>
                    <a:path w="21759" h="21918">
                      <a:moveTo>
                        <a:pt x="10879" y="0"/>
                      </a:moveTo>
                      <a:lnTo>
                        <a:pt x="11873" y="6895"/>
                      </a:lnTo>
                      <a:lnTo>
                        <a:pt x="15935" y="1255"/>
                      </a:lnTo>
                      <a:lnTo>
                        <a:pt x="13635" y="7826"/>
                      </a:lnTo>
                      <a:lnTo>
                        <a:pt x="19833" y="4734"/>
                      </a:lnTo>
                      <a:lnTo>
                        <a:pt x="14764" y="9475"/>
                      </a:lnTo>
                      <a:lnTo>
                        <a:pt x="21679" y="9638"/>
                      </a:lnTo>
                      <a:lnTo>
                        <a:pt x="15004" y="11464"/>
                      </a:lnTo>
                      <a:lnTo>
                        <a:pt x="21051" y="14845"/>
                      </a:lnTo>
                      <a:lnTo>
                        <a:pt x="14299" y="13337"/>
                      </a:lnTo>
                      <a:lnTo>
                        <a:pt x="18093" y="19162"/>
                      </a:lnTo>
                      <a:lnTo>
                        <a:pt x="12810" y="14666"/>
                      </a:lnTo>
                      <a:lnTo>
                        <a:pt x="13483" y="21600"/>
                      </a:lnTo>
                      <a:lnTo>
                        <a:pt x="10879" y="15145"/>
                      </a:lnTo>
                      <a:lnTo>
                        <a:pt x="8275" y="21600"/>
                      </a:lnTo>
                      <a:lnTo>
                        <a:pt x="8948" y="14666"/>
                      </a:lnTo>
                      <a:lnTo>
                        <a:pt x="3665" y="19162"/>
                      </a:lnTo>
                      <a:lnTo>
                        <a:pt x="7459" y="13337"/>
                      </a:lnTo>
                      <a:lnTo>
                        <a:pt x="707" y="14845"/>
                      </a:lnTo>
                      <a:lnTo>
                        <a:pt x="6754" y="11464"/>
                      </a:lnTo>
                      <a:lnTo>
                        <a:pt x="79" y="9638"/>
                      </a:lnTo>
                      <a:lnTo>
                        <a:pt x="6994" y="9475"/>
                      </a:lnTo>
                      <a:lnTo>
                        <a:pt x="1925" y="4734"/>
                      </a:lnTo>
                      <a:lnTo>
                        <a:pt x="8123" y="7826"/>
                      </a:lnTo>
                      <a:lnTo>
                        <a:pt x="5823" y="1255"/>
                      </a:lnTo>
                      <a:lnTo>
                        <a:pt x="9885" y="6895"/>
                      </a:lnTo>
                      <a:lnTo>
                        <a:pt x="10879" y="0"/>
                      </a:lnTo>
                      <a:close/>
                      <a:moveTo>
                        <a:pt x="10879" y="0"/>
                      </a:moveTo>
                    </a:path>
                  </a:pathLst>
                </a:custGeom>
                <a:solidFill>
                  <a:srgbClr val="FFFC20"/>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53" name="AutoShape 29"/>
                <p:cNvSpPr>
                  <a:spLocks/>
                </p:cNvSpPr>
                <p:nvPr/>
              </p:nvSpPr>
              <p:spPr bwMode="auto">
                <a:xfrm>
                  <a:off x="1640" y="2072"/>
                  <a:ext cx="608" cy="296"/>
                </a:xfrm>
                <a:prstGeom prst="star16">
                  <a:avLst>
                    <a:gd name="adj" fmla="val 19097"/>
                  </a:avLst>
                </a:prstGeom>
                <a:solidFill>
                  <a:srgbClr val="FFDD0B"/>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54" name="AutoShape 30"/>
                <p:cNvSpPr>
                  <a:spLocks/>
                </p:cNvSpPr>
                <p:nvPr/>
              </p:nvSpPr>
              <p:spPr bwMode="auto">
                <a:xfrm>
                  <a:off x="464" y="1680"/>
                  <a:ext cx="952" cy="584"/>
                </a:xfrm>
                <a:prstGeom prst="star8">
                  <a:avLst>
                    <a:gd name="adj" fmla="val 19097"/>
                  </a:avLst>
                </a:prstGeom>
                <a:solidFill>
                  <a:srgbClr val="FFB61D"/>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55" name="AutoShape 31"/>
                <p:cNvSpPr>
                  <a:spLocks/>
                </p:cNvSpPr>
                <p:nvPr/>
              </p:nvSpPr>
              <p:spPr bwMode="auto">
                <a:xfrm>
                  <a:off x="288" y="664"/>
                  <a:ext cx="896" cy="816"/>
                </a:xfrm>
                <a:custGeom>
                  <a:avLst/>
                  <a:gdLst/>
                  <a:ahLst/>
                  <a:cxnLst/>
                  <a:rect l="0" t="0" r="r" b="b"/>
                  <a:pathLst>
                    <a:path w="24942" h="21600">
                      <a:moveTo>
                        <a:pt x="12471" y="0"/>
                      </a:moveTo>
                      <a:lnTo>
                        <a:pt x="14853" y="7227"/>
                      </a:lnTo>
                      <a:lnTo>
                        <a:pt x="23271" y="5400"/>
                      </a:lnTo>
                      <a:lnTo>
                        <a:pt x="17234" y="10800"/>
                      </a:lnTo>
                      <a:lnTo>
                        <a:pt x="23271" y="16200"/>
                      </a:lnTo>
                      <a:lnTo>
                        <a:pt x="14853" y="14373"/>
                      </a:lnTo>
                      <a:lnTo>
                        <a:pt x="12471" y="21600"/>
                      </a:lnTo>
                      <a:lnTo>
                        <a:pt x="10089" y="14373"/>
                      </a:lnTo>
                      <a:lnTo>
                        <a:pt x="1671" y="16200"/>
                      </a:lnTo>
                      <a:lnTo>
                        <a:pt x="7708" y="10800"/>
                      </a:lnTo>
                      <a:lnTo>
                        <a:pt x="1671" y="5400"/>
                      </a:lnTo>
                      <a:lnTo>
                        <a:pt x="10089" y="7227"/>
                      </a:lnTo>
                      <a:lnTo>
                        <a:pt x="12471" y="0"/>
                      </a:lnTo>
                      <a:close/>
                      <a:moveTo>
                        <a:pt x="12471" y="0"/>
                      </a:moveTo>
                    </a:path>
                  </a:pathLst>
                </a:custGeom>
                <a:solidFill>
                  <a:srgbClr val="00FFFF"/>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56" name="AutoShape 32"/>
                <p:cNvSpPr>
                  <a:spLocks/>
                </p:cNvSpPr>
                <p:nvPr/>
              </p:nvSpPr>
              <p:spPr bwMode="auto">
                <a:xfrm>
                  <a:off x="672" y="2488"/>
                  <a:ext cx="440" cy="376"/>
                </a:xfrm>
                <a:custGeom>
                  <a:avLst/>
                  <a:gdLst/>
                  <a:ahLst/>
                  <a:cxnLst/>
                  <a:rect l="0" t="0" r="r" b="b"/>
                  <a:pathLst>
                    <a:path w="21933" h="21600">
                      <a:moveTo>
                        <a:pt x="10967" y="0"/>
                      </a:moveTo>
                      <a:lnTo>
                        <a:pt x="11694" y="6737"/>
                      </a:lnTo>
                      <a:lnTo>
                        <a:pt x="14718" y="651"/>
                      </a:lnTo>
                      <a:lnTo>
                        <a:pt x="13061" y="7227"/>
                      </a:lnTo>
                      <a:lnTo>
                        <a:pt x="18016" y="2527"/>
                      </a:lnTo>
                      <a:lnTo>
                        <a:pt x="14176" y="8148"/>
                      </a:lnTo>
                      <a:lnTo>
                        <a:pt x="20464" y="5400"/>
                      </a:lnTo>
                      <a:lnTo>
                        <a:pt x="14903" y="9389"/>
                      </a:lnTo>
                      <a:lnTo>
                        <a:pt x="21767" y="8925"/>
                      </a:lnTo>
                      <a:lnTo>
                        <a:pt x="15156" y="10800"/>
                      </a:lnTo>
                      <a:lnTo>
                        <a:pt x="21767" y="12675"/>
                      </a:lnTo>
                      <a:lnTo>
                        <a:pt x="14903" y="12211"/>
                      </a:lnTo>
                      <a:lnTo>
                        <a:pt x="20464" y="16200"/>
                      </a:lnTo>
                      <a:lnTo>
                        <a:pt x="14176" y="13452"/>
                      </a:lnTo>
                      <a:lnTo>
                        <a:pt x="18016" y="19073"/>
                      </a:lnTo>
                      <a:lnTo>
                        <a:pt x="13061" y="14373"/>
                      </a:lnTo>
                      <a:lnTo>
                        <a:pt x="14718" y="20949"/>
                      </a:lnTo>
                      <a:lnTo>
                        <a:pt x="11694" y="14863"/>
                      </a:lnTo>
                      <a:lnTo>
                        <a:pt x="10967" y="21600"/>
                      </a:lnTo>
                      <a:lnTo>
                        <a:pt x="10240" y="14863"/>
                      </a:lnTo>
                      <a:lnTo>
                        <a:pt x="7216" y="20949"/>
                      </a:lnTo>
                      <a:lnTo>
                        <a:pt x="8873" y="14373"/>
                      </a:lnTo>
                      <a:lnTo>
                        <a:pt x="3918" y="19073"/>
                      </a:lnTo>
                      <a:lnTo>
                        <a:pt x="7758" y="13452"/>
                      </a:lnTo>
                      <a:lnTo>
                        <a:pt x="1470" y="16200"/>
                      </a:lnTo>
                      <a:lnTo>
                        <a:pt x="7031" y="12211"/>
                      </a:lnTo>
                      <a:lnTo>
                        <a:pt x="167" y="12675"/>
                      </a:lnTo>
                      <a:lnTo>
                        <a:pt x="6778" y="10800"/>
                      </a:lnTo>
                      <a:lnTo>
                        <a:pt x="167" y="8925"/>
                      </a:lnTo>
                      <a:lnTo>
                        <a:pt x="7031" y="9389"/>
                      </a:lnTo>
                      <a:lnTo>
                        <a:pt x="1470" y="5400"/>
                      </a:lnTo>
                      <a:lnTo>
                        <a:pt x="7758" y="8148"/>
                      </a:lnTo>
                      <a:lnTo>
                        <a:pt x="3918" y="2527"/>
                      </a:lnTo>
                      <a:lnTo>
                        <a:pt x="8873" y="7227"/>
                      </a:lnTo>
                      <a:lnTo>
                        <a:pt x="7216" y="651"/>
                      </a:lnTo>
                      <a:lnTo>
                        <a:pt x="10240" y="6737"/>
                      </a:lnTo>
                      <a:lnTo>
                        <a:pt x="10967" y="0"/>
                      </a:lnTo>
                      <a:close/>
                      <a:moveTo>
                        <a:pt x="10967" y="0"/>
                      </a:moveTo>
                    </a:path>
                  </a:pathLst>
                </a:custGeom>
                <a:solidFill>
                  <a:srgbClr val="FF00FF"/>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57" name="AutoShape 33"/>
                <p:cNvSpPr>
                  <a:spLocks/>
                </p:cNvSpPr>
                <p:nvPr/>
              </p:nvSpPr>
              <p:spPr bwMode="auto">
                <a:xfrm>
                  <a:off x="1008" y="656"/>
                  <a:ext cx="1000" cy="784"/>
                </a:xfrm>
                <a:custGeom>
                  <a:avLst/>
                  <a:gdLst/>
                  <a:ahLst/>
                  <a:cxnLst/>
                  <a:rect l="0" t="0" r="r" b="b"/>
                  <a:pathLst>
                    <a:path w="21933" h="21600">
                      <a:moveTo>
                        <a:pt x="10967" y="0"/>
                      </a:moveTo>
                      <a:lnTo>
                        <a:pt x="11694" y="6737"/>
                      </a:lnTo>
                      <a:lnTo>
                        <a:pt x="14718" y="651"/>
                      </a:lnTo>
                      <a:lnTo>
                        <a:pt x="13061" y="7227"/>
                      </a:lnTo>
                      <a:lnTo>
                        <a:pt x="18016" y="2527"/>
                      </a:lnTo>
                      <a:lnTo>
                        <a:pt x="14176" y="8148"/>
                      </a:lnTo>
                      <a:lnTo>
                        <a:pt x="20464" y="5400"/>
                      </a:lnTo>
                      <a:lnTo>
                        <a:pt x="14903" y="9389"/>
                      </a:lnTo>
                      <a:lnTo>
                        <a:pt x="21767" y="8925"/>
                      </a:lnTo>
                      <a:lnTo>
                        <a:pt x="15156" y="10800"/>
                      </a:lnTo>
                      <a:lnTo>
                        <a:pt x="21767" y="12675"/>
                      </a:lnTo>
                      <a:lnTo>
                        <a:pt x="14903" y="12211"/>
                      </a:lnTo>
                      <a:lnTo>
                        <a:pt x="20464" y="16200"/>
                      </a:lnTo>
                      <a:lnTo>
                        <a:pt x="14176" y="13452"/>
                      </a:lnTo>
                      <a:lnTo>
                        <a:pt x="18016" y="19073"/>
                      </a:lnTo>
                      <a:lnTo>
                        <a:pt x="13061" y="14373"/>
                      </a:lnTo>
                      <a:lnTo>
                        <a:pt x="14718" y="20949"/>
                      </a:lnTo>
                      <a:lnTo>
                        <a:pt x="11694" y="14863"/>
                      </a:lnTo>
                      <a:lnTo>
                        <a:pt x="10967" y="21600"/>
                      </a:lnTo>
                      <a:lnTo>
                        <a:pt x="10240" y="14863"/>
                      </a:lnTo>
                      <a:lnTo>
                        <a:pt x="7216" y="20949"/>
                      </a:lnTo>
                      <a:lnTo>
                        <a:pt x="8873" y="14373"/>
                      </a:lnTo>
                      <a:lnTo>
                        <a:pt x="3918" y="19073"/>
                      </a:lnTo>
                      <a:lnTo>
                        <a:pt x="7758" y="13452"/>
                      </a:lnTo>
                      <a:lnTo>
                        <a:pt x="1470" y="16200"/>
                      </a:lnTo>
                      <a:lnTo>
                        <a:pt x="7031" y="12211"/>
                      </a:lnTo>
                      <a:lnTo>
                        <a:pt x="167" y="12675"/>
                      </a:lnTo>
                      <a:lnTo>
                        <a:pt x="6778" y="10800"/>
                      </a:lnTo>
                      <a:lnTo>
                        <a:pt x="167" y="8925"/>
                      </a:lnTo>
                      <a:lnTo>
                        <a:pt x="7031" y="9389"/>
                      </a:lnTo>
                      <a:lnTo>
                        <a:pt x="1470" y="5400"/>
                      </a:lnTo>
                      <a:lnTo>
                        <a:pt x="7758" y="8148"/>
                      </a:lnTo>
                      <a:lnTo>
                        <a:pt x="3918" y="2527"/>
                      </a:lnTo>
                      <a:lnTo>
                        <a:pt x="8873" y="7227"/>
                      </a:lnTo>
                      <a:lnTo>
                        <a:pt x="7216" y="651"/>
                      </a:lnTo>
                      <a:lnTo>
                        <a:pt x="10240" y="6737"/>
                      </a:lnTo>
                      <a:lnTo>
                        <a:pt x="10967" y="0"/>
                      </a:lnTo>
                      <a:close/>
                      <a:moveTo>
                        <a:pt x="10967" y="0"/>
                      </a:moveTo>
                    </a:path>
                  </a:pathLst>
                </a:custGeom>
                <a:solidFill>
                  <a:srgbClr val="FF00FF"/>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58" name="AutoShape 34"/>
                <p:cNvSpPr>
                  <a:spLocks/>
                </p:cNvSpPr>
                <p:nvPr/>
              </p:nvSpPr>
              <p:spPr bwMode="auto">
                <a:xfrm>
                  <a:off x="1008" y="1480"/>
                  <a:ext cx="368" cy="264"/>
                </a:xfrm>
                <a:prstGeom prst="star16">
                  <a:avLst>
                    <a:gd name="adj" fmla="val 19097"/>
                  </a:avLst>
                </a:prstGeom>
                <a:solidFill>
                  <a:srgbClr val="FFDD0B"/>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59" name="AutoShape 35"/>
                <p:cNvSpPr>
                  <a:spLocks/>
                </p:cNvSpPr>
                <p:nvPr/>
              </p:nvSpPr>
              <p:spPr bwMode="auto">
                <a:xfrm>
                  <a:off x="952" y="2224"/>
                  <a:ext cx="728" cy="488"/>
                </a:xfrm>
                <a:custGeom>
                  <a:avLst/>
                  <a:gdLst/>
                  <a:ahLst/>
                  <a:cxnLst/>
                  <a:rect l="0" t="0" r="r" b="b"/>
                  <a:pathLst>
                    <a:path w="22155" h="22725">
                      <a:moveTo>
                        <a:pt x="11078" y="0"/>
                      </a:moveTo>
                      <a:lnTo>
                        <a:pt x="12914" y="7452"/>
                      </a:lnTo>
                      <a:lnTo>
                        <a:pt x="19739" y="4278"/>
                      </a:lnTo>
                      <a:lnTo>
                        <a:pt x="15203" y="10397"/>
                      </a:lnTo>
                      <a:lnTo>
                        <a:pt x="21878" y="13891"/>
                      </a:lnTo>
                      <a:lnTo>
                        <a:pt x="14386" y="14069"/>
                      </a:lnTo>
                      <a:lnTo>
                        <a:pt x="15884" y="21600"/>
                      </a:lnTo>
                      <a:lnTo>
                        <a:pt x="11078" y="15703"/>
                      </a:lnTo>
                      <a:lnTo>
                        <a:pt x="6272" y="21600"/>
                      </a:lnTo>
                      <a:lnTo>
                        <a:pt x="7770" y="14069"/>
                      </a:lnTo>
                      <a:lnTo>
                        <a:pt x="278" y="13891"/>
                      </a:lnTo>
                      <a:lnTo>
                        <a:pt x="6953" y="10397"/>
                      </a:lnTo>
                      <a:lnTo>
                        <a:pt x="2417" y="4278"/>
                      </a:lnTo>
                      <a:lnTo>
                        <a:pt x="9242" y="7452"/>
                      </a:lnTo>
                      <a:lnTo>
                        <a:pt x="11078" y="0"/>
                      </a:lnTo>
                      <a:close/>
                      <a:moveTo>
                        <a:pt x="11078" y="0"/>
                      </a:moveTo>
                    </a:path>
                  </a:pathLst>
                </a:custGeom>
                <a:solidFill>
                  <a:srgbClr val="D6B3FF"/>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60" name="Rectangle 36"/>
                <p:cNvSpPr>
                  <a:spLocks/>
                </p:cNvSpPr>
                <p:nvPr/>
              </p:nvSpPr>
              <p:spPr bwMode="auto">
                <a:xfrm>
                  <a:off x="1280" y="1792"/>
                  <a:ext cx="1696"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90000"/>
                    </a:lnSpc>
                  </a:pPr>
                  <a:r>
                    <a:rPr lang="en-US" sz="1700" dirty="0">
                      <a:latin typeface="Arial Narrow Bold" charset="0"/>
                      <a:ea typeface="ＭＳ Ｐゴシック" charset="0"/>
                      <a:cs typeface="Arial Narrow Bold" charset="0"/>
                      <a:sym typeface="Arial Narrow Bold" charset="0"/>
                    </a:rPr>
                    <a:t>Emotion Episodes</a:t>
                  </a:r>
                </a:p>
              </p:txBody>
            </p:sp>
            <p:sp>
              <p:nvSpPr>
                <p:cNvPr id="52261" name="AutoShape 37"/>
                <p:cNvSpPr>
                  <a:spLocks/>
                </p:cNvSpPr>
                <p:nvPr/>
              </p:nvSpPr>
              <p:spPr bwMode="auto">
                <a:xfrm>
                  <a:off x="504" y="2760"/>
                  <a:ext cx="1080" cy="896"/>
                </a:xfrm>
                <a:custGeom>
                  <a:avLst/>
                  <a:gdLst/>
                  <a:ahLst/>
                  <a:cxnLst/>
                  <a:rect l="0" t="0" r="r" b="b"/>
                  <a:pathLst>
                    <a:path w="21759" h="21918">
                      <a:moveTo>
                        <a:pt x="10879" y="0"/>
                      </a:moveTo>
                      <a:lnTo>
                        <a:pt x="11873" y="6895"/>
                      </a:lnTo>
                      <a:lnTo>
                        <a:pt x="15935" y="1255"/>
                      </a:lnTo>
                      <a:lnTo>
                        <a:pt x="13635" y="7826"/>
                      </a:lnTo>
                      <a:lnTo>
                        <a:pt x="19833" y="4734"/>
                      </a:lnTo>
                      <a:lnTo>
                        <a:pt x="14764" y="9475"/>
                      </a:lnTo>
                      <a:lnTo>
                        <a:pt x="21679" y="9638"/>
                      </a:lnTo>
                      <a:lnTo>
                        <a:pt x="15004" y="11464"/>
                      </a:lnTo>
                      <a:lnTo>
                        <a:pt x="21051" y="14845"/>
                      </a:lnTo>
                      <a:lnTo>
                        <a:pt x="14299" y="13337"/>
                      </a:lnTo>
                      <a:lnTo>
                        <a:pt x="18093" y="19162"/>
                      </a:lnTo>
                      <a:lnTo>
                        <a:pt x="12810" y="14666"/>
                      </a:lnTo>
                      <a:lnTo>
                        <a:pt x="13483" y="21600"/>
                      </a:lnTo>
                      <a:lnTo>
                        <a:pt x="10879" y="15145"/>
                      </a:lnTo>
                      <a:lnTo>
                        <a:pt x="8275" y="21600"/>
                      </a:lnTo>
                      <a:lnTo>
                        <a:pt x="8948" y="14666"/>
                      </a:lnTo>
                      <a:lnTo>
                        <a:pt x="3665" y="19162"/>
                      </a:lnTo>
                      <a:lnTo>
                        <a:pt x="7459" y="13337"/>
                      </a:lnTo>
                      <a:lnTo>
                        <a:pt x="707" y="14845"/>
                      </a:lnTo>
                      <a:lnTo>
                        <a:pt x="6754" y="11464"/>
                      </a:lnTo>
                      <a:lnTo>
                        <a:pt x="79" y="9638"/>
                      </a:lnTo>
                      <a:lnTo>
                        <a:pt x="6994" y="9475"/>
                      </a:lnTo>
                      <a:lnTo>
                        <a:pt x="1925" y="4734"/>
                      </a:lnTo>
                      <a:lnTo>
                        <a:pt x="8123" y="7826"/>
                      </a:lnTo>
                      <a:lnTo>
                        <a:pt x="5823" y="1255"/>
                      </a:lnTo>
                      <a:lnTo>
                        <a:pt x="9885" y="6895"/>
                      </a:lnTo>
                      <a:lnTo>
                        <a:pt x="10879" y="0"/>
                      </a:lnTo>
                      <a:close/>
                      <a:moveTo>
                        <a:pt x="10879" y="0"/>
                      </a:moveTo>
                    </a:path>
                  </a:pathLst>
                </a:custGeom>
                <a:solidFill>
                  <a:srgbClr val="FFFC20"/>
                </a:solidFill>
                <a:ln w="9525" cap="flat">
                  <a:solidFill>
                    <a:srgbClr val="464E58"/>
                  </a:solidFill>
                  <a:prstDash val="solid"/>
                  <a:miter lim="800000"/>
                  <a:headEnd type="none" w="med" len="med"/>
                  <a:tailEnd type="none" w="med" len="med"/>
                </a:ln>
              </p:spPr>
              <p:txBody>
                <a:bodyPr lIns="0" tIns="0" rIns="0" bIns="0"/>
                <a:lstStyle/>
                <a:p>
                  <a:endParaRPr lang="en-US" dirty="0"/>
                </a:p>
              </p:txBody>
            </p:sp>
            <p:sp>
              <p:nvSpPr>
                <p:cNvPr id="52262" name="AutoShape 38"/>
                <p:cNvSpPr>
                  <a:spLocks/>
                </p:cNvSpPr>
                <p:nvPr/>
              </p:nvSpPr>
              <p:spPr bwMode="auto">
                <a:xfrm>
                  <a:off x="1400" y="1280"/>
                  <a:ext cx="536" cy="488"/>
                </a:xfrm>
                <a:prstGeom prst="star5">
                  <a:avLst/>
                </a:prstGeom>
                <a:solidFill>
                  <a:srgbClr val="CBFF43"/>
                </a:solidFill>
                <a:ln w="9525" cap="flat">
                  <a:solidFill>
                    <a:srgbClr val="464E58"/>
                  </a:solidFill>
                  <a:prstDash val="solid"/>
                  <a:miter lim="800000"/>
                  <a:headEnd type="none" w="med" len="med"/>
                  <a:tailEnd type="none" w="med" len="med"/>
                </a:ln>
              </p:spPr>
              <p:txBody>
                <a:bodyPr lIns="0" tIns="0" rIns="0" bIns="0"/>
                <a:lstStyle/>
                <a:p>
                  <a:endParaRPr lang="en-US" dirty="0"/>
                </a:p>
              </p:txBody>
            </p:sp>
          </p:grpSp>
        </p:grpSp>
      </p:grpSp>
      <p:sp>
        <p:nvSpPr>
          <p:cNvPr id="42" name="Line 2"/>
          <p:cNvSpPr>
            <a:spLocks noChangeShapeType="1"/>
          </p:cNvSpPr>
          <p:nvPr/>
        </p:nvSpPr>
        <p:spPr bwMode="auto">
          <a:xfrm rot="10800000">
            <a:off x="3711774" y="2892053"/>
            <a:ext cx="2232" cy="248915"/>
          </a:xfrm>
          <a:prstGeom prst="line">
            <a:avLst/>
          </a:prstGeom>
          <a:noFill/>
          <a:ln w="635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200" b="1" dirty="0">
              <a:latin typeface="Calibri"/>
              <a:cs typeface="Calibri"/>
            </a:endParaRPr>
          </a:p>
        </p:txBody>
      </p:sp>
      <p:sp>
        <p:nvSpPr>
          <p:cNvPr id="43" name="Line 3"/>
          <p:cNvSpPr>
            <a:spLocks noChangeShapeType="1"/>
          </p:cNvSpPr>
          <p:nvPr/>
        </p:nvSpPr>
        <p:spPr bwMode="auto">
          <a:xfrm rot="10800000">
            <a:off x="3711774" y="4027291"/>
            <a:ext cx="2232" cy="248915"/>
          </a:xfrm>
          <a:prstGeom prst="line">
            <a:avLst/>
          </a:prstGeom>
          <a:noFill/>
          <a:ln w="635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200" b="1" dirty="0">
              <a:latin typeface="Calibri"/>
              <a:cs typeface="Calibri"/>
            </a:endParaRPr>
          </a:p>
        </p:txBody>
      </p:sp>
      <p:sp>
        <p:nvSpPr>
          <p:cNvPr id="44" name="Line 4"/>
          <p:cNvSpPr>
            <a:spLocks noChangeShapeType="1"/>
          </p:cNvSpPr>
          <p:nvPr/>
        </p:nvSpPr>
        <p:spPr bwMode="auto">
          <a:xfrm rot="10800000">
            <a:off x="3711774" y="5152431"/>
            <a:ext cx="2232" cy="248915"/>
          </a:xfrm>
          <a:prstGeom prst="line">
            <a:avLst/>
          </a:prstGeom>
          <a:noFill/>
          <a:ln w="635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200" b="1" dirty="0">
              <a:latin typeface="Calibri"/>
              <a:cs typeface="Calibri"/>
            </a:endParaRPr>
          </a:p>
        </p:txBody>
      </p:sp>
      <p:sp>
        <p:nvSpPr>
          <p:cNvPr id="45" name="Rectangle 9"/>
          <p:cNvSpPr>
            <a:spLocks noChangeArrowheads="1"/>
          </p:cNvSpPr>
          <p:nvPr/>
        </p:nvSpPr>
        <p:spPr bwMode="auto">
          <a:xfrm>
            <a:off x="2351584" y="1988840"/>
            <a:ext cx="2685256" cy="898252"/>
          </a:xfrm>
          <a:prstGeom prst="rect">
            <a:avLst/>
          </a:prstGeom>
          <a:solidFill>
            <a:srgbClr val="29343F"/>
          </a:solidFill>
          <a:ln w="6350">
            <a:solidFill>
              <a:schemeClr val="tx1"/>
            </a:solidFill>
            <a:miter lim="800000"/>
            <a:headEnd/>
            <a:tailEnd/>
          </a:ln>
        </p:spPr>
        <p:txBody>
          <a:bodyPr lIns="126000" anchor="ctr">
            <a:prstTxWarp prst="textNoShape">
              <a:avLst/>
            </a:prstTxWarp>
          </a:bodyPr>
          <a:lstStyle/>
          <a:p>
            <a:r>
              <a:rPr lang="en-AU" sz="2200" dirty="0">
                <a:solidFill>
                  <a:schemeClr val="bg1"/>
                </a:solidFill>
                <a:latin typeface="Franklin Gothic Medium"/>
                <a:cs typeface="Franklin Gothic Medium"/>
              </a:rPr>
              <a:t>Beliefs</a:t>
            </a:r>
          </a:p>
        </p:txBody>
      </p:sp>
      <p:sp>
        <p:nvSpPr>
          <p:cNvPr id="46" name="Rectangle 9"/>
          <p:cNvSpPr>
            <a:spLocks noChangeArrowheads="1"/>
          </p:cNvSpPr>
          <p:nvPr/>
        </p:nvSpPr>
        <p:spPr bwMode="auto">
          <a:xfrm>
            <a:off x="2351584" y="3140968"/>
            <a:ext cx="2685256" cy="898252"/>
          </a:xfrm>
          <a:prstGeom prst="rect">
            <a:avLst/>
          </a:prstGeom>
          <a:solidFill>
            <a:srgbClr val="583F66"/>
          </a:solidFill>
          <a:ln w="6350">
            <a:solidFill>
              <a:schemeClr val="tx1"/>
            </a:solidFill>
            <a:miter lim="800000"/>
            <a:headEnd/>
            <a:tailEnd/>
          </a:ln>
        </p:spPr>
        <p:txBody>
          <a:bodyPr lIns="126000" anchor="ctr">
            <a:prstTxWarp prst="textNoShape">
              <a:avLst/>
            </a:prstTxWarp>
          </a:bodyPr>
          <a:lstStyle/>
          <a:p>
            <a:r>
              <a:rPr lang="en-AU" sz="2200" dirty="0">
                <a:solidFill>
                  <a:schemeClr val="bg1"/>
                </a:solidFill>
                <a:latin typeface="Franklin Gothic Medium"/>
                <a:cs typeface="Franklin Gothic Medium"/>
              </a:rPr>
              <a:t>Feelings</a:t>
            </a:r>
          </a:p>
        </p:txBody>
      </p:sp>
      <p:sp>
        <p:nvSpPr>
          <p:cNvPr id="47" name="Rectangle 9"/>
          <p:cNvSpPr>
            <a:spLocks noChangeArrowheads="1"/>
          </p:cNvSpPr>
          <p:nvPr/>
        </p:nvSpPr>
        <p:spPr bwMode="auto">
          <a:xfrm>
            <a:off x="2351584" y="4293096"/>
            <a:ext cx="2685256" cy="898252"/>
          </a:xfrm>
          <a:prstGeom prst="rect">
            <a:avLst/>
          </a:prstGeom>
          <a:solidFill>
            <a:srgbClr val="2A4D45"/>
          </a:solidFill>
          <a:ln w="6350">
            <a:solidFill>
              <a:schemeClr val="tx1"/>
            </a:solidFill>
            <a:miter lim="800000"/>
            <a:headEnd/>
            <a:tailEnd/>
          </a:ln>
        </p:spPr>
        <p:txBody>
          <a:bodyPr lIns="126000" anchor="ctr">
            <a:prstTxWarp prst="textNoShape">
              <a:avLst/>
            </a:prstTxWarp>
          </a:bodyPr>
          <a:lstStyle/>
          <a:p>
            <a:r>
              <a:rPr lang="en-AU" sz="2200" dirty="0">
                <a:solidFill>
                  <a:schemeClr val="bg1"/>
                </a:solidFill>
                <a:latin typeface="Franklin Gothic Medium"/>
                <a:cs typeface="Franklin Gothic Medium"/>
              </a:rPr>
              <a:t>Behavioural Intentions</a:t>
            </a:r>
          </a:p>
        </p:txBody>
      </p:sp>
      <p:sp>
        <p:nvSpPr>
          <p:cNvPr id="48" name="Rectangle 9"/>
          <p:cNvSpPr>
            <a:spLocks noChangeArrowheads="1"/>
          </p:cNvSpPr>
          <p:nvPr/>
        </p:nvSpPr>
        <p:spPr bwMode="auto">
          <a:xfrm>
            <a:off x="2351584" y="5411068"/>
            <a:ext cx="2685256" cy="898252"/>
          </a:xfrm>
          <a:prstGeom prst="rect">
            <a:avLst/>
          </a:prstGeom>
          <a:solidFill>
            <a:srgbClr val="662027"/>
          </a:solidFill>
          <a:ln w="6350">
            <a:solidFill>
              <a:schemeClr val="tx1"/>
            </a:solidFill>
            <a:miter lim="800000"/>
            <a:headEnd/>
            <a:tailEnd/>
          </a:ln>
        </p:spPr>
        <p:txBody>
          <a:bodyPr lIns="126000" anchor="ctr">
            <a:prstTxWarp prst="textNoShape">
              <a:avLst/>
            </a:prstTxWarp>
          </a:bodyPr>
          <a:lstStyle/>
          <a:p>
            <a:r>
              <a:rPr lang="en-AU" sz="2200" dirty="0">
                <a:solidFill>
                  <a:schemeClr val="bg1"/>
                </a:solidFill>
                <a:latin typeface="Franklin Gothic Medium"/>
                <a:cs typeface="Franklin Gothic Medium"/>
              </a:rPr>
              <a:t>Behaviour</a:t>
            </a:r>
          </a:p>
        </p:txBody>
      </p:sp>
      <p:sp>
        <p:nvSpPr>
          <p:cNvPr id="49" name="Rectangle 9"/>
          <p:cNvSpPr>
            <a:spLocks/>
          </p:cNvSpPr>
          <p:nvPr/>
        </p:nvSpPr>
        <p:spPr bwMode="auto">
          <a:xfrm>
            <a:off x="2238376" y="1343918"/>
            <a:ext cx="2937867" cy="464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90000"/>
              </a:lnSpc>
            </a:pPr>
            <a:r>
              <a:rPr lang="en-US" sz="2700" dirty="0">
                <a:latin typeface="Franklin Gothic Medium"/>
                <a:ea typeface="ＭＳ Ｐゴシック" charset="0"/>
                <a:cs typeface="Franklin Gothic Medium"/>
                <a:sym typeface="Arial Narrow Bold" charset="0"/>
              </a:rPr>
              <a:t>Cognitive Process</a:t>
            </a:r>
          </a:p>
        </p:txBody>
      </p:sp>
      <p:sp>
        <p:nvSpPr>
          <p:cNvPr id="50" name="Rectangle 9"/>
          <p:cNvSpPr>
            <a:spLocks/>
          </p:cNvSpPr>
          <p:nvPr/>
        </p:nvSpPr>
        <p:spPr bwMode="auto">
          <a:xfrm>
            <a:off x="6168009" y="1340768"/>
            <a:ext cx="2937867" cy="464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90000"/>
              </a:lnSpc>
            </a:pPr>
            <a:r>
              <a:rPr lang="en-US" sz="2700" dirty="0">
                <a:latin typeface="Franklin Gothic Medium"/>
                <a:ea typeface="ＭＳ Ｐゴシック" charset="0"/>
                <a:cs typeface="Franklin Gothic Medium"/>
                <a:sym typeface="Arial Narrow Bold" charset="0"/>
              </a:rPr>
              <a:t>Emotions Process</a:t>
            </a:r>
          </a:p>
        </p:txBody>
      </p:sp>
      <p:sp>
        <p:nvSpPr>
          <p:cNvPr id="2" name="Date Placeholder 1"/>
          <p:cNvSpPr>
            <a:spLocks noGrp="1"/>
          </p:cNvSpPr>
          <p:nvPr>
            <p:ph type="dt" sz="half" idx="4294967295"/>
          </p:nvPr>
        </p:nvSpPr>
        <p:spPr/>
        <p:txBody>
          <a:bodyPr/>
          <a:lstStyle/>
          <a:p>
            <a:pPr>
              <a:defRPr/>
            </a:pPr>
            <a:r>
              <a:rPr lang="en-AU" noProof="0" dirty="0" smtClean="0"/>
              <a:t>© 2015 by McGraw-Hill Education.  All rights reserved. </a:t>
            </a:r>
            <a:endParaRPr lang="en-CA" noProof="0" dirty="0"/>
          </a:p>
        </p:txBody>
      </p:sp>
      <p:sp>
        <p:nvSpPr>
          <p:cNvPr id="3" name="Footer Placeholder 2"/>
          <p:cNvSpPr>
            <a:spLocks noGrp="1"/>
          </p:cNvSpPr>
          <p:nvPr>
            <p:ph type="ftr" sz="quarter" idx="4294967295"/>
          </p:nvPr>
        </p:nvSpPr>
        <p:spPr/>
        <p:txBody>
          <a:bodyPr/>
          <a:lstStyle/>
          <a:p>
            <a:r>
              <a:rPr lang="en-CA" noProof="0" dirty="0" smtClean="0"/>
              <a:t>McShane/Steen/Tasa     Canadian OB9e</a:t>
            </a:r>
          </a:p>
          <a:p>
            <a:endParaRPr lang="en-CA" noProof="0" dirty="0" smtClean="0"/>
          </a:p>
        </p:txBody>
      </p:sp>
      <p:sp>
        <p:nvSpPr>
          <p:cNvPr id="4" name="Slide Number Placeholder 3"/>
          <p:cNvSpPr>
            <a:spLocks noGrp="1"/>
          </p:cNvSpPr>
          <p:nvPr>
            <p:ph type="sldNum" sz="quarter" idx="4294967295"/>
          </p:nvPr>
        </p:nvSpPr>
        <p:spPr/>
        <p:txBody>
          <a:bodyPr/>
          <a:lstStyle/>
          <a:p>
            <a:fld id="{217D0AD5-8817-6F41-98C9-BDEB5CB900FD}" type="slidenum">
              <a:rPr lang="en-CA" noProof="0" smtClean="0"/>
              <a:pPr/>
              <a:t>33</a:t>
            </a:fld>
            <a:endParaRPr lang="en-CA" noProof="0" dirty="0"/>
          </a:p>
        </p:txBody>
      </p:sp>
    </p:spTree>
    <p:extLst>
      <p:ext uri="{BB962C8B-B14F-4D97-AF65-F5344CB8AC3E}">
        <p14:creationId xmlns:p14="http://schemas.microsoft.com/office/powerpoint/2010/main" val="4223330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9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a:bodyPr>
          <a:lstStyle/>
          <a:p>
            <a:r>
              <a:rPr lang="en-CA" sz="3900" dirty="0"/>
              <a:t>Emotional Intelligence Model</a:t>
            </a:r>
          </a:p>
        </p:txBody>
      </p:sp>
      <p:sp>
        <p:nvSpPr>
          <p:cNvPr id="11" name="Date Placeholder 10"/>
          <p:cNvSpPr>
            <a:spLocks noGrp="1"/>
          </p:cNvSpPr>
          <p:nvPr>
            <p:ph type="dt" sz="half" idx="4294967295"/>
          </p:nvPr>
        </p:nvSpPr>
        <p:spPr>
          <a:prstGeom prst="rect">
            <a:avLst/>
          </a:prstGeom>
        </p:spPr>
        <p:txBody>
          <a:bodyPr/>
          <a:lstStyle/>
          <a:p>
            <a:r>
              <a:rPr lang="en-AU" dirty="0" smtClean="0"/>
              <a:t>© 2015 by McGraw-Hill Education.  All rights reserved. </a:t>
            </a:r>
            <a:endParaRPr lang="en-US" dirty="0"/>
          </a:p>
        </p:txBody>
      </p:sp>
      <p:sp>
        <p:nvSpPr>
          <p:cNvPr id="12" name="Slide Number Placeholder 11"/>
          <p:cNvSpPr>
            <a:spLocks noGrp="1"/>
          </p:cNvSpPr>
          <p:nvPr>
            <p:ph type="sldNum" sz="quarter" idx="4294967295"/>
          </p:nvPr>
        </p:nvSpPr>
        <p:spPr>
          <a:prstGeom prst="rect">
            <a:avLst/>
          </a:prstGeom>
        </p:spPr>
        <p:txBody>
          <a:bodyPr/>
          <a:lstStyle/>
          <a:p>
            <a:fld id="{D9549F92-FDF9-DD4E-BC88-48E1B2CD53C6}" type="slidenum">
              <a:rPr lang="en-US" smtClean="0"/>
              <a:pPr/>
              <a:t>34</a:t>
            </a:fld>
            <a:endParaRPr lang="en-US" dirty="0"/>
          </a:p>
        </p:txBody>
      </p:sp>
      <p:sp>
        <p:nvSpPr>
          <p:cNvPr id="13" name="Footer Placeholder 12"/>
          <p:cNvSpPr>
            <a:spLocks noGrp="1"/>
          </p:cNvSpPr>
          <p:nvPr>
            <p:ph type="ftr" sz="quarter" idx="4294967295"/>
          </p:nvPr>
        </p:nvSpPr>
        <p:spPr>
          <a:prstGeom prst="rect">
            <a:avLst/>
          </a:prstGeom>
        </p:spPr>
        <p:txBody>
          <a:bodyPr/>
          <a:lstStyle/>
          <a:p>
            <a:r>
              <a:rPr lang="en-US" dirty="0" smtClean="0"/>
              <a:t>McShane/Steen/Tasa     Canadian OB9e </a:t>
            </a:r>
            <a:endParaRPr lang="en-US" dirty="0"/>
          </a:p>
        </p:txBody>
      </p:sp>
      <p:sp>
        <p:nvSpPr>
          <p:cNvPr id="43011" name="Rectangle 3"/>
          <p:cNvSpPr>
            <a:spLocks noChangeArrowheads="1"/>
          </p:cNvSpPr>
          <p:nvPr/>
        </p:nvSpPr>
        <p:spPr bwMode="auto">
          <a:xfrm>
            <a:off x="4114800" y="1981200"/>
            <a:ext cx="2590800" cy="1981200"/>
          </a:xfrm>
          <a:prstGeom prst="rect">
            <a:avLst/>
          </a:prstGeom>
          <a:solidFill>
            <a:srgbClr val="7E93A5"/>
          </a:solidFill>
          <a:ln w="9525">
            <a:solidFill>
              <a:schemeClr val="tx1"/>
            </a:solidFill>
            <a:miter lim="800000"/>
            <a:headEnd/>
            <a:tailEnd/>
          </a:ln>
        </p:spPr>
        <p:txBody>
          <a:bodyPr anchor="ctr">
            <a:prstTxWarp prst="textNoShape">
              <a:avLst/>
            </a:prstTxWarp>
          </a:bodyPr>
          <a:lstStyle/>
          <a:p>
            <a:r>
              <a:rPr lang="en-US" sz="2000" dirty="0">
                <a:solidFill>
                  <a:srgbClr val="000000"/>
                </a:solidFill>
                <a:latin typeface="Franklin Gothic Medium"/>
                <a:cs typeface="Franklin Gothic Medium"/>
              </a:rPr>
              <a:t>Ability to know</a:t>
            </a:r>
            <a:br>
              <a:rPr lang="en-US" sz="2000" dirty="0">
                <a:solidFill>
                  <a:srgbClr val="000000"/>
                </a:solidFill>
                <a:latin typeface="Franklin Gothic Medium"/>
                <a:cs typeface="Franklin Gothic Medium"/>
              </a:rPr>
            </a:br>
            <a:r>
              <a:rPr lang="en-US" sz="2000" dirty="0">
                <a:solidFill>
                  <a:srgbClr val="000000"/>
                </a:solidFill>
                <a:latin typeface="Franklin Gothic Medium"/>
                <a:cs typeface="Franklin Gothic Medium"/>
              </a:rPr>
              <a:t>our own emotions</a:t>
            </a:r>
          </a:p>
        </p:txBody>
      </p:sp>
      <p:sp>
        <p:nvSpPr>
          <p:cNvPr id="43012" name="Rectangle 4"/>
          <p:cNvSpPr>
            <a:spLocks noChangeArrowheads="1"/>
          </p:cNvSpPr>
          <p:nvPr/>
        </p:nvSpPr>
        <p:spPr bwMode="auto">
          <a:xfrm>
            <a:off x="6705600" y="1981200"/>
            <a:ext cx="2590800" cy="1981200"/>
          </a:xfrm>
          <a:prstGeom prst="rect">
            <a:avLst/>
          </a:prstGeom>
          <a:solidFill>
            <a:srgbClr val="A49E95"/>
          </a:solidFill>
          <a:ln w="9525">
            <a:solidFill>
              <a:schemeClr val="tx1"/>
            </a:solidFill>
            <a:miter lim="800000"/>
            <a:headEnd/>
            <a:tailEnd/>
          </a:ln>
        </p:spPr>
        <p:txBody>
          <a:bodyPr anchor="ctr">
            <a:prstTxWarp prst="textNoShape">
              <a:avLst/>
            </a:prstTxWarp>
          </a:bodyPr>
          <a:lstStyle/>
          <a:p>
            <a:r>
              <a:rPr lang="en-US" sz="2000" dirty="0">
                <a:solidFill>
                  <a:srgbClr val="000000"/>
                </a:solidFill>
                <a:latin typeface="Franklin Gothic Medium"/>
                <a:cs typeface="Franklin Gothic Medium"/>
              </a:rPr>
              <a:t>Ability to know</a:t>
            </a:r>
            <a:br>
              <a:rPr lang="en-US" sz="2000" dirty="0">
                <a:solidFill>
                  <a:srgbClr val="000000"/>
                </a:solidFill>
                <a:latin typeface="Franklin Gothic Medium"/>
                <a:cs typeface="Franklin Gothic Medium"/>
              </a:rPr>
            </a:br>
            <a:r>
              <a:rPr lang="en-US" sz="2000" dirty="0">
                <a:solidFill>
                  <a:srgbClr val="000000"/>
                </a:solidFill>
                <a:latin typeface="Franklin Gothic Medium"/>
                <a:cs typeface="Franklin Gothic Medium"/>
              </a:rPr>
              <a:t>others’ emotions</a:t>
            </a:r>
          </a:p>
        </p:txBody>
      </p:sp>
      <p:sp>
        <p:nvSpPr>
          <p:cNvPr id="43013" name="Rectangle 5"/>
          <p:cNvSpPr>
            <a:spLocks noChangeArrowheads="1"/>
          </p:cNvSpPr>
          <p:nvPr/>
        </p:nvSpPr>
        <p:spPr bwMode="auto">
          <a:xfrm>
            <a:off x="4114800" y="3962400"/>
            <a:ext cx="2590800" cy="1981200"/>
          </a:xfrm>
          <a:prstGeom prst="rect">
            <a:avLst/>
          </a:prstGeom>
          <a:solidFill>
            <a:srgbClr val="B080A5"/>
          </a:solidFill>
          <a:ln w="9525">
            <a:solidFill>
              <a:schemeClr val="tx1"/>
            </a:solidFill>
            <a:miter lim="800000"/>
            <a:headEnd/>
            <a:tailEnd/>
          </a:ln>
        </p:spPr>
        <p:txBody>
          <a:bodyPr anchor="ctr">
            <a:prstTxWarp prst="textNoShape">
              <a:avLst/>
            </a:prstTxWarp>
          </a:bodyPr>
          <a:lstStyle/>
          <a:p>
            <a:r>
              <a:rPr lang="en-US" sz="2000" dirty="0">
                <a:solidFill>
                  <a:srgbClr val="000000"/>
                </a:solidFill>
                <a:latin typeface="Franklin Gothic Medium"/>
                <a:cs typeface="Franklin Gothic Medium"/>
              </a:rPr>
              <a:t>Ability to manage</a:t>
            </a:r>
            <a:br>
              <a:rPr lang="en-US" sz="2000" dirty="0">
                <a:solidFill>
                  <a:srgbClr val="000000"/>
                </a:solidFill>
                <a:latin typeface="Franklin Gothic Medium"/>
                <a:cs typeface="Franklin Gothic Medium"/>
              </a:rPr>
            </a:br>
            <a:r>
              <a:rPr lang="en-US" sz="2000" dirty="0">
                <a:solidFill>
                  <a:srgbClr val="000000"/>
                </a:solidFill>
                <a:latin typeface="Franklin Gothic Medium"/>
                <a:cs typeface="Franklin Gothic Medium"/>
              </a:rPr>
              <a:t>our own emotions</a:t>
            </a:r>
          </a:p>
        </p:txBody>
      </p:sp>
      <p:sp>
        <p:nvSpPr>
          <p:cNvPr id="43014" name="Rectangle 6"/>
          <p:cNvSpPr>
            <a:spLocks noChangeArrowheads="1"/>
          </p:cNvSpPr>
          <p:nvPr/>
        </p:nvSpPr>
        <p:spPr bwMode="auto">
          <a:xfrm>
            <a:off x="6705600" y="3962400"/>
            <a:ext cx="2590800" cy="1981200"/>
          </a:xfrm>
          <a:prstGeom prst="rect">
            <a:avLst/>
          </a:prstGeom>
          <a:solidFill>
            <a:srgbClr val="C6BB89"/>
          </a:solidFill>
          <a:ln w="9525">
            <a:solidFill>
              <a:schemeClr val="tx1"/>
            </a:solidFill>
            <a:miter lim="800000"/>
            <a:headEnd/>
            <a:tailEnd/>
          </a:ln>
        </p:spPr>
        <p:txBody>
          <a:bodyPr anchor="ctr">
            <a:prstTxWarp prst="textNoShape">
              <a:avLst/>
            </a:prstTxWarp>
          </a:bodyPr>
          <a:lstStyle/>
          <a:p>
            <a:r>
              <a:rPr lang="en-US" sz="2000" dirty="0">
                <a:solidFill>
                  <a:srgbClr val="000000"/>
                </a:solidFill>
                <a:latin typeface="Franklin Gothic Medium"/>
                <a:cs typeface="Franklin Gothic Medium"/>
              </a:rPr>
              <a:t>Ability to manage</a:t>
            </a:r>
            <a:br>
              <a:rPr lang="en-US" sz="2000" dirty="0">
                <a:solidFill>
                  <a:srgbClr val="000000"/>
                </a:solidFill>
                <a:latin typeface="Franklin Gothic Medium"/>
                <a:cs typeface="Franklin Gothic Medium"/>
              </a:rPr>
            </a:br>
            <a:r>
              <a:rPr lang="en-US" sz="2000" dirty="0">
                <a:solidFill>
                  <a:srgbClr val="000000"/>
                </a:solidFill>
                <a:latin typeface="Franklin Gothic Medium"/>
                <a:cs typeface="Franklin Gothic Medium"/>
              </a:rPr>
              <a:t>others’ emotions</a:t>
            </a:r>
          </a:p>
        </p:txBody>
      </p:sp>
      <p:sp>
        <p:nvSpPr>
          <p:cNvPr id="43015" name="Rectangle 7"/>
          <p:cNvSpPr>
            <a:spLocks noChangeArrowheads="1"/>
          </p:cNvSpPr>
          <p:nvPr/>
        </p:nvSpPr>
        <p:spPr bwMode="auto">
          <a:xfrm>
            <a:off x="4246540" y="1340769"/>
            <a:ext cx="2455908" cy="646331"/>
          </a:xfrm>
          <a:prstGeom prst="rect">
            <a:avLst/>
          </a:prstGeom>
          <a:noFill/>
          <a:ln w="9525">
            <a:noFill/>
            <a:miter lim="800000"/>
            <a:headEnd/>
            <a:tailEnd/>
          </a:ln>
        </p:spPr>
        <p:txBody>
          <a:bodyPr wrap="none">
            <a:prstTxWarp prst="textNoShape">
              <a:avLst/>
            </a:prstTxWarp>
            <a:spAutoFit/>
          </a:bodyPr>
          <a:lstStyle/>
          <a:p>
            <a:r>
              <a:rPr lang="en-US" dirty="0">
                <a:solidFill>
                  <a:srgbClr val="2D2D2D"/>
                </a:solidFill>
                <a:latin typeface="Franklin Gothic Medium"/>
                <a:cs typeface="Franklin Gothic Medium"/>
              </a:rPr>
              <a:t>Self</a:t>
            </a:r>
          </a:p>
          <a:p>
            <a:r>
              <a:rPr lang="en-US" dirty="0">
                <a:solidFill>
                  <a:srgbClr val="2D2D2D"/>
                </a:solidFill>
                <a:latin typeface="Franklin Gothic Medium"/>
                <a:cs typeface="Franklin Gothic Medium"/>
              </a:rPr>
              <a:t>(personal competence)</a:t>
            </a:r>
          </a:p>
        </p:txBody>
      </p:sp>
      <p:sp>
        <p:nvSpPr>
          <p:cNvPr id="43016" name="Rectangle 8"/>
          <p:cNvSpPr>
            <a:spLocks noChangeArrowheads="1"/>
          </p:cNvSpPr>
          <p:nvPr/>
        </p:nvSpPr>
        <p:spPr bwMode="auto">
          <a:xfrm>
            <a:off x="6830977" y="1340769"/>
            <a:ext cx="2170186" cy="646331"/>
          </a:xfrm>
          <a:prstGeom prst="rect">
            <a:avLst/>
          </a:prstGeom>
          <a:noFill/>
          <a:ln w="9525">
            <a:noFill/>
            <a:miter lim="800000"/>
            <a:headEnd/>
            <a:tailEnd/>
          </a:ln>
        </p:spPr>
        <p:txBody>
          <a:bodyPr wrap="none">
            <a:prstTxWarp prst="textNoShape">
              <a:avLst/>
            </a:prstTxWarp>
            <a:spAutoFit/>
          </a:bodyPr>
          <a:lstStyle/>
          <a:p>
            <a:r>
              <a:rPr lang="en-US" dirty="0">
                <a:solidFill>
                  <a:srgbClr val="2D2D2D"/>
                </a:solidFill>
                <a:latin typeface="Franklin Gothic Medium"/>
                <a:cs typeface="Franklin Gothic Medium"/>
              </a:rPr>
              <a:t>Other</a:t>
            </a:r>
          </a:p>
          <a:p>
            <a:r>
              <a:rPr lang="en-US" dirty="0">
                <a:solidFill>
                  <a:srgbClr val="2D2D2D"/>
                </a:solidFill>
                <a:latin typeface="Franklin Gothic Medium"/>
                <a:cs typeface="Franklin Gothic Medium"/>
              </a:rPr>
              <a:t>(social competence)</a:t>
            </a:r>
          </a:p>
        </p:txBody>
      </p:sp>
      <p:sp>
        <p:nvSpPr>
          <p:cNvPr id="43017" name="Rectangle 9"/>
          <p:cNvSpPr>
            <a:spLocks noChangeArrowheads="1"/>
          </p:cNvSpPr>
          <p:nvPr/>
        </p:nvSpPr>
        <p:spPr bwMode="auto">
          <a:xfrm>
            <a:off x="2514600" y="2667001"/>
            <a:ext cx="1462088" cy="646331"/>
          </a:xfrm>
          <a:prstGeom prst="rect">
            <a:avLst/>
          </a:prstGeom>
          <a:noFill/>
          <a:ln w="9525">
            <a:noFill/>
            <a:miter lim="800000"/>
            <a:headEnd/>
            <a:tailEnd/>
          </a:ln>
        </p:spPr>
        <p:txBody>
          <a:bodyPr>
            <a:prstTxWarp prst="textNoShape">
              <a:avLst/>
            </a:prstTxWarp>
            <a:spAutoFit/>
          </a:bodyPr>
          <a:lstStyle/>
          <a:p>
            <a:r>
              <a:rPr lang="en-US" dirty="0">
                <a:solidFill>
                  <a:srgbClr val="2D2D2D"/>
                </a:solidFill>
                <a:latin typeface="Franklin Gothic Medium"/>
                <a:cs typeface="Franklin Gothic Medium"/>
              </a:rPr>
              <a:t>Recognition of emotions</a:t>
            </a:r>
          </a:p>
        </p:txBody>
      </p:sp>
      <p:sp>
        <p:nvSpPr>
          <p:cNvPr id="43018" name="Rectangle 10"/>
          <p:cNvSpPr>
            <a:spLocks noChangeArrowheads="1"/>
          </p:cNvSpPr>
          <p:nvPr/>
        </p:nvSpPr>
        <p:spPr bwMode="auto">
          <a:xfrm>
            <a:off x="2514600" y="4572001"/>
            <a:ext cx="1462088" cy="646331"/>
          </a:xfrm>
          <a:prstGeom prst="rect">
            <a:avLst/>
          </a:prstGeom>
          <a:noFill/>
          <a:ln w="9525">
            <a:noFill/>
            <a:miter lim="800000"/>
            <a:headEnd/>
            <a:tailEnd/>
          </a:ln>
        </p:spPr>
        <p:txBody>
          <a:bodyPr>
            <a:prstTxWarp prst="textNoShape">
              <a:avLst/>
            </a:prstTxWarp>
            <a:spAutoFit/>
          </a:bodyPr>
          <a:lstStyle/>
          <a:p>
            <a:r>
              <a:rPr lang="en-US" dirty="0">
                <a:solidFill>
                  <a:srgbClr val="2D2D2D"/>
                </a:solidFill>
                <a:latin typeface="Franklin Gothic Medium"/>
                <a:cs typeface="Franklin Gothic Medium"/>
              </a:rPr>
              <a:t>Regulation</a:t>
            </a:r>
            <a:br>
              <a:rPr lang="en-US" dirty="0">
                <a:solidFill>
                  <a:srgbClr val="2D2D2D"/>
                </a:solidFill>
                <a:latin typeface="Franklin Gothic Medium"/>
                <a:cs typeface="Franklin Gothic Medium"/>
              </a:rPr>
            </a:br>
            <a:r>
              <a:rPr lang="en-US" dirty="0">
                <a:solidFill>
                  <a:srgbClr val="2D2D2D"/>
                </a:solidFill>
                <a:latin typeface="Franklin Gothic Medium"/>
                <a:cs typeface="Franklin Gothic Medium"/>
              </a:rPr>
              <a:t>of emotions</a:t>
            </a:r>
          </a:p>
        </p:txBody>
      </p:sp>
    </p:spTree>
    <p:extLst>
      <p:ext uri="{BB962C8B-B14F-4D97-AF65-F5344CB8AC3E}">
        <p14:creationId xmlns:p14="http://schemas.microsoft.com/office/powerpoint/2010/main" val="359824460"/>
      </p:ext>
    </p:extLst>
  </p:cSld>
  <p:clrMapOvr>
    <a:masterClrMapping/>
  </p:clrMapOvr>
  <p:transition spd="slow">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3505200" y="2743200"/>
            <a:ext cx="2209800" cy="1066800"/>
          </a:xfrm>
          <a:prstGeom prst="rect">
            <a:avLst/>
          </a:prstGeom>
          <a:solidFill>
            <a:srgbClr val="A49E95"/>
          </a:solidFill>
          <a:ln w="9525">
            <a:solidFill>
              <a:schemeClr val="tx1"/>
            </a:solidFill>
            <a:miter lim="800000"/>
            <a:headEnd/>
            <a:tailEnd/>
          </a:ln>
        </p:spPr>
        <p:txBody>
          <a:bodyPr anchor="ctr">
            <a:prstTxWarp prst="textNoShape">
              <a:avLst/>
            </a:prstTxWarp>
          </a:bodyPr>
          <a:lstStyle/>
          <a:p>
            <a:pPr algn="l"/>
            <a:r>
              <a:rPr lang="en-AU" dirty="0">
                <a:latin typeface="Franklin Gothic Medium"/>
                <a:cs typeface="Franklin Gothic Medium"/>
              </a:rPr>
              <a:t>Ability to know others’ emotions</a:t>
            </a:r>
          </a:p>
        </p:txBody>
      </p:sp>
      <p:sp>
        <p:nvSpPr>
          <p:cNvPr id="29699" name="Rectangle 3"/>
          <p:cNvSpPr>
            <a:spLocks noChangeArrowheads="1"/>
          </p:cNvSpPr>
          <p:nvPr/>
        </p:nvSpPr>
        <p:spPr bwMode="auto">
          <a:xfrm>
            <a:off x="3505200" y="3962400"/>
            <a:ext cx="2209800" cy="990600"/>
          </a:xfrm>
          <a:prstGeom prst="rect">
            <a:avLst/>
          </a:prstGeom>
          <a:solidFill>
            <a:srgbClr val="B080A5"/>
          </a:solidFill>
          <a:ln w="9525">
            <a:solidFill>
              <a:schemeClr val="tx1"/>
            </a:solidFill>
            <a:miter lim="800000"/>
            <a:headEnd/>
            <a:tailEnd/>
          </a:ln>
        </p:spPr>
        <p:txBody>
          <a:bodyPr anchor="ctr">
            <a:prstTxWarp prst="textNoShape">
              <a:avLst/>
            </a:prstTxWarp>
          </a:bodyPr>
          <a:lstStyle/>
          <a:p>
            <a:pPr algn="l"/>
            <a:r>
              <a:rPr lang="en-AU" dirty="0">
                <a:latin typeface="Franklin Gothic Medium"/>
                <a:cs typeface="Franklin Gothic Medium"/>
              </a:rPr>
              <a:t>Ability to manage our own emotions</a:t>
            </a:r>
          </a:p>
        </p:txBody>
      </p:sp>
      <p:sp>
        <p:nvSpPr>
          <p:cNvPr id="29700" name="Rectangle 4"/>
          <p:cNvSpPr>
            <a:spLocks noChangeArrowheads="1"/>
          </p:cNvSpPr>
          <p:nvPr/>
        </p:nvSpPr>
        <p:spPr bwMode="auto">
          <a:xfrm>
            <a:off x="5715000" y="2743200"/>
            <a:ext cx="4114800" cy="1066800"/>
          </a:xfrm>
          <a:prstGeom prst="rect">
            <a:avLst/>
          </a:prstGeom>
          <a:solidFill>
            <a:srgbClr val="435466"/>
          </a:solidFill>
          <a:ln w="6350">
            <a:solidFill>
              <a:schemeClr val="tx1"/>
            </a:solidFill>
            <a:miter lim="800000"/>
            <a:headEnd/>
            <a:tailEnd/>
          </a:ln>
        </p:spPr>
        <p:txBody>
          <a:bodyPr lIns="126000" anchor="ctr">
            <a:prstTxWarp prst="textNoShape">
              <a:avLst/>
            </a:prstTxWarp>
          </a:bodyPr>
          <a:lstStyle/>
          <a:p>
            <a:pPr algn="l"/>
            <a:r>
              <a:rPr lang="en-US" dirty="0">
                <a:solidFill>
                  <a:schemeClr val="bg1"/>
                </a:solidFill>
                <a:latin typeface="Franklin Gothic Book"/>
                <a:cs typeface="Franklin Gothic Book"/>
              </a:rPr>
              <a:t>Perceiving and understanding the meaning of others’ emotions</a:t>
            </a:r>
            <a:endParaRPr lang="en-AU" dirty="0">
              <a:solidFill>
                <a:schemeClr val="bg1"/>
              </a:solidFill>
              <a:latin typeface="Franklin Gothic Book"/>
              <a:cs typeface="Franklin Gothic Book"/>
            </a:endParaRPr>
          </a:p>
        </p:txBody>
      </p:sp>
      <p:sp>
        <p:nvSpPr>
          <p:cNvPr id="29701" name="Rectangle 5"/>
          <p:cNvSpPr>
            <a:spLocks noChangeArrowheads="1"/>
          </p:cNvSpPr>
          <p:nvPr/>
        </p:nvSpPr>
        <p:spPr bwMode="auto">
          <a:xfrm>
            <a:off x="5715000" y="3962400"/>
            <a:ext cx="4114800" cy="990600"/>
          </a:xfrm>
          <a:prstGeom prst="rect">
            <a:avLst/>
          </a:prstGeom>
          <a:solidFill>
            <a:srgbClr val="435466"/>
          </a:solidFill>
          <a:ln w="6350">
            <a:solidFill>
              <a:schemeClr val="tx1"/>
            </a:solidFill>
            <a:miter lim="800000"/>
            <a:headEnd/>
            <a:tailEnd/>
          </a:ln>
        </p:spPr>
        <p:txBody>
          <a:bodyPr lIns="126000" anchor="ctr">
            <a:prstTxWarp prst="textNoShape">
              <a:avLst/>
            </a:prstTxWarp>
          </a:bodyPr>
          <a:lstStyle/>
          <a:p>
            <a:pPr algn="l"/>
            <a:r>
              <a:rPr lang="en-AU" dirty="0">
                <a:solidFill>
                  <a:schemeClr val="bg1"/>
                </a:solidFill>
                <a:latin typeface="Franklin Gothic Book"/>
                <a:cs typeface="Franklin Gothic Book"/>
              </a:rPr>
              <a:t>Increasing, decreasing, and altering our own emotions</a:t>
            </a:r>
          </a:p>
        </p:txBody>
      </p:sp>
      <p:sp>
        <p:nvSpPr>
          <p:cNvPr id="29702" name="Rectangle 6"/>
          <p:cNvSpPr>
            <a:spLocks noChangeArrowheads="1"/>
          </p:cNvSpPr>
          <p:nvPr/>
        </p:nvSpPr>
        <p:spPr bwMode="auto">
          <a:xfrm>
            <a:off x="3505200" y="5105400"/>
            <a:ext cx="2209800" cy="990600"/>
          </a:xfrm>
          <a:prstGeom prst="rect">
            <a:avLst/>
          </a:prstGeom>
          <a:solidFill>
            <a:srgbClr val="7E93A5"/>
          </a:solidFill>
          <a:ln w="9525">
            <a:solidFill>
              <a:schemeClr val="tx1"/>
            </a:solidFill>
            <a:miter lim="800000"/>
            <a:headEnd/>
            <a:tailEnd/>
          </a:ln>
        </p:spPr>
        <p:txBody>
          <a:bodyPr anchor="ctr">
            <a:prstTxWarp prst="textNoShape">
              <a:avLst/>
            </a:prstTxWarp>
          </a:bodyPr>
          <a:lstStyle/>
          <a:p>
            <a:pPr algn="l"/>
            <a:r>
              <a:rPr lang="en-AU" dirty="0">
                <a:latin typeface="Franklin Gothic Medium"/>
                <a:cs typeface="Franklin Gothic Medium"/>
              </a:rPr>
              <a:t>Ability to know our own emotions</a:t>
            </a:r>
          </a:p>
        </p:txBody>
      </p:sp>
      <p:sp>
        <p:nvSpPr>
          <p:cNvPr id="29703" name="Rectangle 7"/>
          <p:cNvSpPr>
            <a:spLocks noChangeArrowheads="1"/>
          </p:cNvSpPr>
          <p:nvPr/>
        </p:nvSpPr>
        <p:spPr bwMode="auto">
          <a:xfrm>
            <a:off x="5715000" y="5105400"/>
            <a:ext cx="4114800" cy="990600"/>
          </a:xfrm>
          <a:prstGeom prst="rect">
            <a:avLst/>
          </a:prstGeom>
          <a:solidFill>
            <a:srgbClr val="435466"/>
          </a:solidFill>
          <a:ln w="6350">
            <a:solidFill>
              <a:schemeClr val="tx1"/>
            </a:solidFill>
            <a:miter lim="800000"/>
            <a:headEnd/>
            <a:tailEnd/>
          </a:ln>
        </p:spPr>
        <p:txBody>
          <a:bodyPr lIns="126000" anchor="ctr">
            <a:prstTxWarp prst="textNoShape">
              <a:avLst/>
            </a:prstTxWarp>
          </a:bodyPr>
          <a:lstStyle/>
          <a:p>
            <a:pPr algn="l"/>
            <a:r>
              <a:rPr lang="en-US" dirty="0">
                <a:solidFill>
                  <a:schemeClr val="bg1"/>
                </a:solidFill>
                <a:latin typeface="Franklin Gothic Book"/>
                <a:cs typeface="Franklin Gothic Book"/>
              </a:rPr>
              <a:t>Perceiving and understanding the meaning of your own emotions</a:t>
            </a:r>
            <a:endParaRPr lang="en-AU" dirty="0">
              <a:solidFill>
                <a:schemeClr val="bg1"/>
              </a:solidFill>
              <a:latin typeface="Franklin Gothic Book"/>
              <a:cs typeface="Franklin Gothic Book"/>
            </a:endParaRPr>
          </a:p>
        </p:txBody>
      </p:sp>
      <p:sp>
        <p:nvSpPr>
          <p:cNvPr id="29704" name="Rectangle 8"/>
          <p:cNvSpPr>
            <a:spLocks noChangeArrowheads="1"/>
          </p:cNvSpPr>
          <p:nvPr/>
        </p:nvSpPr>
        <p:spPr bwMode="auto">
          <a:xfrm>
            <a:off x="3505200" y="1616075"/>
            <a:ext cx="2209800" cy="990600"/>
          </a:xfrm>
          <a:prstGeom prst="rect">
            <a:avLst/>
          </a:prstGeom>
          <a:solidFill>
            <a:srgbClr val="C6BB89"/>
          </a:solidFill>
          <a:ln w="9525">
            <a:solidFill>
              <a:schemeClr val="tx1"/>
            </a:solidFill>
            <a:miter lim="800000"/>
            <a:headEnd/>
            <a:tailEnd/>
          </a:ln>
        </p:spPr>
        <p:txBody>
          <a:bodyPr anchor="ctr">
            <a:prstTxWarp prst="textNoShape">
              <a:avLst/>
            </a:prstTxWarp>
          </a:bodyPr>
          <a:lstStyle/>
          <a:p>
            <a:pPr algn="l"/>
            <a:r>
              <a:rPr lang="en-AU" dirty="0">
                <a:latin typeface="Franklin Gothic Medium"/>
                <a:cs typeface="Franklin Gothic Medium"/>
              </a:rPr>
              <a:t>Ability to manage others’ emotions</a:t>
            </a:r>
          </a:p>
        </p:txBody>
      </p:sp>
      <p:sp>
        <p:nvSpPr>
          <p:cNvPr id="29705" name="Rectangle 9"/>
          <p:cNvSpPr>
            <a:spLocks noChangeArrowheads="1"/>
          </p:cNvSpPr>
          <p:nvPr/>
        </p:nvSpPr>
        <p:spPr bwMode="auto">
          <a:xfrm>
            <a:off x="5715000" y="1616075"/>
            <a:ext cx="4114800" cy="990600"/>
          </a:xfrm>
          <a:prstGeom prst="rect">
            <a:avLst/>
          </a:prstGeom>
          <a:solidFill>
            <a:srgbClr val="435466"/>
          </a:solidFill>
          <a:ln w="6350">
            <a:solidFill>
              <a:schemeClr val="tx1"/>
            </a:solidFill>
            <a:miter lim="800000"/>
            <a:headEnd/>
            <a:tailEnd/>
          </a:ln>
        </p:spPr>
        <p:txBody>
          <a:bodyPr lIns="126000" anchor="ctr">
            <a:prstTxWarp prst="textNoShape">
              <a:avLst/>
            </a:prstTxWarp>
          </a:bodyPr>
          <a:lstStyle/>
          <a:p>
            <a:pPr algn="l"/>
            <a:r>
              <a:rPr lang="en-AU" dirty="0">
                <a:solidFill>
                  <a:schemeClr val="bg1"/>
                </a:solidFill>
                <a:latin typeface="Franklin Gothic Book"/>
                <a:cs typeface="Franklin Gothic Book"/>
              </a:rPr>
              <a:t>Increasing, decreasing, and altering emotions that others experience</a:t>
            </a:r>
          </a:p>
        </p:txBody>
      </p:sp>
      <p:sp>
        <p:nvSpPr>
          <p:cNvPr id="29706" name="Text Box 10"/>
          <p:cNvSpPr txBox="1">
            <a:spLocks noChangeArrowheads="1"/>
          </p:cNvSpPr>
          <p:nvPr/>
        </p:nvSpPr>
        <p:spPr bwMode="auto">
          <a:xfrm>
            <a:off x="2524126" y="5683250"/>
            <a:ext cx="828675" cy="336550"/>
          </a:xfrm>
          <a:prstGeom prst="rect">
            <a:avLst/>
          </a:prstGeom>
          <a:noFill/>
          <a:ln w="9525">
            <a:noFill/>
            <a:miter lim="800000"/>
            <a:headEnd/>
            <a:tailEnd/>
          </a:ln>
          <a:effectLst/>
        </p:spPr>
        <p:txBody>
          <a:bodyPr wrap="none">
            <a:prstTxWarp prst="textNoShape">
              <a:avLst/>
            </a:prstTxWarp>
            <a:spAutoFit/>
          </a:bodyPr>
          <a:lstStyle/>
          <a:p>
            <a:pPr>
              <a:defRPr/>
            </a:pPr>
            <a:r>
              <a:rPr lang="en-US" sz="1600" dirty="0">
                <a:solidFill>
                  <a:schemeClr val="tx1">
                    <a:lumMod val="85000"/>
                    <a:lumOff val="15000"/>
                  </a:schemeClr>
                </a:solidFill>
                <a:latin typeface="Tahoma" pitchFamily="-109" charset="0"/>
                <a:ea typeface="ヒラギノ角ゴ Pro W3" pitchFamily="-109" charset="-128"/>
                <a:cs typeface="ヒラギノ角ゴ Pro W3" pitchFamily="-109" charset="-128"/>
              </a:rPr>
              <a:t>Lowest</a:t>
            </a:r>
          </a:p>
        </p:txBody>
      </p:sp>
      <p:sp>
        <p:nvSpPr>
          <p:cNvPr id="29707" name="Text Box 11"/>
          <p:cNvSpPr txBox="1">
            <a:spLocks noChangeArrowheads="1"/>
          </p:cNvSpPr>
          <p:nvPr/>
        </p:nvSpPr>
        <p:spPr bwMode="auto">
          <a:xfrm>
            <a:off x="2514601" y="1736725"/>
            <a:ext cx="873125" cy="336550"/>
          </a:xfrm>
          <a:prstGeom prst="rect">
            <a:avLst/>
          </a:prstGeom>
          <a:noFill/>
          <a:ln w="9525">
            <a:noFill/>
            <a:miter lim="800000"/>
            <a:headEnd/>
            <a:tailEnd/>
          </a:ln>
          <a:effectLst/>
        </p:spPr>
        <p:txBody>
          <a:bodyPr wrap="none">
            <a:prstTxWarp prst="textNoShape">
              <a:avLst/>
            </a:prstTxWarp>
            <a:spAutoFit/>
          </a:bodyPr>
          <a:lstStyle/>
          <a:p>
            <a:pPr>
              <a:defRPr/>
            </a:pPr>
            <a:r>
              <a:rPr lang="en-US" sz="1600" dirty="0">
                <a:solidFill>
                  <a:schemeClr val="tx1">
                    <a:lumMod val="85000"/>
                    <a:lumOff val="15000"/>
                  </a:schemeClr>
                </a:solidFill>
                <a:latin typeface="Tahoma" pitchFamily="-109" charset="0"/>
                <a:ea typeface="ヒラギノ角ゴ Pro W3" pitchFamily="-109" charset="-128"/>
                <a:cs typeface="ヒラギノ角ゴ Pro W3" pitchFamily="-109" charset="-128"/>
              </a:rPr>
              <a:t>Highest</a:t>
            </a:r>
          </a:p>
        </p:txBody>
      </p:sp>
      <p:sp>
        <p:nvSpPr>
          <p:cNvPr id="40972" name="Rectangle 12"/>
          <p:cNvSpPr>
            <a:spLocks noGrp="1" noChangeArrowheads="1"/>
          </p:cNvSpPr>
          <p:nvPr>
            <p:ph type="title"/>
          </p:nvPr>
        </p:nvSpPr>
        <p:spPr>
          <a:xfrm>
            <a:off x="2133599" y="260648"/>
            <a:ext cx="6347714" cy="1669752"/>
          </a:xfrm>
        </p:spPr>
        <p:txBody>
          <a:bodyPr>
            <a:normAutofit/>
          </a:bodyPr>
          <a:lstStyle/>
          <a:p>
            <a:r>
              <a:rPr lang="en-CA" dirty="0"/>
              <a:t>Emotional Intelligence Hierarchy</a:t>
            </a:r>
          </a:p>
        </p:txBody>
      </p:sp>
      <p:sp>
        <p:nvSpPr>
          <p:cNvPr id="13" name="Date Placeholder 12"/>
          <p:cNvSpPr>
            <a:spLocks noGrp="1"/>
          </p:cNvSpPr>
          <p:nvPr>
            <p:ph type="dt" sz="half" idx="4294967295"/>
          </p:nvPr>
        </p:nvSpPr>
        <p:spPr>
          <a:prstGeom prst="rect">
            <a:avLst/>
          </a:prstGeom>
        </p:spPr>
        <p:txBody>
          <a:bodyPr/>
          <a:lstStyle/>
          <a:p>
            <a:r>
              <a:rPr lang="en-AU" dirty="0" smtClean="0"/>
              <a:t>© 2015 by McGraw-Hill Education.  All rights reserved. </a:t>
            </a:r>
            <a:endParaRPr lang="en-US" dirty="0"/>
          </a:p>
        </p:txBody>
      </p:sp>
      <p:sp>
        <p:nvSpPr>
          <p:cNvPr id="14" name="Slide Number Placeholder 13"/>
          <p:cNvSpPr>
            <a:spLocks noGrp="1"/>
          </p:cNvSpPr>
          <p:nvPr>
            <p:ph type="sldNum" sz="quarter" idx="4294967295"/>
          </p:nvPr>
        </p:nvSpPr>
        <p:spPr>
          <a:prstGeom prst="rect">
            <a:avLst/>
          </a:prstGeom>
        </p:spPr>
        <p:txBody>
          <a:bodyPr/>
          <a:lstStyle/>
          <a:p>
            <a:fld id="{D9549F92-FDF9-DD4E-BC88-48E1B2CD53C6}" type="slidenum">
              <a:rPr lang="en-US" smtClean="0"/>
              <a:pPr/>
              <a:t>35</a:t>
            </a:fld>
            <a:endParaRPr lang="en-US" dirty="0"/>
          </a:p>
        </p:txBody>
      </p:sp>
      <p:sp>
        <p:nvSpPr>
          <p:cNvPr id="15" name="Footer Placeholder 14"/>
          <p:cNvSpPr>
            <a:spLocks noGrp="1"/>
          </p:cNvSpPr>
          <p:nvPr>
            <p:ph type="ftr" sz="quarter" idx="4294967295"/>
          </p:nvPr>
        </p:nvSpPr>
        <p:spPr>
          <a:prstGeom prst="rect">
            <a:avLst/>
          </a:prstGeom>
        </p:spPr>
        <p:txBody>
          <a:bodyPr/>
          <a:lstStyle/>
          <a:p>
            <a:r>
              <a:rPr lang="en-US" dirty="0" smtClean="0"/>
              <a:t>McShane/Steen/Tasa     Canadian OB9e </a:t>
            </a:r>
            <a:endParaRPr lang="en-US" dirty="0"/>
          </a:p>
        </p:txBody>
      </p:sp>
    </p:spTree>
    <p:extLst>
      <p:ext uri="{BB962C8B-B14F-4D97-AF65-F5344CB8AC3E}">
        <p14:creationId xmlns:p14="http://schemas.microsoft.com/office/powerpoint/2010/main" val="55205759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9706"/>
                                        </p:tgtEl>
                                        <p:attrNameLst>
                                          <p:attrName>style.visibility</p:attrName>
                                        </p:attrNameLst>
                                      </p:cBhvr>
                                      <p:to>
                                        <p:strVal val="visible"/>
                                      </p:to>
                                    </p:set>
                                  </p:childTnLst>
                                </p:cTn>
                              </p:par>
                            </p:childTnLst>
                          </p:cTn>
                        </p:par>
                        <p:par>
                          <p:cTn id="7" fill="hold">
                            <p:stCondLst>
                              <p:cond delay="500"/>
                            </p:stCondLst>
                            <p:childTnLst>
                              <p:par>
                                <p:cTn id="8" presetID="10" presetClass="entr" presetSubtype="0" fill="hold" grpId="0" nodeType="afterEffect">
                                  <p:stCondLst>
                                    <p:cond delay="0"/>
                                  </p:stCondLst>
                                  <p:childTnLst>
                                    <p:set>
                                      <p:cBhvr>
                                        <p:cTn id="9" dur="1" fill="hold">
                                          <p:stCondLst>
                                            <p:cond delay="0"/>
                                          </p:stCondLst>
                                        </p:cTn>
                                        <p:tgtEl>
                                          <p:spTgt spid="29702"/>
                                        </p:tgtEl>
                                        <p:attrNameLst>
                                          <p:attrName>style.visibility</p:attrName>
                                        </p:attrNameLst>
                                      </p:cBhvr>
                                      <p:to>
                                        <p:strVal val="visible"/>
                                      </p:to>
                                    </p:set>
                                    <p:animEffect transition="in" filter="fade">
                                      <p:cBhvr>
                                        <p:cTn id="10" dur="500"/>
                                        <p:tgtEl>
                                          <p:spTgt spid="29702"/>
                                        </p:tgtEl>
                                      </p:cBhvr>
                                    </p:animEffect>
                                  </p:childTnLst>
                                </p:cTn>
                              </p:par>
                            </p:childTnLst>
                          </p:cTn>
                        </p:par>
                        <p:par>
                          <p:cTn id="11" fill="hold">
                            <p:stCondLst>
                              <p:cond delay="1000"/>
                            </p:stCondLst>
                            <p:childTnLst>
                              <p:par>
                                <p:cTn id="12" presetID="12" presetClass="entr" presetSubtype="8" fill="hold" grpId="0" nodeType="afterEffect">
                                  <p:stCondLst>
                                    <p:cond delay="0"/>
                                  </p:stCondLst>
                                  <p:childTnLst>
                                    <p:set>
                                      <p:cBhvr>
                                        <p:cTn id="13" dur="1" fill="hold">
                                          <p:stCondLst>
                                            <p:cond delay="0"/>
                                          </p:stCondLst>
                                        </p:cTn>
                                        <p:tgtEl>
                                          <p:spTgt spid="29703"/>
                                        </p:tgtEl>
                                        <p:attrNameLst>
                                          <p:attrName>style.visibility</p:attrName>
                                        </p:attrNameLst>
                                      </p:cBhvr>
                                      <p:to>
                                        <p:strVal val="visible"/>
                                      </p:to>
                                    </p:set>
                                    <p:animEffect transition="in" filter="slide(fromLeft)">
                                      <p:cBhvr>
                                        <p:cTn id="14" dur="500"/>
                                        <p:tgtEl>
                                          <p:spTgt spid="2970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9699"/>
                                        </p:tgtEl>
                                        <p:attrNameLst>
                                          <p:attrName>style.visibility</p:attrName>
                                        </p:attrNameLst>
                                      </p:cBhvr>
                                      <p:to>
                                        <p:strVal val="visible"/>
                                      </p:to>
                                    </p:set>
                                    <p:animEffect transition="in" filter="fade">
                                      <p:cBhvr>
                                        <p:cTn id="18" dur="500"/>
                                        <p:tgtEl>
                                          <p:spTgt spid="29699"/>
                                        </p:tgtEl>
                                      </p:cBhvr>
                                    </p:animEffect>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29701"/>
                                        </p:tgtEl>
                                        <p:attrNameLst>
                                          <p:attrName>style.visibility</p:attrName>
                                        </p:attrNameLst>
                                      </p:cBhvr>
                                      <p:to>
                                        <p:strVal val="visible"/>
                                      </p:to>
                                    </p:set>
                                    <p:animEffect transition="in" filter="slide(fromLeft)">
                                      <p:cBhvr>
                                        <p:cTn id="22" dur="500"/>
                                        <p:tgtEl>
                                          <p:spTgt spid="29701"/>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9698"/>
                                        </p:tgtEl>
                                        <p:attrNameLst>
                                          <p:attrName>style.visibility</p:attrName>
                                        </p:attrNameLst>
                                      </p:cBhvr>
                                      <p:to>
                                        <p:strVal val="visible"/>
                                      </p:to>
                                    </p:set>
                                    <p:animEffect transition="in" filter="fade">
                                      <p:cBhvr>
                                        <p:cTn id="26" dur="500"/>
                                        <p:tgtEl>
                                          <p:spTgt spid="29698"/>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29700"/>
                                        </p:tgtEl>
                                        <p:attrNameLst>
                                          <p:attrName>style.visibility</p:attrName>
                                        </p:attrNameLst>
                                      </p:cBhvr>
                                      <p:to>
                                        <p:strVal val="visible"/>
                                      </p:to>
                                    </p:set>
                                    <p:animEffect transition="in" filter="slide(fromLeft)">
                                      <p:cBhvr>
                                        <p:cTn id="30" dur="500"/>
                                        <p:tgtEl>
                                          <p:spTgt spid="29700"/>
                                        </p:tgtEl>
                                      </p:cBhvr>
                                    </p:animEffect>
                                  </p:childTnLst>
                                </p:cTn>
                              </p:par>
                            </p:childTnLst>
                          </p:cTn>
                        </p:par>
                        <p:par>
                          <p:cTn id="31" fill="hold">
                            <p:stCondLst>
                              <p:cond delay="3500"/>
                            </p:stCondLst>
                            <p:childTnLst>
                              <p:par>
                                <p:cTn id="32" presetID="1" presetClass="entr" presetSubtype="0" fill="hold" grpId="0" nodeType="afterEffect">
                                  <p:stCondLst>
                                    <p:cond delay="0"/>
                                  </p:stCondLst>
                                  <p:childTnLst>
                                    <p:set>
                                      <p:cBhvr>
                                        <p:cTn id="33" dur="1" fill="hold">
                                          <p:stCondLst>
                                            <p:cond delay="499"/>
                                          </p:stCondLst>
                                        </p:cTn>
                                        <p:tgtEl>
                                          <p:spTgt spid="29707"/>
                                        </p:tgtEl>
                                        <p:attrNameLst>
                                          <p:attrName>style.visibility</p:attrName>
                                        </p:attrNameLst>
                                      </p:cBhvr>
                                      <p:to>
                                        <p:strVal val="visible"/>
                                      </p:to>
                                    </p:se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9704"/>
                                        </p:tgtEl>
                                        <p:attrNameLst>
                                          <p:attrName>style.visibility</p:attrName>
                                        </p:attrNameLst>
                                      </p:cBhvr>
                                      <p:to>
                                        <p:strVal val="visible"/>
                                      </p:to>
                                    </p:set>
                                    <p:animEffect transition="in" filter="fade">
                                      <p:cBhvr>
                                        <p:cTn id="37" dur="500"/>
                                        <p:tgtEl>
                                          <p:spTgt spid="29704"/>
                                        </p:tgtEl>
                                      </p:cBhvr>
                                    </p:animEffect>
                                  </p:childTnLst>
                                </p:cTn>
                              </p:par>
                            </p:childTnLst>
                          </p:cTn>
                        </p:par>
                        <p:par>
                          <p:cTn id="38" fill="hold">
                            <p:stCondLst>
                              <p:cond delay="4500"/>
                            </p:stCondLst>
                            <p:childTnLst>
                              <p:par>
                                <p:cTn id="39" presetID="12" presetClass="entr" presetSubtype="8" fill="hold" grpId="0" nodeType="afterEffect">
                                  <p:stCondLst>
                                    <p:cond delay="0"/>
                                  </p:stCondLst>
                                  <p:childTnLst>
                                    <p:set>
                                      <p:cBhvr>
                                        <p:cTn id="40" dur="1" fill="hold">
                                          <p:stCondLst>
                                            <p:cond delay="0"/>
                                          </p:stCondLst>
                                        </p:cTn>
                                        <p:tgtEl>
                                          <p:spTgt spid="29705"/>
                                        </p:tgtEl>
                                        <p:attrNameLst>
                                          <p:attrName>style.visibility</p:attrName>
                                        </p:attrNameLst>
                                      </p:cBhvr>
                                      <p:to>
                                        <p:strVal val="visible"/>
                                      </p:to>
                                    </p:set>
                                    <p:animEffect transition="in" filter="slide(fromLeft)">
                                      <p:cBhvr>
                                        <p:cTn id="41" dur="500"/>
                                        <p:tgtEl>
                                          <p:spTgt spid="29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autoUpdateAnimBg="0"/>
      <p:bldP spid="29699" grpId="0" animBg="1" autoUpdateAnimBg="0"/>
      <p:bldP spid="29700" grpId="0" animBg="1" autoUpdateAnimBg="0"/>
      <p:bldP spid="29701" grpId="0" animBg="1" autoUpdateAnimBg="0"/>
      <p:bldP spid="29702" grpId="0" animBg="1" autoUpdateAnimBg="0"/>
      <p:bldP spid="29703" grpId="0" animBg="1" autoUpdateAnimBg="0"/>
      <p:bldP spid="29704" grpId="0" animBg="1" autoUpdateAnimBg="0"/>
      <p:bldP spid="29705" grpId="0" animBg="1" autoUpdateAnimBg="0"/>
      <p:bldP spid="29706" grpId="0" autoUpdateAnimBg="0"/>
      <p:bldP spid="29707"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Grp="1" noChangeArrowheads="1"/>
          </p:cNvSpPr>
          <p:nvPr>
            <p:ph type="title"/>
          </p:nvPr>
        </p:nvSpPr>
        <p:spPr/>
        <p:txBody>
          <a:bodyPr>
            <a:normAutofit/>
          </a:bodyPr>
          <a:lstStyle/>
          <a:p>
            <a:r>
              <a:rPr lang="en-CA" noProof="0" dirty="0" smtClean="0"/>
              <a:t>Building Affective Commitment</a:t>
            </a:r>
            <a:endParaRPr lang="en-CA" noProof="0" dirty="0"/>
          </a:p>
        </p:txBody>
      </p:sp>
      <p:sp>
        <p:nvSpPr>
          <p:cNvPr id="13" name="Date Placeholder 12"/>
          <p:cNvSpPr>
            <a:spLocks noGrp="1"/>
          </p:cNvSpPr>
          <p:nvPr>
            <p:ph type="dt" sz="half" idx="4294967295"/>
          </p:nvPr>
        </p:nvSpPr>
        <p:spPr>
          <a:xfrm>
            <a:off x="8256241" y="6453336"/>
            <a:ext cx="2219019" cy="288032"/>
          </a:xfrm>
          <a:prstGeom prst="rect">
            <a:avLst/>
          </a:prstGeom>
        </p:spPr>
        <p:txBody>
          <a:bodyPr/>
          <a:lstStyle/>
          <a:p>
            <a:r>
              <a:rPr lang="en-AU" dirty="0" smtClean="0"/>
              <a:t>© 2015 by McGraw-Hill Education.  All rights reserved. </a:t>
            </a:r>
            <a:endParaRPr lang="en-US" dirty="0"/>
          </a:p>
        </p:txBody>
      </p:sp>
      <p:sp>
        <p:nvSpPr>
          <p:cNvPr id="15" name="Footer Placeholder 14"/>
          <p:cNvSpPr>
            <a:spLocks noGrp="1"/>
          </p:cNvSpPr>
          <p:nvPr>
            <p:ph type="ftr" sz="quarter" idx="4294967295"/>
          </p:nvPr>
        </p:nvSpPr>
        <p:spPr>
          <a:xfrm>
            <a:off x="1847528" y="6237312"/>
            <a:ext cx="3672408" cy="504056"/>
          </a:xfrm>
          <a:prstGeom prst="rect">
            <a:avLst/>
          </a:prstGeom>
        </p:spPr>
        <p:txBody>
          <a:bodyPr/>
          <a:lstStyle/>
          <a:p>
            <a:r>
              <a:rPr lang="en-US" dirty="0" smtClean="0"/>
              <a:t>McShane/Steen/Tasa     Canadian OB9e </a:t>
            </a:r>
            <a:endParaRPr lang="en-US" dirty="0"/>
          </a:p>
        </p:txBody>
      </p:sp>
      <p:sp>
        <p:nvSpPr>
          <p:cNvPr id="14" name="Slide Number Placeholder 13"/>
          <p:cNvSpPr>
            <a:spLocks noGrp="1"/>
          </p:cNvSpPr>
          <p:nvPr>
            <p:ph type="sldNum" sz="quarter" idx="4294967295"/>
          </p:nvPr>
        </p:nvSpPr>
        <p:spPr>
          <a:xfrm>
            <a:off x="5735960" y="6453336"/>
            <a:ext cx="792088" cy="288032"/>
          </a:xfrm>
          <a:prstGeom prst="rect">
            <a:avLst/>
          </a:prstGeom>
        </p:spPr>
        <p:txBody>
          <a:bodyPr/>
          <a:lstStyle/>
          <a:p>
            <a:fld id="{D9549F92-FDF9-DD4E-BC88-48E1B2CD53C6}" type="slidenum">
              <a:rPr lang="en-US" smtClean="0"/>
              <a:pPr/>
              <a:t>36</a:t>
            </a:fld>
            <a:endParaRPr lang="en-US" dirty="0"/>
          </a:p>
        </p:txBody>
      </p:sp>
      <p:sp>
        <p:nvSpPr>
          <p:cNvPr id="58371" name="Rectangle 3"/>
          <p:cNvSpPr>
            <a:spLocks/>
          </p:cNvSpPr>
          <p:nvPr/>
        </p:nvSpPr>
        <p:spPr bwMode="auto">
          <a:xfrm>
            <a:off x="2860030" y="2413472"/>
            <a:ext cx="1765584" cy="839391"/>
          </a:xfrm>
          <a:prstGeom prst="rect">
            <a:avLst/>
          </a:prstGeom>
          <a:solidFill>
            <a:srgbClr val="79441C"/>
          </a:solidFill>
          <a:ln w="6350" cap="flat">
            <a:solidFill>
              <a:srgbClr val="000000"/>
            </a:solidFill>
            <a:prstDash val="solid"/>
            <a:miter lim="800000"/>
            <a:headEnd type="none" w="med" len="med"/>
            <a:tailEnd type="none" w="med" len="med"/>
          </a:ln>
          <a:effectLst>
            <a:outerShdw blurRad="63500" dist="63500" dir="2700000" algn="ctr" rotWithShape="0">
              <a:schemeClr val="bg2">
                <a:alpha val="31033"/>
              </a:schemeClr>
            </a:outerShdw>
          </a:effectLst>
        </p:spPr>
        <p:txBody>
          <a:bodyPr lIns="38100" tIns="38100" rIns="38100" bIns="38100" anchor="ctr">
            <a:prstTxWarp prst="textNoShape">
              <a:avLst/>
            </a:prstTxWarp>
          </a:bodyPr>
          <a:lstStyle/>
          <a:p>
            <a:r>
              <a:rPr lang="en-US" dirty="0">
                <a:solidFill>
                  <a:srgbClr val="FFFFFF"/>
                </a:solidFill>
                <a:effectLst>
                  <a:outerShdw blurRad="38100" dist="38100" dir="2700000" algn="tl">
                    <a:srgbClr val="000000"/>
                  </a:outerShdw>
                </a:effectLst>
                <a:latin typeface="Franklin Gothic Medium"/>
                <a:ea typeface="Gill Sans" pitchFamily="-65" charset="0"/>
                <a:cs typeface="Franklin Gothic Medium"/>
              </a:rPr>
              <a:t>Shared</a:t>
            </a:r>
          </a:p>
          <a:p>
            <a:r>
              <a:rPr lang="en-US" dirty="0">
                <a:solidFill>
                  <a:srgbClr val="FFFFFF"/>
                </a:solidFill>
                <a:effectLst>
                  <a:outerShdw blurRad="38100" dist="38100" dir="2700000" algn="tl">
                    <a:srgbClr val="000000"/>
                  </a:outerShdw>
                </a:effectLst>
                <a:latin typeface="Franklin Gothic Medium"/>
                <a:ea typeface="Gill Sans" pitchFamily="-65" charset="0"/>
                <a:cs typeface="Franklin Gothic Medium"/>
              </a:rPr>
              <a:t>Values</a:t>
            </a:r>
          </a:p>
        </p:txBody>
      </p:sp>
      <p:sp>
        <p:nvSpPr>
          <p:cNvPr id="58372" name="Rectangle 4"/>
          <p:cNvSpPr>
            <a:spLocks/>
          </p:cNvSpPr>
          <p:nvPr/>
        </p:nvSpPr>
        <p:spPr bwMode="auto">
          <a:xfrm>
            <a:off x="4625614" y="2413472"/>
            <a:ext cx="4494722" cy="839391"/>
          </a:xfrm>
          <a:prstGeom prst="rect">
            <a:avLst/>
          </a:prstGeom>
          <a:solidFill>
            <a:srgbClr val="FBDBA3"/>
          </a:solidFill>
          <a:ln w="6350" cap="flat">
            <a:solidFill>
              <a:srgbClr val="000000"/>
            </a:solidFill>
            <a:prstDash val="solid"/>
            <a:miter lim="800000"/>
            <a:headEnd type="none" w="med" len="med"/>
            <a:tailEnd type="none" w="med" len="med"/>
          </a:ln>
          <a:effectLst>
            <a:outerShdw blurRad="63500" dist="63500" dir="2700000" algn="ctr" rotWithShape="0">
              <a:schemeClr val="bg2">
                <a:alpha val="31033"/>
              </a:schemeClr>
            </a:outerShdw>
          </a:effectLst>
        </p:spPr>
        <p:txBody>
          <a:bodyPr lIns="38100" tIns="38100" rIns="38100" bIns="38100" anchor="ctr">
            <a:prstTxWarp prst="textNoShape">
              <a:avLst/>
            </a:prstTxWarp>
          </a:bodyPr>
          <a:lstStyle/>
          <a:p>
            <a:pPr marL="180820" indent="-91526"/>
            <a:r>
              <a:rPr lang="en-US" sz="1700" dirty="0">
                <a:solidFill>
                  <a:srgbClr val="373737"/>
                </a:solidFill>
                <a:latin typeface="Franklin Gothic Book"/>
                <a:ea typeface="Arial" pitchFamily="-65" charset="0"/>
                <a:cs typeface="Franklin Gothic Book"/>
                <a:sym typeface="Arial" pitchFamily="-65" charset="0"/>
              </a:rPr>
              <a:t>• Values congruence</a:t>
            </a:r>
          </a:p>
        </p:txBody>
      </p:sp>
      <p:sp>
        <p:nvSpPr>
          <p:cNvPr id="58374" name="Rectangle 6"/>
          <p:cNvSpPr>
            <a:spLocks/>
          </p:cNvSpPr>
          <p:nvPr/>
        </p:nvSpPr>
        <p:spPr bwMode="auto">
          <a:xfrm>
            <a:off x="2860030" y="1700809"/>
            <a:ext cx="1765584" cy="623367"/>
          </a:xfrm>
          <a:prstGeom prst="rect">
            <a:avLst/>
          </a:prstGeom>
          <a:solidFill>
            <a:srgbClr val="262F27"/>
          </a:solidFill>
          <a:ln w="6350" cap="flat">
            <a:solidFill>
              <a:srgbClr val="000000"/>
            </a:solidFill>
            <a:prstDash val="solid"/>
            <a:miter lim="800000"/>
            <a:headEnd type="none" w="med" len="med"/>
            <a:tailEnd type="none" w="med" len="med"/>
          </a:ln>
          <a:effectLst>
            <a:outerShdw blurRad="63500" dist="63500" dir="2700000" algn="ctr" rotWithShape="0">
              <a:schemeClr val="bg2">
                <a:alpha val="31033"/>
              </a:schemeClr>
            </a:outerShdw>
          </a:effectLst>
        </p:spPr>
        <p:txBody>
          <a:bodyPr lIns="38100" tIns="38100" rIns="38100" bIns="38100" anchor="ctr">
            <a:prstTxWarp prst="textNoShape">
              <a:avLst/>
            </a:prstTxWarp>
          </a:bodyPr>
          <a:lstStyle/>
          <a:p>
            <a:r>
              <a:rPr lang="en-US" dirty="0">
                <a:solidFill>
                  <a:srgbClr val="FFFFFF"/>
                </a:solidFill>
                <a:effectLst>
                  <a:outerShdw blurRad="38100" dist="38100" dir="2700000" algn="tl">
                    <a:srgbClr val="000000"/>
                  </a:outerShdw>
                </a:effectLst>
                <a:latin typeface="Franklin Gothic Medium"/>
                <a:ea typeface="Gill Sans" pitchFamily="-65" charset="0"/>
                <a:cs typeface="Franklin Gothic Medium"/>
              </a:rPr>
              <a:t>Justice/</a:t>
            </a:r>
            <a:br>
              <a:rPr lang="en-US" dirty="0">
                <a:solidFill>
                  <a:srgbClr val="FFFFFF"/>
                </a:solidFill>
                <a:effectLst>
                  <a:outerShdw blurRad="38100" dist="38100" dir="2700000" algn="tl">
                    <a:srgbClr val="000000"/>
                  </a:outerShdw>
                </a:effectLst>
                <a:latin typeface="Franklin Gothic Medium"/>
                <a:ea typeface="Gill Sans" pitchFamily="-65" charset="0"/>
                <a:cs typeface="Franklin Gothic Medium"/>
              </a:rPr>
            </a:br>
            <a:r>
              <a:rPr lang="en-US" dirty="0">
                <a:solidFill>
                  <a:srgbClr val="FFFFFF"/>
                </a:solidFill>
                <a:effectLst>
                  <a:outerShdw blurRad="38100" dist="38100" dir="2700000" algn="tl">
                    <a:srgbClr val="000000"/>
                  </a:outerShdw>
                </a:effectLst>
                <a:latin typeface="Franklin Gothic Medium"/>
                <a:ea typeface="Gill Sans" pitchFamily="-65" charset="0"/>
                <a:cs typeface="Franklin Gothic Medium"/>
              </a:rPr>
              <a:t>Support</a:t>
            </a:r>
          </a:p>
        </p:txBody>
      </p:sp>
      <p:sp>
        <p:nvSpPr>
          <p:cNvPr id="58375" name="Rectangle 7"/>
          <p:cNvSpPr>
            <a:spLocks/>
          </p:cNvSpPr>
          <p:nvPr/>
        </p:nvSpPr>
        <p:spPr bwMode="auto">
          <a:xfrm>
            <a:off x="4625614" y="1844825"/>
            <a:ext cx="4494722" cy="470421"/>
          </a:xfrm>
          <a:prstGeom prst="rect">
            <a:avLst/>
          </a:prstGeom>
          <a:solidFill>
            <a:srgbClr val="A7C9AB"/>
          </a:solidFill>
          <a:ln w="6350" cap="flat">
            <a:solidFill>
              <a:srgbClr val="000000"/>
            </a:solidFill>
            <a:prstDash val="solid"/>
            <a:miter lim="800000"/>
            <a:headEnd type="none" w="med" len="med"/>
            <a:tailEnd type="none" w="med" len="med"/>
          </a:ln>
          <a:effectLst/>
        </p:spPr>
        <p:txBody>
          <a:bodyPr lIns="63500" tIns="63500" rIns="63500" bIns="63500" anchor="ctr">
            <a:prstTxWarp prst="textNoShape">
              <a:avLst/>
            </a:prstTxWarp>
          </a:bodyPr>
          <a:lstStyle/>
          <a:p>
            <a:pPr marL="154032" indent="-91526"/>
            <a:r>
              <a:rPr lang="en-US" sz="1700" dirty="0">
                <a:solidFill>
                  <a:srgbClr val="373737"/>
                </a:solidFill>
                <a:latin typeface="Franklin Gothic Book"/>
                <a:ea typeface="Arial" pitchFamily="-65" charset="0"/>
                <a:cs typeface="Franklin Gothic Book"/>
                <a:sym typeface="Arial" pitchFamily="-65" charset="0"/>
              </a:rPr>
              <a:t>• Apply humanitarian values</a:t>
            </a:r>
          </a:p>
          <a:p>
            <a:pPr marL="154032" indent="-91526"/>
            <a:r>
              <a:rPr lang="en-US" sz="1700" dirty="0">
                <a:solidFill>
                  <a:srgbClr val="373737"/>
                </a:solidFill>
                <a:latin typeface="Franklin Gothic Book"/>
                <a:ea typeface="Arial" pitchFamily="-65" charset="0"/>
                <a:cs typeface="Franklin Gothic Book"/>
                <a:sym typeface="Arial" pitchFamily="-65" charset="0"/>
              </a:rPr>
              <a:t>• Support employee wellbeing</a:t>
            </a:r>
          </a:p>
        </p:txBody>
      </p:sp>
      <p:sp>
        <p:nvSpPr>
          <p:cNvPr id="58377" name="Rectangle 9"/>
          <p:cNvSpPr>
            <a:spLocks/>
          </p:cNvSpPr>
          <p:nvPr/>
        </p:nvSpPr>
        <p:spPr bwMode="auto">
          <a:xfrm>
            <a:off x="2860030" y="5199535"/>
            <a:ext cx="1765584" cy="839391"/>
          </a:xfrm>
          <a:prstGeom prst="rect">
            <a:avLst/>
          </a:prstGeom>
          <a:solidFill>
            <a:srgbClr val="494142"/>
          </a:solidFill>
          <a:ln w="6350" cap="flat">
            <a:solidFill>
              <a:srgbClr val="000000"/>
            </a:solidFill>
            <a:prstDash val="solid"/>
            <a:miter lim="800000"/>
            <a:headEnd type="none" w="med" len="med"/>
            <a:tailEnd type="none" w="med" len="med"/>
          </a:ln>
          <a:effectLst>
            <a:outerShdw blurRad="63500" dist="63500" dir="2700000" algn="ctr" rotWithShape="0">
              <a:schemeClr val="bg2">
                <a:alpha val="31033"/>
              </a:schemeClr>
            </a:outerShdw>
          </a:effectLst>
        </p:spPr>
        <p:txBody>
          <a:bodyPr lIns="38100" tIns="38100" rIns="38100" bIns="38100" anchor="ctr">
            <a:prstTxWarp prst="textNoShape">
              <a:avLst/>
            </a:prstTxWarp>
          </a:bodyPr>
          <a:lstStyle/>
          <a:p>
            <a:r>
              <a:rPr lang="en-US" dirty="0">
                <a:solidFill>
                  <a:srgbClr val="FFFFFF"/>
                </a:solidFill>
                <a:effectLst>
                  <a:outerShdw blurRad="38100" dist="38100" dir="2700000" algn="tl">
                    <a:srgbClr val="000000"/>
                  </a:outerShdw>
                </a:effectLst>
                <a:latin typeface="Franklin Gothic Medium"/>
                <a:ea typeface="Gill Sans" pitchFamily="-65" charset="0"/>
                <a:cs typeface="Franklin Gothic Medium"/>
              </a:rPr>
              <a:t>Employee</a:t>
            </a:r>
          </a:p>
          <a:p>
            <a:r>
              <a:rPr lang="en-US" dirty="0">
                <a:solidFill>
                  <a:srgbClr val="FFFFFF"/>
                </a:solidFill>
                <a:effectLst>
                  <a:outerShdw blurRad="38100" dist="38100" dir="2700000" algn="tl">
                    <a:srgbClr val="000000"/>
                  </a:outerShdw>
                </a:effectLst>
                <a:latin typeface="Franklin Gothic Medium"/>
                <a:ea typeface="Gill Sans" pitchFamily="-65" charset="0"/>
                <a:cs typeface="Franklin Gothic Medium"/>
              </a:rPr>
              <a:t>Involvement</a:t>
            </a:r>
          </a:p>
        </p:txBody>
      </p:sp>
      <p:sp>
        <p:nvSpPr>
          <p:cNvPr id="58378" name="Rectangle 10"/>
          <p:cNvSpPr>
            <a:spLocks/>
          </p:cNvSpPr>
          <p:nvPr/>
        </p:nvSpPr>
        <p:spPr bwMode="auto">
          <a:xfrm>
            <a:off x="4625614" y="5199535"/>
            <a:ext cx="4494722" cy="830461"/>
          </a:xfrm>
          <a:prstGeom prst="rect">
            <a:avLst/>
          </a:prstGeom>
          <a:solidFill>
            <a:srgbClr val="E5CBCD"/>
          </a:solidFill>
          <a:ln w="6350" cap="flat">
            <a:solidFill>
              <a:srgbClr val="000000"/>
            </a:solidFill>
            <a:prstDash val="solid"/>
            <a:miter lim="800000"/>
            <a:headEnd type="none" w="med" len="med"/>
            <a:tailEnd type="none" w="med" len="med"/>
          </a:ln>
          <a:effectLst/>
        </p:spPr>
        <p:txBody>
          <a:bodyPr lIns="165100" tIns="165100" rIns="165100" bIns="165100" anchor="ctr">
            <a:prstTxWarp prst="textNoShape">
              <a:avLst/>
            </a:prstTxWarp>
          </a:bodyPr>
          <a:lstStyle/>
          <a:p>
            <a:pPr marL="11162" indent="-11162"/>
            <a:r>
              <a:rPr lang="en-US" sz="1700" dirty="0">
                <a:solidFill>
                  <a:srgbClr val="373737"/>
                </a:solidFill>
                <a:latin typeface="Franklin Gothic Book"/>
                <a:ea typeface="Arial" pitchFamily="-65" charset="0"/>
                <a:cs typeface="Franklin Gothic Book"/>
                <a:sym typeface="Arial" pitchFamily="-65" charset="0"/>
              </a:rPr>
              <a:t>• Employees feel part of company</a:t>
            </a:r>
          </a:p>
          <a:p>
            <a:pPr marL="11162" indent="-11162"/>
            <a:r>
              <a:rPr lang="en-US" sz="1700" dirty="0">
                <a:solidFill>
                  <a:srgbClr val="373737"/>
                </a:solidFill>
                <a:latin typeface="Franklin Gothic Book"/>
                <a:ea typeface="Arial" pitchFamily="-65" charset="0"/>
                <a:cs typeface="Franklin Gothic Book"/>
                <a:sym typeface="Arial" pitchFamily="-65" charset="0"/>
              </a:rPr>
              <a:t>• Involvement demonstrates trust</a:t>
            </a:r>
          </a:p>
        </p:txBody>
      </p:sp>
      <p:sp>
        <p:nvSpPr>
          <p:cNvPr id="58380" name="Rectangle 12"/>
          <p:cNvSpPr>
            <a:spLocks/>
          </p:cNvSpPr>
          <p:nvPr/>
        </p:nvSpPr>
        <p:spPr bwMode="auto">
          <a:xfrm>
            <a:off x="2860030" y="4270847"/>
            <a:ext cx="1765584" cy="839391"/>
          </a:xfrm>
          <a:prstGeom prst="rect">
            <a:avLst/>
          </a:prstGeom>
          <a:solidFill>
            <a:srgbClr val="555746"/>
          </a:solidFill>
          <a:ln w="6350" cap="flat">
            <a:solidFill>
              <a:srgbClr val="000000"/>
            </a:solidFill>
            <a:prstDash val="solid"/>
            <a:miter lim="800000"/>
            <a:headEnd type="none" w="med" len="med"/>
            <a:tailEnd type="none" w="med" len="med"/>
          </a:ln>
          <a:effectLst>
            <a:outerShdw blurRad="63500" dist="63500" dir="2700000" algn="ctr" rotWithShape="0">
              <a:schemeClr val="bg2">
                <a:alpha val="31033"/>
              </a:schemeClr>
            </a:outerShdw>
          </a:effectLst>
        </p:spPr>
        <p:txBody>
          <a:bodyPr lIns="38100" tIns="38100" rIns="38100" bIns="38100" anchor="ctr">
            <a:prstTxWarp prst="textNoShape">
              <a:avLst/>
            </a:prstTxWarp>
          </a:bodyPr>
          <a:lstStyle/>
          <a:p>
            <a:r>
              <a:rPr lang="en-US" dirty="0">
                <a:solidFill>
                  <a:srgbClr val="FFFFFF"/>
                </a:solidFill>
                <a:effectLst>
                  <a:outerShdw blurRad="38100" dist="38100" dir="2700000" algn="tl">
                    <a:srgbClr val="000000"/>
                  </a:outerShdw>
                </a:effectLst>
                <a:latin typeface="Franklin Gothic Medium"/>
                <a:ea typeface="Gill Sans" pitchFamily="-65" charset="0"/>
                <a:cs typeface="Franklin Gothic Medium"/>
              </a:rPr>
              <a:t>Organizational</a:t>
            </a:r>
            <a:br>
              <a:rPr lang="en-US" dirty="0">
                <a:solidFill>
                  <a:srgbClr val="FFFFFF"/>
                </a:solidFill>
                <a:effectLst>
                  <a:outerShdw blurRad="38100" dist="38100" dir="2700000" algn="tl">
                    <a:srgbClr val="000000"/>
                  </a:outerShdw>
                </a:effectLst>
                <a:latin typeface="Franklin Gothic Medium"/>
                <a:ea typeface="Gill Sans" pitchFamily="-65" charset="0"/>
                <a:cs typeface="Franklin Gothic Medium"/>
              </a:rPr>
            </a:br>
            <a:r>
              <a:rPr lang="en-US" dirty="0">
                <a:solidFill>
                  <a:srgbClr val="FFFFFF"/>
                </a:solidFill>
                <a:effectLst>
                  <a:outerShdw blurRad="38100" dist="38100" dir="2700000" algn="tl">
                    <a:srgbClr val="000000"/>
                  </a:outerShdw>
                </a:effectLst>
                <a:latin typeface="Franklin Gothic Medium"/>
                <a:ea typeface="Gill Sans" pitchFamily="-65" charset="0"/>
                <a:cs typeface="Franklin Gothic Medium"/>
              </a:rPr>
              <a:t>Comprehension</a:t>
            </a:r>
          </a:p>
        </p:txBody>
      </p:sp>
      <p:sp>
        <p:nvSpPr>
          <p:cNvPr id="58381" name="Rectangle 13"/>
          <p:cNvSpPr>
            <a:spLocks/>
          </p:cNvSpPr>
          <p:nvPr/>
        </p:nvSpPr>
        <p:spPr bwMode="auto">
          <a:xfrm>
            <a:off x="4625614" y="4270847"/>
            <a:ext cx="4494722" cy="830461"/>
          </a:xfrm>
          <a:prstGeom prst="rect">
            <a:avLst/>
          </a:prstGeom>
          <a:solidFill>
            <a:srgbClr val="DDDCB6"/>
          </a:solidFill>
          <a:ln w="6350" cap="flat">
            <a:solidFill>
              <a:srgbClr val="000000"/>
            </a:solidFill>
            <a:prstDash val="solid"/>
            <a:miter lim="800000"/>
            <a:headEnd type="none" w="med" len="med"/>
            <a:tailEnd type="none" w="med" len="med"/>
          </a:ln>
          <a:effectLst/>
        </p:spPr>
        <p:txBody>
          <a:bodyPr lIns="165100" tIns="165100" rIns="165100" bIns="165100" anchor="ctr">
            <a:prstTxWarp prst="textNoShape">
              <a:avLst/>
            </a:prstTxWarp>
          </a:bodyPr>
          <a:lstStyle/>
          <a:p>
            <a:pPr marL="11162" indent="-11162"/>
            <a:r>
              <a:rPr lang="en-US" sz="1700" dirty="0">
                <a:solidFill>
                  <a:srgbClr val="373737"/>
                </a:solidFill>
                <a:latin typeface="Franklin Gothic Book"/>
                <a:ea typeface="Arial" pitchFamily="-65" charset="0"/>
                <a:cs typeface="Franklin Gothic Book"/>
                <a:sym typeface="Arial" pitchFamily="-65" charset="0"/>
              </a:rPr>
              <a:t>• Know firm’s past/present/future</a:t>
            </a:r>
          </a:p>
          <a:p>
            <a:pPr marL="11162" indent="-11162"/>
            <a:r>
              <a:rPr lang="en-US" sz="1700" dirty="0">
                <a:solidFill>
                  <a:srgbClr val="373737"/>
                </a:solidFill>
                <a:latin typeface="Franklin Gothic Book"/>
                <a:ea typeface="Arial" pitchFamily="-65" charset="0"/>
                <a:cs typeface="Franklin Gothic Book"/>
                <a:sym typeface="Arial" pitchFamily="-65" charset="0"/>
              </a:rPr>
              <a:t>• Open and rapid communication</a:t>
            </a:r>
          </a:p>
        </p:txBody>
      </p:sp>
      <p:sp>
        <p:nvSpPr>
          <p:cNvPr id="58383" name="Rectangle 15"/>
          <p:cNvSpPr>
            <a:spLocks/>
          </p:cNvSpPr>
          <p:nvPr/>
        </p:nvSpPr>
        <p:spPr bwMode="auto">
          <a:xfrm>
            <a:off x="2860030" y="3342160"/>
            <a:ext cx="1765584" cy="839391"/>
          </a:xfrm>
          <a:prstGeom prst="rect">
            <a:avLst/>
          </a:prstGeom>
          <a:solidFill>
            <a:srgbClr val="2F323B"/>
          </a:solidFill>
          <a:ln w="6350" cap="flat">
            <a:solidFill>
              <a:srgbClr val="000000"/>
            </a:solidFill>
            <a:prstDash val="solid"/>
            <a:miter lim="800000"/>
            <a:headEnd type="none" w="med" len="med"/>
            <a:tailEnd type="none" w="med" len="med"/>
          </a:ln>
          <a:effectLst>
            <a:outerShdw blurRad="63500" dist="63500" dir="2700000" algn="ctr" rotWithShape="0">
              <a:schemeClr val="bg2">
                <a:alpha val="31033"/>
              </a:schemeClr>
            </a:outerShdw>
          </a:effectLst>
        </p:spPr>
        <p:txBody>
          <a:bodyPr lIns="38100" tIns="38100" rIns="38100" bIns="38100" anchor="ctr">
            <a:prstTxWarp prst="textNoShape">
              <a:avLst/>
            </a:prstTxWarp>
          </a:bodyPr>
          <a:lstStyle/>
          <a:p>
            <a:r>
              <a:rPr lang="en-US" dirty="0">
                <a:solidFill>
                  <a:srgbClr val="FFFFFF"/>
                </a:solidFill>
                <a:effectLst>
                  <a:outerShdw blurRad="38100" dist="38100" dir="2700000" algn="tl">
                    <a:srgbClr val="000000"/>
                  </a:outerShdw>
                </a:effectLst>
                <a:latin typeface="Franklin Gothic Medium"/>
                <a:ea typeface="Gill Sans" pitchFamily="-65" charset="0"/>
                <a:cs typeface="Franklin Gothic Medium"/>
              </a:rPr>
              <a:t>Trust</a:t>
            </a:r>
          </a:p>
        </p:txBody>
      </p:sp>
      <p:sp>
        <p:nvSpPr>
          <p:cNvPr id="58384" name="Rectangle 16"/>
          <p:cNvSpPr>
            <a:spLocks/>
          </p:cNvSpPr>
          <p:nvPr/>
        </p:nvSpPr>
        <p:spPr bwMode="auto">
          <a:xfrm>
            <a:off x="4625614" y="3342160"/>
            <a:ext cx="4494722" cy="839391"/>
          </a:xfrm>
          <a:prstGeom prst="rect">
            <a:avLst/>
          </a:prstGeom>
          <a:solidFill>
            <a:srgbClr val="B4C0E4"/>
          </a:solidFill>
          <a:ln w="6350" cap="flat">
            <a:solidFill>
              <a:srgbClr val="000000"/>
            </a:solidFill>
            <a:prstDash val="solid"/>
            <a:miter lim="800000"/>
            <a:headEnd type="none" w="med" len="med"/>
            <a:tailEnd type="none" w="med" len="med"/>
          </a:ln>
          <a:effectLst>
            <a:outerShdw blurRad="63500" dist="63500" dir="2700000" algn="ctr" rotWithShape="0">
              <a:schemeClr val="bg2">
                <a:alpha val="31033"/>
              </a:schemeClr>
            </a:outerShdw>
          </a:effectLst>
        </p:spPr>
        <p:txBody>
          <a:bodyPr lIns="38100" tIns="38100" rIns="38100" bIns="38100" anchor="ctr">
            <a:prstTxWarp prst="textNoShape">
              <a:avLst/>
            </a:prstTxWarp>
          </a:bodyPr>
          <a:lstStyle/>
          <a:p>
            <a:pPr marL="180820" indent="-91526"/>
            <a:r>
              <a:rPr lang="en-US" sz="1700" dirty="0">
                <a:solidFill>
                  <a:srgbClr val="373737"/>
                </a:solidFill>
                <a:latin typeface="Franklin Gothic Book"/>
                <a:ea typeface="Arial" pitchFamily="-65" charset="0"/>
                <a:cs typeface="Franklin Gothic Book"/>
                <a:sym typeface="Arial" pitchFamily="-65" charset="0"/>
              </a:rPr>
              <a:t>• Employees trust org leaders</a:t>
            </a:r>
          </a:p>
          <a:p>
            <a:pPr marL="180820" indent="-91526"/>
            <a:r>
              <a:rPr lang="en-US" sz="1700" dirty="0">
                <a:solidFill>
                  <a:srgbClr val="373737"/>
                </a:solidFill>
                <a:latin typeface="Franklin Gothic Book"/>
                <a:ea typeface="Arial" pitchFamily="-65" charset="0"/>
                <a:cs typeface="Franklin Gothic Book"/>
                <a:sym typeface="Arial" pitchFamily="-65" charset="0"/>
              </a:rPr>
              <a:t>• Job security supports trust</a:t>
            </a:r>
          </a:p>
        </p:txBody>
      </p:sp>
    </p:spTree>
    <p:extLst>
      <p:ext uri="{BB962C8B-B14F-4D97-AF65-F5344CB8AC3E}">
        <p14:creationId xmlns:p14="http://schemas.microsoft.com/office/powerpoint/2010/main" val="157030160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8374"/>
                                        </p:tgtEl>
                                        <p:attrNameLst>
                                          <p:attrName>style.visibility</p:attrName>
                                        </p:attrNameLst>
                                      </p:cBhvr>
                                      <p:to>
                                        <p:strVal val="visible"/>
                                      </p:to>
                                    </p:set>
                                    <p:animEffect transition="in" filter="fade">
                                      <p:cBhvr>
                                        <p:cTn id="7" dur="500"/>
                                        <p:tgtEl>
                                          <p:spTgt spid="58374"/>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8375"/>
                                        </p:tgtEl>
                                        <p:attrNameLst>
                                          <p:attrName>style.visibility</p:attrName>
                                        </p:attrNameLst>
                                      </p:cBhvr>
                                      <p:to>
                                        <p:strVal val="visible"/>
                                      </p:to>
                                    </p:set>
                                    <p:animEffect transition="in" filter="slide(fromLeft)">
                                      <p:cBhvr>
                                        <p:cTn id="11" dur="500"/>
                                        <p:tgtEl>
                                          <p:spTgt spid="5837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8371"/>
                                        </p:tgtEl>
                                        <p:attrNameLst>
                                          <p:attrName>style.visibility</p:attrName>
                                        </p:attrNameLst>
                                      </p:cBhvr>
                                      <p:to>
                                        <p:strVal val="visible"/>
                                      </p:to>
                                    </p:set>
                                    <p:animEffect transition="in" filter="fade">
                                      <p:cBhvr>
                                        <p:cTn id="14" dur="500"/>
                                        <p:tgtEl>
                                          <p:spTgt spid="58371"/>
                                        </p:tgtEl>
                                      </p:cBhvr>
                                    </p:animEffect>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58372"/>
                                        </p:tgtEl>
                                        <p:attrNameLst>
                                          <p:attrName>style.visibility</p:attrName>
                                        </p:attrNameLst>
                                      </p:cBhvr>
                                      <p:to>
                                        <p:strVal val="visible"/>
                                      </p:to>
                                    </p:set>
                                    <p:animEffect transition="in" filter="slide(fromLeft)">
                                      <p:cBhvr>
                                        <p:cTn id="18" dur="500"/>
                                        <p:tgtEl>
                                          <p:spTgt spid="5837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8383"/>
                                        </p:tgtEl>
                                        <p:attrNameLst>
                                          <p:attrName>style.visibility</p:attrName>
                                        </p:attrNameLst>
                                      </p:cBhvr>
                                      <p:to>
                                        <p:strVal val="visible"/>
                                      </p:to>
                                    </p:set>
                                    <p:animEffect transition="in" filter="fade">
                                      <p:cBhvr>
                                        <p:cTn id="21" dur="500"/>
                                        <p:tgtEl>
                                          <p:spTgt spid="58383"/>
                                        </p:tgtEl>
                                      </p:cBhvr>
                                    </p:animEffect>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58384"/>
                                        </p:tgtEl>
                                        <p:attrNameLst>
                                          <p:attrName>style.visibility</p:attrName>
                                        </p:attrNameLst>
                                      </p:cBhvr>
                                      <p:to>
                                        <p:strVal val="visible"/>
                                      </p:to>
                                    </p:set>
                                    <p:animEffect transition="in" filter="slide(fromLeft)">
                                      <p:cBhvr>
                                        <p:cTn id="25" dur="500"/>
                                        <p:tgtEl>
                                          <p:spTgt spid="5838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8380"/>
                                        </p:tgtEl>
                                        <p:attrNameLst>
                                          <p:attrName>style.visibility</p:attrName>
                                        </p:attrNameLst>
                                      </p:cBhvr>
                                      <p:to>
                                        <p:strVal val="visible"/>
                                      </p:to>
                                    </p:set>
                                    <p:animEffect transition="in" filter="fade">
                                      <p:cBhvr>
                                        <p:cTn id="28" dur="500"/>
                                        <p:tgtEl>
                                          <p:spTgt spid="58380"/>
                                        </p:tgtEl>
                                      </p:cBhvr>
                                    </p:animEffect>
                                  </p:childTnLst>
                                </p:cTn>
                              </p:par>
                            </p:childTnLst>
                          </p:cTn>
                        </p:par>
                        <p:par>
                          <p:cTn id="29" fill="hold">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58381"/>
                                        </p:tgtEl>
                                        <p:attrNameLst>
                                          <p:attrName>style.visibility</p:attrName>
                                        </p:attrNameLst>
                                      </p:cBhvr>
                                      <p:to>
                                        <p:strVal val="visible"/>
                                      </p:to>
                                    </p:set>
                                    <p:animEffect transition="in" filter="slide(fromLeft)">
                                      <p:cBhvr>
                                        <p:cTn id="32" dur="500"/>
                                        <p:tgtEl>
                                          <p:spTgt spid="5838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8377"/>
                                        </p:tgtEl>
                                        <p:attrNameLst>
                                          <p:attrName>style.visibility</p:attrName>
                                        </p:attrNameLst>
                                      </p:cBhvr>
                                      <p:to>
                                        <p:strVal val="visible"/>
                                      </p:to>
                                    </p:set>
                                    <p:animEffect transition="in" filter="fade">
                                      <p:cBhvr>
                                        <p:cTn id="35" dur="500"/>
                                        <p:tgtEl>
                                          <p:spTgt spid="58377"/>
                                        </p:tgtEl>
                                      </p:cBhvr>
                                    </p:animEffect>
                                  </p:childTnLst>
                                </p:cTn>
                              </p:par>
                            </p:childTnLst>
                          </p:cTn>
                        </p:par>
                        <p:par>
                          <p:cTn id="36" fill="hold">
                            <p:stCondLst>
                              <p:cond delay="2500"/>
                            </p:stCondLst>
                            <p:childTnLst>
                              <p:par>
                                <p:cTn id="37" presetID="12" presetClass="entr" presetSubtype="8" fill="hold" grpId="0" nodeType="afterEffect">
                                  <p:stCondLst>
                                    <p:cond delay="0"/>
                                  </p:stCondLst>
                                  <p:childTnLst>
                                    <p:set>
                                      <p:cBhvr>
                                        <p:cTn id="38" dur="1" fill="hold">
                                          <p:stCondLst>
                                            <p:cond delay="0"/>
                                          </p:stCondLst>
                                        </p:cTn>
                                        <p:tgtEl>
                                          <p:spTgt spid="58378"/>
                                        </p:tgtEl>
                                        <p:attrNameLst>
                                          <p:attrName>style.visibility</p:attrName>
                                        </p:attrNameLst>
                                      </p:cBhvr>
                                      <p:to>
                                        <p:strVal val="visible"/>
                                      </p:to>
                                    </p:set>
                                    <p:animEffect transition="in" filter="slide(fromLeft)">
                                      <p:cBhvr>
                                        <p:cTn id="39" dur="500"/>
                                        <p:tgtEl>
                                          <p:spTgt spid="58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animBg="1"/>
      <p:bldP spid="58372" grpId="0" animBg="1"/>
      <p:bldP spid="58374" grpId="0" animBg="1"/>
      <p:bldP spid="58375" grpId="0" animBg="1"/>
      <p:bldP spid="58377" grpId="0" animBg="1"/>
      <p:bldP spid="58378" grpId="0" animBg="1"/>
      <p:bldP spid="58380" grpId="0" animBg="1"/>
      <p:bldP spid="58381" grpId="0" animBg="1"/>
      <p:bldP spid="58383" grpId="0" animBg="1"/>
      <p:bldP spid="5838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The path to great leadership is becoming aware of self and others </a:t>
            </a:r>
            <a:endParaRPr lang="en-CA" dirty="0"/>
          </a:p>
        </p:txBody>
      </p:sp>
      <p:sp>
        <p:nvSpPr>
          <p:cNvPr id="3" name="Content Placeholder 2"/>
          <p:cNvSpPr>
            <a:spLocks noGrp="1"/>
          </p:cNvSpPr>
          <p:nvPr>
            <p:ph idx="1"/>
          </p:nvPr>
        </p:nvSpPr>
        <p:spPr/>
        <p:txBody>
          <a:bodyPr/>
          <a:lstStyle/>
          <a:p>
            <a:r>
              <a:rPr lang="en-CA" dirty="0" smtClean="0"/>
              <a:t>The awareness in different ways of knowing versus rational</a:t>
            </a:r>
          </a:p>
          <a:p>
            <a:r>
              <a:rPr lang="en-CA" dirty="0"/>
              <a:t> </a:t>
            </a:r>
            <a:r>
              <a:rPr lang="en-CA" dirty="0" smtClean="0"/>
              <a:t>the awareness and control of the goal driven thoughts </a:t>
            </a:r>
            <a:endParaRPr lang="en-CA" dirty="0"/>
          </a:p>
        </p:txBody>
      </p:sp>
    </p:spTree>
    <p:extLst>
      <p:ext uri="{BB962C8B-B14F-4D97-AF65-F5344CB8AC3E}">
        <p14:creationId xmlns:p14="http://schemas.microsoft.com/office/powerpoint/2010/main" val="14336330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Open to learn </a:t>
            </a:r>
            <a:endParaRPr lang="en-CA" dirty="0"/>
          </a:p>
        </p:txBody>
      </p:sp>
      <p:sp>
        <p:nvSpPr>
          <p:cNvPr id="3" name="Content Placeholder 2"/>
          <p:cNvSpPr>
            <a:spLocks noGrp="1"/>
          </p:cNvSpPr>
          <p:nvPr>
            <p:ph idx="1"/>
          </p:nvPr>
        </p:nvSpPr>
        <p:spPr>
          <a:xfrm>
            <a:off x="2133599" y="1895302"/>
            <a:ext cx="6347714" cy="4146062"/>
          </a:xfrm>
        </p:spPr>
        <p:txBody>
          <a:bodyPr>
            <a:normAutofit fontScale="92500" lnSpcReduction="10000"/>
          </a:bodyPr>
          <a:lstStyle/>
          <a:p>
            <a:r>
              <a:rPr lang="en-CA" dirty="0"/>
              <a:t>There are many ways to thwart derailment. </a:t>
            </a:r>
            <a:endParaRPr lang="en-CA" dirty="0" smtClean="0"/>
          </a:p>
          <a:p>
            <a:r>
              <a:rPr lang="en-CA" dirty="0" smtClean="0"/>
              <a:t>Both </a:t>
            </a:r>
            <a:r>
              <a:rPr lang="en-CA" dirty="0"/>
              <a:t>individuals and organizations share the responsibility for preventing it ([11] Capretta </a:t>
            </a:r>
            <a:r>
              <a:rPr lang="en-CA" i="1" dirty="0"/>
              <a:t>et al.</a:t>
            </a:r>
            <a:r>
              <a:rPr lang="en-CA" dirty="0"/>
              <a:t> , </a:t>
            </a:r>
            <a:r>
              <a:rPr lang="en-CA" dirty="0" smtClean="0"/>
              <a:t>2008</a:t>
            </a:r>
          </a:p>
          <a:p>
            <a:r>
              <a:rPr lang="en-CA" dirty="0" smtClean="0"/>
              <a:t>the </a:t>
            </a:r>
            <a:r>
              <a:rPr lang="en-CA" dirty="0"/>
              <a:t>self is the least accurate in assessing derailment potential</a:t>
            </a:r>
            <a:r>
              <a:rPr lang="en-CA" dirty="0" smtClean="0"/>
              <a:t>.</a:t>
            </a:r>
          </a:p>
          <a:p>
            <a:r>
              <a:rPr lang="en-CA" dirty="0" smtClean="0"/>
              <a:t>receive </a:t>
            </a:r>
            <a:r>
              <a:rPr lang="en-CA" dirty="0"/>
              <a:t>constructive and honest feedback, </a:t>
            </a:r>
            <a:endParaRPr lang="en-CA" dirty="0" smtClean="0"/>
          </a:p>
          <a:p>
            <a:r>
              <a:rPr lang="en-CA" dirty="0" smtClean="0"/>
              <a:t>mindfully </a:t>
            </a:r>
            <a:r>
              <a:rPr lang="en-CA" dirty="0"/>
              <a:t>learn from their management experiences</a:t>
            </a:r>
            <a:r>
              <a:rPr lang="en-CA" dirty="0" smtClean="0"/>
              <a:t>,</a:t>
            </a:r>
          </a:p>
          <a:p>
            <a:r>
              <a:rPr lang="en-CA" dirty="0" smtClean="0"/>
              <a:t> </a:t>
            </a:r>
            <a:r>
              <a:rPr lang="en-CA" dirty="0"/>
              <a:t>and consciously attempt to avoid old habits to be effective when dealing with new and challenging situations</a:t>
            </a:r>
            <a:r>
              <a:rPr lang="en-CA" dirty="0" smtClean="0"/>
              <a:t>.</a:t>
            </a:r>
          </a:p>
          <a:p>
            <a:pPr marL="0" indent="0">
              <a:buNone/>
            </a:pPr>
            <a:r>
              <a:rPr lang="en-CA" dirty="0" smtClean="0"/>
              <a:t> </a:t>
            </a:r>
            <a:endParaRPr lang="en-CA" dirty="0"/>
          </a:p>
        </p:txBody>
      </p:sp>
    </p:spTree>
    <p:extLst>
      <p:ext uri="{BB962C8B-B14F-4D97-AF65-F5344CB8AC3E}">
        <p14:creationId xmlns:p14="http://schemas.microsoft.com/office/powerpoint/2010/main" val="40407589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609600"/>
            <a:ext cx="6347713" cy="875184"/>
          </a:xfrm>
        </p:spPr>
        <p:txBody>
          <a:bodyPr>
            <a:normAutofit fontScale="90000"/>
          </a:bodyPr>
          <a:lstStyle/>
          <a:p>
            <a:r>
              <a:rPr lang="en-CA" dirty="0"/>
              <a:t>Self-Awareness Defined</a:t>
            </a:r>
            <a:br>
              <a:rPr lang="en-CA" dirty="0"/>
            </a:br>
            <a:endParaRPr lang="en-CA" dirty="0"/>
          </a:p>
        </p:txBody>
      </p:sp>
      <p:sp>
        <p:nvSpPr>
          <p:cNvPr id="3" name="Content Placeholder 2"/>
          <p:cNvSpPr>
            <a:spLocks noGrp="1"/>
          </p:cNvSpPr>
          <p:nvPr>
            <p:ph idx="1"/>
          </p:nvPr>
        </p:nvSpPr>
        <p:spPr>
          <a:xfrm>
            <a:off x="2133599" y="1340769"/>
            <a:ext cx="6347714" cy="4700595"/>
          </a:xfrm>
        </p:spPr>
        <p:txBody>
          <a:bodyPr>
            <a:normAutofit fontScale="92500" lnSpcReduction="20000"/>
          </a:bodyPr>
          <a:lstStyle/>
          <a:p>
            <a:r>
              <a:rPr lang="en-CA" dirty="0" smtClean="0"/>
              <a:t>How </a:t>
            </a:r>
            <a:r>
              <a:rPr lang="en-CA" dirty="0"/>
              <a:t>do you feel? Yes, I'm really asking you. How do you feel right now at this very moment? Take a second to think about it. What comes to mind? You might realize you're curious, annoyed, neutral, confused, sad, thirsty, or impatient. Regardless of what the answer is, if you were able to come up with one, you are self-aware.</a:t>
            </a:r>
          </a:p>
          <a:p>
            <a:r>
              <a:rPr lang="en-CA" b="1" dirty="0"/>
              <a:t>Self-awareness</a:t>
            </a:r>
            <a:r>
              <a:rPr lang="en-CA" dirty="0"/>
              <a:t> is the capacity to recognize your own feelings, behaviors, and characteristics - to understand your cognitive, physical and emotional self. At a basic level, it is simply understanding that you are a separate entity from others. In a broader sense, the questions:</a:t>
            </a:r>
          </a:p>
          <a:p>
            <a:r>
              <a:rPr lang="en-CA" dirty="0"/>
              <a:t>Who am I?</a:t>
            </a:r>
          </a:p>
          <a:p>
            <a:r>
              <a:rPr lang="en-CA" dirty="0"/>
              <a:t>What do I want?</a:t>
            </a:r>
          </a:p>
          <a:p>
            <a:r>
              <a:rPr lang="en-CA" dirty="0"/>
              <a:t>What do I think?</a:t>
            </a:r>
          </a:p>
          <a:p>
            <a:r>
              <a:rPr lang="en-CA" dirty="0"/>
              <a:t>How do I feel (physically and emotionally)?</a:t>
            </a:r>
          </a:p>
          <a:p>
            <a:r>
              <a:rPr lang="en-CA" dirty="0"/>
              <a:t>are all questions that require self-awareness to answer.</a:t>
            </a:r>
          </a:p>
          <a:p>
            <a:endParaRPr lang="en-CA" dirty="0"/>
          </a:p>
        </p:txBody>
      </p:sp>
    </p:spTree>
    <p:extLst>
      <p:ext uri="{BB962C8B-B14F-4D97-AF65-F5344CB8AC3E}">
        <p14:creationId xmlns:p14="http://schemas.microsoft.com/office/powerpoint/2010/main" val="4106401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6B73A9-423D-4C7D-ACBC-A40EEF81937B}"/>
              </a:ext>
            </a:extLst>
          </p:cNvPr>
          <p:cNvSpPr>
            <a:spLocks noGrp="1"/>
          </p:cNvSpPr>
          <p:nvPr>
            <p:ph type="body" sz="half" idx="2"/>
          </p:nvPr>
        </p:nvSpPr>
        <p:spPr/>
        <p:txBody>
          <a:bodyPr/>
          <a:lstStyle/>
          <a:p>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6208" b="6208"/>
          <a:stretch>
            <a:fillRect/>
          </a:stretch>
        </p:blipFill>
        <p:spPr/>
      </p:pic>
    </p:spTree>
    <p:extLst>
      <p:ext uri="{BB962C8B-B14F-4D97-AF65-F5344CB8AC3E}">
        <p14:creationId xmlns:p14="http://schemas.microsoft.com/office/powerpoint/2010/main" val="36034053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The goal is to be consciously operating from your whole brain </a:t>
            </a:r>
            <a:endParaRPr lang="en-CA" dirty="0"/>
          </a:p>
        </p:txBody>
      </p:sp>
      <p:sp>
        <p:nvSpPr>
          <p:cNvPr id="3" name="Content Placeholder 2"/>
          <p:cNvSpPr>
            <a:spLocks noGrp="1"/>
          </p:cNvSpPr>
          <p:nvPr>
            <p:ph idx="1"/>
          </p:nvPr>
        </p:nvSpPr>
        <p:spPr/>
        <p:txBody>
          <a:bodyPr>
            <a:normAutofit/>
          </a:bodyPr>
          <a:lstStyle/>
          <a:p>
            <a:r>
              <a:rPr lang="en-CA" dirty="0"/>
              <a:t>Left brain thinking is verbal and analytical. Right brain is non-verbal and intuitive, using pictures rather than words. </a:t>
            </a:r>
            <a:endParaRPr lang="en-CA" dirty="0" smtClean="0"/>
          </a:p>
          <a:p>
            <a:r>
              <a:rPr lang="en-CA" dirty="0" smtClean="0"/>
              <a:t>The </a:t>
            </a:r>
            <a:r>
              <a:rPr lang="en-CA" dirty="0"/>
              <a:t>best illustration of this is to listen to people give directions. The left brain person will say something like “From here, go west three blocks and turn north on Vine Street. Go three or four miles and then turn east onto Broad Street.” </a:t>
            </a:r>
            <a:endParaRPr lang="en-CA" dirty="0" smtClean="0"/>
          </a:p>
          <a:p>
            <a:r>
              <a:rPr lang="en-CA" dirty="0" smtClean="0"/>
              <a:t>The </a:t>
            </a:r>
            <a:r>
              <a:rPr lang="en-CA" dirty="0"/>
              <a:t>right brain person will sound something like this: “Turn right (pointing right), by the church over there (pointing again). Then you will pass a McDonalds and a Walmart. At the next light, turn right toward the Esso station.”</a:t>
            </a:r>
          </a:p>
        </p:txBody>
      </p:sp>
    </p:spTree>
    <p:extLst>
      <p:ext uri="{BB962C8B-B14F-4D97-AF65-F5344CB8AC3E}">
        <p14:creationId xmlns:p14="http://schemas.microsoft.com/office/powerpoint/2010/main" val="22909093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2400" dirty="0"/>
              <a:t>WHOLE BRAIN THINKING</a:t>
            </a:r>
            <a:br>
              <a:rPr lang="en-CA" sz="2400" dirty="0"/>
            </a:br>
            <a:endParaRPr lang="en-CA" sz="2400" dirty="0"/>
          </a:p>
        </p:txBody>
      </p:sp>
      <p:pic>
        <p:nvPicPr>
          <p:cNvPr id="6" name="Content Placeholder 3"/>
          <p:cNvPicPr>
            <a:picLocks noGrp="1" noChangeAspect="1"/>
          </p:cNvPicPr>
          <p:nvPr>
            <p:ph type="pic" idx="4294967295"/>
          </p:nvPr>
        </p:nvPicPr>
        <p:blipFill>
          <a:blip r:embed="rId2">
            <a:extLst>
              <a:ext uri="{28A0092B-C50C-407E-A947-70E740481C1C}">
                <a14:useLocalDpi xmlns:a14="http://schemas.microsoft.com/office/drawing/2010/main" val="0"/>
              </a:ext>
            </a:extLst>
          </a:blip>
          <a:srcRect l="3592" r="3592"/>
          <a:stretch>
            <a:fillRect/>
          </a:stretch>
        </p:blipFill>
        <p:spPr>
          <a:xfrm>
            <a:off x="1895302" y="2548948"/>
            <a:ext cx="6346825" cy="3846513"/>
          </a:xfrm>
        </p:spPr>
      </p:pic>
    </p:spTree>
    <p:extLst>
      <p:ext uri="{BB962C8B-B14F-4D97-AF65-F5344CB8AC3E}">
        <p14:creationId xmlns:p14="http://schemas.microsoft.com/office/powerpoint/2010/main" val="16994299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Self awareness check lists </a:t>
            </a:r>
            <a:endParaRPr lang="en-CA" dirty="0"/>
          </a:p>
        </p:txBody>
      </p:sp>
      <p:sp>
        <p:nvSpPr>
          <p:cNvPr id="3" name="Content Placeholder 2"/>
          <p:cNvSpPr>
            <a:spLocks noGrp="1"/>
          </p:cNvSpPr>
          <p:nvPr>
            <p:ph idx="1"/>
          </p:nvPr>
        </p:nvSpPr>
        <p:spPr/>
        <p:txBody>
          <a:bodyPr>
            <a:normAutofit fontScale="40000" lnSpcReduction="20000"/>
          </a:bodyPr>
          <a:lstStyle/>
          <a:p>
            <a:r>
              <a:rPr lang="en-CA" dirty="0"/>
              <a:t>Emotional Intelligence Checklist</a:t>
            </a:r>
          </a:p>
          <a:p>
            <a:r>
              <a:rPr lang="en-CA" dirty="0"/>
              <a:t>1 . Are you able to read other individuals' feelings, behaviors?</a:t>
            </a:r>
          </a:p>
          <a:p>
            <a:r>
              <a:rPr lang="en-CA" dirty="0"/>
              <a:t>2. Are you able to look beyond the behavior to recognize hidden motivations or agendas?</a:t>
            </a:r>
          </a:p>
          <a:p>
            <a:r>
              <a:rPr lang="en-CA" dirty="0"/>
              <a:t>3. Are you able to receive criticism from others without taking it personally?</a:t>
            </a:r>
          </a:p>
          <a:p>
            <a:r>
              <a:rPr lang="en-CA" dirty="0"/>
              <a:t>4. Are you able to give criticism without making it personal?</a:t>
            </a:r>
          </a:p>
          <a:p>
            <a:r>
              <a:rPr lang="en-CA" dirty="0"/>
              <a:t>5. When you experience strong emotions (fear or anger):</a:t>
            </a:r>
          </a:p>
          <a:p>
            <a:r>
              <a:rPr lang="en-CA" dirty="0"/>
              <a:t>a. Do you behave and speak appropriately?</a:t>
            </a:r>
          </a:p>
          <a:p>
            <a:r>
              <a:rPr lang="en-CA" dirty="0"/>
              <a:t>b. Are you able to stay on task?</a:t>
            </a:r>
          </a:p>
          <a:p>
            <a:r>
              <a:rPr lang="en-CA" dirty="0"/>
              <a:t>c. Are you able to "have a good rest of the day"?</a:t>
            </a:r>
          </a:p>
          <a:p>
            <a:r>
              <a:rPr lang="en-CA" dirty="0"/>
              <a:t>d. Are you able to separate the cause of the emotion (another person) from the emotion?</a:t>
            </a:r>
          </a:p>
          <a:p>
            <a:r>
              <a:rPr lang="en-CA" dirty="0"/>
              <a:t>e. Do you later reflect on the situation that lead to the emotion?</a:t>
            </a:r>
          </a:p>
          <a:p>
            <a:r>
              <a:rPr lang="en-CA" dirty="0"/>
              <a:t>f. Are you able to grow and learn from the experience?</a:t>
            </a:r>
          </a:p>
          <a:p>
            <a:r>
              <a:rPr lang="en-CA" dirty="0"/>
              <a:t>If you answer yes to a question, you demonstrate some of the characteristics of emotional intelligence. No one is able to do these things all of the time. Self-recognition is the first step to becoming emotionally intelligent.</a:t>
            </a:r>
          </a:p>
          <a:p>
            <a:r>
              <a:rPr lang="en-CA" dirty="0"/>
              <a:t>Adapted from Druskat &amp; Wolff(2001).</a:t>
            </a:r>
          </a:p>
          <a:p>
            <a:endParaRPr lang="en-CA" dirty="0"/>
          </a:p>
        </p:txBody>
      </p:sp>
    </p:spTree>
    <p:extLst>
      <p:ext uri="{BB962C8B-B14F-4D97-AF65-F5344CB8AC3E}">
        <p14:creationId xmlns:p14="http://schemas.microsoft.com/office/powerpoint/2010/main" val="27808383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Self regulation </a:t>
            </a:r>
            <a:endParaRPr lang="en-CA" dirty="0"/>
          </a:p>
        </p:txBody>
      </p:sp>
      <p:sp>
        <p:nvSpPr>
          <p:cNvPr id="3" name="Content Placeholder 2"/>
          <p:cNvSpPr>
            <a:spLocks noGrp="1"/>
          </p:cNvSpPr>
          <p:nvPr>
            <p:ph idx="1"/>
          </p:nvPr>
        </p:nvSpPr>
        <p:spPr/>
        <p:txBody>
          <a:bodyPr/>
          <a:lstStyle/>
          <a:p>
            <a:r>
              <a:rPr lang="en-CA" dirty="0"/>
              <a:t>Self-regulation is the ability to handle difficult and powerful emotions and redirect them in a positive manner. </a:t>
            </a:r>
            <a:r>
              <a:rPr lang="en-CA" dirty="0" smtClean="0"/>
              <a:t>This </a:t>
            </a:r>
            <a:r>
              <a:rPr lang="en-CA" dirty="0"/>
              <a:t>lends a sense of stability and reliability to the work environment</a:t>
            </a:r>
            <a:r>
              <a:rPr lang="en-CA" dirty="0" smtClean="0"/>
              <a:t>.</a:t>
            </a:r>
          </a:p>
          <a:p>
            <a:r>
              <a:rPr lang="en-CA" dirty="0"/>
              <a:t>Reeves, Amy,D.S.N., A.P.R.N. (2005). Emotional intelligence: Recognizing and regulating emotions.</a:t>
            </a:r>
            <a:r>
              <a:rPr lang="en-CA" i="1" dirty="0"/>
              <a:t> AAOHN Journal, 53</a:t>
            </a:r>
            <a:r>
              <a:rPr lang="en-CA" dirty="0"/>
              <a:t>(4), 172-176. Retrieved from https://libaccess.fdu.edu/login?url=http://search.proquest.com/docview/219348317?accountid=10818</a:t>
            </a:r>
          </a:p>
        </p:txBody>
      </p:sp>
    </p:spTree>
    <p:extLst>
      <p:ext uri="{BB962C8B-B14F-4D97-AF65-F5344CB8AC3E}">
        <p14:creationId xmlns:p14="http://schemas.microsoft.com/office/powerpoint/2010/main" val="2962711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810F0-D6C5-4876-89B7-94EA378EDEF8}"/>
              </a:ext>
            </a:extLst>
          </p:cNvPr>
          <p:cNvSpPr>
            <a:spLocks noGrp="1"/>
          </p:cNvSpPr>
          <p:nvPr>
            <p:ph type="title"/>
          </p:nvPr>
        </p:nvSpPr>
        <p:spPr/>
        <p:txBody>
          <a:bodyPr/>
          <a:lstStyle/>
          <a:p>
            <a:r>
              <a:rPr lang="en-US" dirty="0"/>
              <a:t>Sharing the why </a:t>
            </a:r>
            <a:endParaRPr lang="en-US" dirty="0">
              <a:solidFill>
                <a:schemeClr val="tx1"/>
              </a:solidFill>
            </a:endParaRPr>
          </a:p>
        </p:txBody>
      </p:sp>
      <p:sp>
        <p:nvSpPr>
          <p:cNvPr id="3" name="Content Placeholder 2">
            <a:extLst>
              <a:ext uri="{FF2B5EF4-FFF2-40B4-BE49-F238E27FC236}">
                <a16:creationId xmlns:a16="http://schemas.microsoft.com/office/drawing/2014/main" id="{8F2BC403-603D-4A7D-9D25-8D8DB7F24FF9}"/>
              </a:ext>
            </a:extLst>
          </p:cNvPr>
          <p:cNvSpPr>
            <a:spLocks noGrp="1"/>
          </p:cNvSpPr>
          <p:nvPr>
            <p:ph idx="1"/>
          </p:nvPr>
        </p:nvSpPr>
        <p:spPr/>
        <p:txBody>
          <a:bodyPr/>
          <a:lstStyle/>
          <a:p>
            <a:r>
              <a:rPr lang="en-US" dirty="0" smtClean="0"/>
              <a:t>Why do </a:t>
            </a:r>
            <a:r>
              <a:rPr lang="en-US" dirty="0"/>
              <a:t>you love what you do?</a:t>
            </a:r>
          </a:p>
          <a:p>
            <a:pPr marL="274320"/>
            <a:r>
              <a:rPr lang="en-US" dirty="0" smtClean="0"/>
              <a:t>What is </a:t>
            </a:r>
            <a:r>
              <a:rPr lang="en-US" dirty="0"/>
              <a:t>the attraction –  for you for those who work in support of you </a:t>
            </a:r>
            <a:endParaRPr lang="en-US" dirty="0">
              <a:solidFill>
                <a:schemeClr val="tx1"/>
              </a:solidFill>
            </a:endParaRPr>
          </a:p>
          <a:p>
            <a:endParaRPr lang="en-US" dirty="0"/>
          </a:p>
        </p:txBody>
      </p:sp>
      <p:sp>
        <p:nvSpPr>
          <p:cNvPr id="4" name="Text Placeholder 3">
            <a:extLst>
              <a:ext uri="{FF2B5EF4-FFF2-40B4-BE49-F238E27FC236}">
                <a16:creationId xmlns:a16="http://schemas.microsoft.com/office/drawing/2014/main" id="{4F05C09A-27C2-4CDA-81D8-969F26100DF4}"/>
              </a:ext>
            </a:extLst>
          </p:cNvPr>
          <p:cNvSpPr>
            <a:spLocks noGrp="1"/>
          </p:cNvSpPr>
          <p:nvPr>
            <p:ph type="body" sz="half" idx="2"/>
          </p:nvPr>
        </p:nvSpPr>
        <p:spPr/>
        <p:txBody>
          <a:bodyPr/>
          <a:lstStyle/>
          <a:p>
            <a:endParaRPr lang="en-US" dirty="0"/>
          </a:p>
        </p:txBody>
      </p:sp>
    </p:spTree>
    <p:extLst>
      <p:ext uri="{BB962C8B-B14F-4D97-AF65-F5344CB8AC3E}">
        <p14:creationId xmlns:p14="http://schemas.microsoft.com/office/powerpoint/2010/main" val="3165320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F4DF4-4CB2-4831-BC3B-705F91FC49A8}"/>
              </a:ext>
            </a:extLst>
          </p:cNvPr>
          <p:cNvSpPr>
            <a:spLocks noGrp="1"/>
          </p:cNvSpPr>
          <p:nvPr>
            <p:ph type="ctrTitle"/>
          </p:nvPr>
        </p:nvSpPr>
        <p:spPr/>
        <p:txBody>
          <a:bodyPr/>
          <a:lstStyle/>
          <a:p>
            <a:r>
              <a:rPr lang="en-US" dirty="0"/>
              <a:t>Leadership </a:t>
            </a:r>
          </a:p>
        </p:txBody>
      </p:sp>
      <p:sp>
        <p:nvSpPr>
          <p:cNvPr id="3" name="Subtitle 2">
            <a:extLst>
              <a:ext uri="{FF2B5EF4-FFF2-40B4-BE49-F238E27FC236}">
                <a16:creationId xmlns:a16="http://schemas.microsoft.com/office/drawing/2014/main" id="{96A46A1B-A231-49C2-864B-1E509CD5E7EA}"/>
              </a:ext>
            </a:extLst>
          </p:cNvPr>
          <p:cNvSpPr>
            <a:spLocks noGrp="1"/>
          </p:cNvSpPr>
          <p:nvPr>
            <p:ph type="subTitle" idx="1"/>
          </p:nvPr>
        </p:nvSpPr>
        <p:spPr/>
        <p:txBody>
          <a:bodyPr vert="horz" lIns="91440" tIns="45720" rIns="91440" bIns="45720" rtlCol="0" anchor="t">
            <a:normAutofit/>
          </a:bodyPr>
          <a:lstStyle/>
          <a:p>
            <a:r>
              <a:rPr lang="en-US" dirty="0"/>
              <a:t>To make others able ( Facing Crisis 1X)</a:t>
            </a:r>
          </a:p>
        </p:txBody>
      </p:sp>
    </p:spTree>
    <p:extLst>
      <p:ext uri="{BB962C8B-B14F-4D97-AF65-F5344CB8AC3E}">
        <p14:creationId xmlns:p14="http://schemas.microsoft.com/office/powerpoint/2010/main" val="1657728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dirty="0"/>
              <a:t>People are not disturbed by things but rather by their view of things- </a:t>
            </a:r>
          </a:p>
        </p:txBody>
      </p:sp>
      <p:sp>
        <p:nvSpPr>
          <p:cNvPr id="3" name="Subtitle 2"/>
          <p:cNvSpPr>
            <a:spLocks noGrp="1"/>
          </p:cNvSpPr>
          <p:nvPr>
            <p:ph type="subTitle" idx="1"/>
          </p:nvPr>
        </p:nvSpPr>
        <p:spPr/>
        <p:txBody>
          <a:bodyPr vert="horz" lIns="91440" tIns="45720" rIns="91440" bIns="45720" rtlCol="0" anchor="t">
            <a:normAutofit/>
          </a:bodyPr>
          <a:lstStyle/>
          <a:p>
            <a:r>
              <a:rPr lang="en-US" cap="all" dirty="0"/>
              <a:t>ALBERT ELLIS </a:t>
            </a:r>
            <a:endParaRPr lang="en-US" dirty="0"/>
          </a:p>
          <a:p>
            <a:endParaRPr lang="en-US" dirty="0"/>
          </a:p>
        </p:txBody>
      </p:sp>
    </p:spTree>
    <p:extLst>
      <p:ext uri="{BB962C8B-B14F-4D97-AF65-F5344CB8AC3E}">
        <p14:creationId xmlns:p14="http://schemas.microsoft.com/office/powerpoint/2010/main" val="36010826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08404-FB15-4D9C-AA2B-7EB7A27D5F1E}"/>
              </a:ext>
            </a:extLst>
          </p:cNvPr>
          <p:cNvSpPr>
            <a:spLocks noGrp="1"/>
          </p:cNvSpPr>
          <p:nvPr>
            <p:ph type="title"/>
          </p:nvPr>
        </p:nvSpPr>
        <p:spPr/>
        <p:txBody>
          <a:bodyPr/>
          <a:lstStyle/>
          <a:p>
            <a:r>
              <a:rPr lang="en-US" dirty="0"/>
              <a:t>A the activating event </a:t>
            </a:r>
          </a:p>
        </p:txBody>
      </p:sp>
      <p:sp>
        <p:nvSpPr>
          <p:cNvPr id="3" name="Content Placeholder 2">
            <a:extLst>
              <a:ext uri="{FF2B5EF4-FFF2-40B4-BE49-F238E27FC236}">
                <a16:creationId xmlns:a16="http://schemas.microsoft.com/office/drawing/2014/main" id="{E18946F9-AA40-4184-B6EC-84DE8EF1B82C}"/>
              </a:ext>
            </a:extLst>
          </p:cNvPr>
          <p:cNvSpPr>
            <a:spLocks noGrp="1"/>
          </p:cNvSpPr>
          <p:nvPr>
            <p:ph type="body" idx="1"/>
          </p:nvPr>
        </p:nvSpPr>
        <p:spPr/>
        <p:txBody>
          <a:bodyPr vert="horz" lIns="91440" tIns="45720" rIns="91440" bIns="45720" rtlCol="0" anchor="t">
            <a:normAutofit fontScale="92500" lnSpcReduction="10000"/>
          </a:bodyPr>
          <a:lstStyle/>
          <a:p>
            <a:pPr marL="383540" indent="-383540"/>
            <a:r>
              <a:rPr lang="en-US" dirty="0"/>
              <a:t>What happened</a:t>
            </a:r>
          </a:p>
          <a:p>
            <a:pPr marL="383540" indent="-383540"/>
            <a:r>
              <a:rPr lang="en-US" dirty="0"/>
              <a:t>What did you feel</a:t>
            </a:r>
          </a:p>
          <a:p>
            <a:pPr marL="383540" indent="-383540"/>
            <a:r>
              <a:rPr lang="en-US" dirty="0"/>
              <a:t>How </a:t>
            </a:r>
            <a:r>
              <a:rPr lang="en-US" b="1" dirty="0"/>
              <a:t>did you make sense of it</a:t>
            </a:r>
            <a:r>
              <a:rPr lang="en-US" dirty="0"/>
              <a:t>- what was your story </a:t>
            </a:r>
          </a:p>
        </p:txBody>
      </p:sp>
    </p:spTree>
    <p:extLst>
      <p:ext uri="{BB962C8B-B14F-4D97-AF65-F5344CB8AC3E}">
        <p14:creationId xmlns:p14="http://schemas.microsoft.com/office/powerpoint/2010/main" val="2574745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B2731-61F0-4769-B462-A1C759399B2C}"/>
              </a:ext>
            </a:extLst>
          </p:cNvPr>
          <p:cNvSpPr>
            <a:spLocks noGrp="1"/>
          </p:cNvSpPr>
          <p:nvPr>
            <p:ph type="ctrTitle"/>
          </p:nvPr>
        </p:nvSpPr>
        <p:spPr/>
        <p:txBody>
          <a:bodyPr/>
          <a:lstStyle/>
          <a:p>
            <a:r>
              <a:rPr lang="en-US" dirty="0"/>
              <a:t>So what belief did you form </a:t>
            </a:r>
          </a:p>
        </p:txBody>
      </p:sp>
      <p:sp>
        <p:nvSpPr>
          <p:cNvPr id="3" name="Subtitle 2">
            <a:extLst>
              <a:ext uri="{FF2B5EF4-FFF2-40B4-BE49-F238E27FC236}">
                <a16:creationId xmlns:a16="http://schemas.microsoft.com/office/drawing/2014/main" id="{D8D63070-AF0C-407C-833C-ECE7D8CA9790}"/>
              </a:ext>
            </a:extLst>
          </p:cNvPr>
          <p:cNvSpPr>
            <a:spLocks noGrp="1"/>
          </p:cNvSpPr>
          <p:nvPr>
            <p:ph type="subTitle" idx="1"/>
          </p:nvPr>
        </p:nvSpPr>
        <p:spPr/>
        <p:txBody>
          <a:bodyPr vert="horz" lIns="91440" tIns="45720" rIns="91440" bIns="45720" rtlCol="0" anchor="t">
            <a:normAutofit/>
          </a:bodyPr>
          <a:lstStyle/>
          <a:p>
            <a:r>
              <a:rPr lang="en-US" dirty="0"/>
              <a:t>Belief used to cope with make sense of event </a:t>
            </a:r>
          </a:p>
          <a:p>
            <a:r>
              <a:rPr lang="en-US" dirty="0"/>
              <a:t>Belief is irrational </a:t>
            </a:r>
          </a:p>
        </p:txBody>
      </p:sp>
    </p:spTree>
    <p:extLst>
      <p:ext uri="{BB962C8B-B14F-4D97-AF65-F5344CB8AC3E}">
        <p14:creationId xmlns:p14="http://schemas.microsoft.com/office/powerpoint/2010/main" val="3300846513"/>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2851</Words>
  <Application>Microsoft Office PowerPoint</Application>
  <PresentationFormat>Widescreen</PresentationFormat>
  <Paragraphs>296</Paragraphs>
  <Slides>43</Slides>
  <Notes>12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43</vt:i4>
      </vt:variant>
    </vt:vector>
  </HeadingPairs>
  <TitlesOfParts>
    <vt:vector size="54" baseType="lpstr">
      <vt:lpstr>ＭＳ Ｐゴシック</vt:lpstr>
      <vt:lpstr>Arial</vt:lpstr>
      <vt:lpstr>Arial Narrow Bold</vt:lpstr>
      <vt:lpstr>Calibri</vt:lpstr>
      <vt:lpstr>Franklin Gothic Book</vt:lpstr>
      <vt:lpstr>Franklin Gothic Medium</vt:lpstr>
      <vt:lpstr>Gill Sans</vt:lpstr>
      <vt:lpstr>Tahoma</vt:lpstr>
      <vt:lpstr>Times New Roman</vt:lpstr>
      <vt:lpstr>ヒラギノ角ゴ Pro W3</vt:lpstr>
      <vt:lpstr>Crop</vt:lpstr>
      <vt:lpstr>Leadership class 3</vt:lpstr>
      <vt:lpstr>The goal </vt:lpstr>
      <vt:lpstr>The why </vt:lpstr>
      <vt:lpstr>PowerPoint Presentation</vt:lpstr>
      <vt:lpstr>Sharing the why </vt:lpstr>
      <vt:lpstr>Leadership </vt:lpstr>
      <vt:lpstr>People are not disturbed by things but rather by their view of things- </vt:lpstr>
      <vt:lpstr>A the activating event </vt:lpstr>
      <vt:lpstr>So what belief did you form </vt:lpstr>
      <vt:lpstr>What are the emotional and behavioral  consequences of your story </vt:lpstr>
      <vt:lpstr>What are other perhaps counter truths about the story and you </vt:lpstr>
      <vt:lpstr>New effect new feelings new behaviors because you changed your story </vt:lpstr>
      <vt:lpstr>PowerPoint Presentation</vt:lpstr>
      <vt:lpstr>PowerPoint Presentation</vt:lpstr>
      <vt:lpstr>Belief opens others up for maximum engagement </vt:lpstr>
      <vt:lpstr>24 </vt:lpstr>
      <vt:lpstr>Get on up</vt:lpstr>
      <vt:lpstr>Can passion sabotage you? Godzilla</vt:lpstr>
      <vt:lpstr>Jersey Boys </vt:lpstr>
      <vt:lpstr>Hunger Games- Catching Fire</vt:lpstr>
      <vt:lpstr>42</vt:lpstr>
      <vt:lpstr>Despicable Me 2 </vt:lpstr>
      <vt:lpstr> Lao-Tzu  </vt:lpstr>
      <vt:lpstr>The goal for many of us is to become Wise</vt:lpstr>
      <vt:lpstr>Unanswered questions  unwanted results reflection  leads to development </vt:lpstr>
      <vt:lpstr>How lack of self awareness sabotages you </vt:lpstr>
      <vt:lpstr>Listen</vt:lpstr>
      <vt:lpstr>Know Yourself (Johari Window)</vt:lpstr>
      <vt:lpstr>Why aware </vt:lpstr>
      <vt:lpstr>Situational stress can undermine decision-making, concentration, and recall, which can lead to an increase in errors.  </vt:lpstr>
      <vt:lpstr>Attitudes versus Emotions</vt:lpstr>
      <vt:lpstr>Traditional Model: How Attitudes Influence Behaviour</vt:lpstr>
      <vt:lpstr>Emotions Influence Attitudes</vt:lpstr>
      <vt:lpstr>Emotional Intelligence Model</vt:lpstr>
      <vt:lpstr>Emotional Intelligence Hierarchy</vt:lpstr>
      <vt:lpstr>Building Affective Commitment</vt:lpstr>
      <vt:lpstr>The path to great leadership is becoming aware of self and others </vt:lpstr>
      <vt:lpstr>Open to learn </vt:lpstr>
      <vt:lpstr>Self-Awareness Defined </vt:lpstr>
      <vt:lpstr>The goal is to be consciously operating from your whole brain </vt:lpstr>
      <vt:lpstr>WHOLE BRAIN THINKING </vt:lpstr>
      <vt:lpstr>Self awareness check lists </vt:lpstr>
      <vt:lpstr>Self regulation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Leadership</dc:title>
  <dc:creator>sydscott</dc:creator>
  <cp:lastModifiedBy>sydscott</cp:lastModifiedBy>
  <cp:revision>7</cp:revision>
  <dcterms:modified xsi:type="dcterms:W3CDTF">2018-02-15T18:43:39Z</dcterms:modified>
</cp:coreProperties>
</file>