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65" r:id="rId4"/>
    <p:sldId id="258" r:id="rId5"/>
    <p:sldId id="259" r:id="rId6"/>
    <p:sldId id="260" r:id="rId7"/>
    <p:sldId id="261" r:id="rId8"/>
    <p:sldId id="263" r:id="rId9"/>
    <p:sldId id="264" r:id="rId10"/>
    <p:sldId id="262"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1" autoAdjust="0"/>
    <p:restoredTop sz="94660"/>
  </p:normalViewPr>
  <p:slideViewPr>
    <p:cSldViewPr snapToGrid="0">
      <p:cViewPr varScale="1">
        <p:scale>
          <a:sx n="115" d="100"/>
          <a:sy n="115" d="100"/>
        </p:scale>
        <p:origin x="25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2/15/2018</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2/15/2018</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F4AD318-2FB6-4C6E-931E-58E404FA18C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6E187274-5DC2-4BE0-AF99-925D6D97355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7094" y="761999"/>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Freeform: Shape 11">
            <a:extLst>
              <a:ext uri="{FF2B5EF4-FFF2-40B4-BE49-F238E27FC236}">
                <a16:creationId xmlns:a16="http://schemas.microsoft.com/office/drawing/2014/main" id="{1A118E35-1CBF-4863-8497-F4DF1A166D2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82" y="752748"/>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9" y="1298448"/>
            <a:ext cx="7056444" cy="3255264"/>
          </a:xfrm>
        </p:spPr>
        <p:txBody>
          <a:bodyPr>
            <a:normAutofit/>
          </a:bodyPr>
          <a:lstStyle/>
          <a:p>
            <a:pPr algn="r"/>
            <a:r>
              <a:rPr lang="en-US" dirty="0">
                <a:solidFill>
                  <a:schemeClr val="accent1"/>
                </a:solidFill>
              </a:rPr>
              <a:t>Leadership class 2</a:t>
            </a:r>
          </a:p>
        </p:txBody>
      </p:sp>
      <p:sp>
        <p:nvSpPr>
          <p:cNvPr id="3" name="Subtitle 2"/>
          <p:cNvSpPr>
            <a:spLocks noGrp="1"/>
          </p:cNvSpPr>
          <p:nvPr>
            <p:ph type="subTitle" idx="1"/>
          </p:nvPr>
        </p:nvSpPr>
        <p:spPr>
          <a:xfrm>
            <a:off x="8528702" y="4084889"/>
            <a:ext cx="3021621" cy="1709159"/>
          </a:xfrm>
        </p:spPr>
        <p:txBody>
          <a:bodyPr>
            <a:normAutofit/>
          </a:bodyPr>
          <a:lstStyle/>
          <a:p>
            <a:pPr algn="r"/>
            <a:r>
              <a:rPr lang="en-US" sz="1800" dirty="0">
                <a:solidFill>
                  <a:srgbClr val="FFFFFF"/>
                </a:solidFill>
              </a:rPr>
              <a:t>Building dreams </a:t>
            </a:r>
          </a:p>
        </p:txBody>
      </p:sp>
    </p:spTree>
    <p:extLst>
      <p:ext uri="{BB962C8B-B14F-4D97-AF65-F5344CB8AC3E}">
        <p14:creationId xmlns:p14="http://schemas.microsoft.com/office/powerpoint/2010/main" val="30593163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2BC5C-95EF-4A37-877A-637AACBFBE8E}"/>
              </a:ext>
            </a:extLst>
          </p:cNvPr>
          <p:cNvSpPr>
            <a:spLocks noGrp="1"/>
          </p:cNvSpPr>
          <p:nvPr>
            <p:ph type="ctrTitle"/>
          </p:nvPr>
        </p:nvSpPr>
        <p:spPr/>
        <p:txBody>
          <a:bodyPr/>
          <a:lstStyle/>
          <a:p>
            <a:r>
              <a:rPr lang="en-US" dirty="0"/>
              <a:t>We are more the more aligned we are </a:t>
            </a:r>
            <a:endParaRPr lang="en-US" dirty="0">
              <a:solidFill>
                <a:schemeClr val="tx1"/>
              </a:solidFill>
            </a:endParaRPr>
          </a:p>
        </p:txBody>
      </p:sp>
      <p:sp>
        <p:nvSpPr>
          <p:cNvPr id="3" name="Subtitle 2">
            <a:extLst>
              <a:ext uri="{FF2B5EF4-FFF2-40B4-BE49-F238E27FC236}">
                <a16:creationId xmlns:a16="http://schemas.microsoft.com/office/drawing/2014/main" id="{2BE71866-C274-49C9-A7D8-CF15CD2DDB59}"/>
              </a:ext>
            </a:extLst>
          </p:cNvPr>
          <p:cNvSpPr>
            <a:spLocks noGrp="1"/>
          </p:cNvSpPr>
          <p:nvPr>
            <p:ph type="subTitle" idx="1"/>
          </p:nvPr>
        </p:nvSpPr>
        <p:spPr/>
        <p:txBody>
          <a:bodyPr>
            <a:normAutofit fontScale="92500" lnSpcReduction="10000"/>
          </a:bodyPr>
          <a:lstStyle/>
          <a:p>
            <a:pPr>
              <a:lnSpc>
                <a:spcPct val="100000"/>
              </a:lnSpc>
              <a:spcBef>
                <a:spcPts val="0"/>
              </a:spcBef>
            </a:pPr>
            <a:r>
              <a:rPr lang="en-US" dirty="0"/>
              <a:t>The more we believe</a:t>
            </a:r>
          </a:p>
          <a:p>
            <a:pPr>
              <a:lnSpc>
                <a:spcPct val="100000"/>
              </a:lnSpc>
              <a:spcBef>
                <a:spcPts val="0"/>
              </a:spcBef>
            </a:pPr>
            <a:r>
              <a:rPr lang="en-US" dirty="0"/>
              <a:t>The more we give</a:t>
            </a:r>
          </a:p>
          <a:p>
            <a:pPr>
              <a:lnSpc>
                <a:spcPct val="100000"/>
              </a:lnSpc>
              <a:spcBef>
                <a:spcPts val="0"/>
              </a:spcBef>
            </a:pPr>
            <a:r>
              <a:rPr lang="en-US" dirty="0"/>
              <a:t>The more we achieve</a:t>
            </a:r>
          </a:p>
          <a:p>
            <a:endParaRPr lang="en-US" dirty="0"/>
          </a:p>
        </p:txBody>
      </p:sp>
      <p:sp>
        <p:nvSpPr>
          <p:cNvPr id="4" name="TextBox 3">
            <a:extLst>
              <a:ext uri="{FF2B5EF4-FFF2-40B4-BE49-F238E27FC236}">
                <a16:creationId xmlns:a16="http://schemas.microsoft.com/office/drawing/2014/main" id="{7C74EDE9-44C7-4318-A0CB-0546AE1BD144}"/>
              </a:ext>
            </a:extLst>
          </p:cNvPr>
          <p:cNvSpPr txBox="1"/>
          <p:nvPr/>
        </p:nvSpPr>
        <p:spPr>
          <a:xfrm>
            <a:off x="3048000" y="3200400"/>
            <a:ext cx="6096000" cy="49244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har char=""/>
            </a:pPr>
            <a:endParaRPr lang="en-US" sz="2600" dirty="0">
              <a:latin typeface="Franklin Gothic Book"/>
            </a:endParaRPr>
          </a:p>
        </p:txBody>
      </p:sp>
    </p:spTree>
    <p:extLst>
      <p:ext uri="{BB962C8B-B14F-4D97-AF65-F5344CB8AC3E}">
        <p14:creationId xmlns:p14="http://schemas.microsoft.com/office/powerpoint/2010/main" val="346180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Clip Spare parts </a:t>
            </a:r>
            <a:endParaRPr lang="en-US" dirty="0"/>
          </a:p>
        </p:txBody>
      </p:sp>
      <p:sp>
        <p:nvSpPr>
          <p:cNvPr id="5" name="Content Placeholder 4"/>
          <p:cNvSpPr>
            <a:spLocks noGrp="1"/>
          </p:cNvSpPr>
          <p:nvPr>
            <p:ph idx="1"/>
          </p:nvPr>
        </p:nvSpPr>
        <p:spPr/>
        <p:txBody>
          <a:bodyPr/>
          <a:lstStyle/>
          <a:p>
            <a:r>
              <a:rPr lang="en-US" dirty="0" smtClean="0"/>
              <a:t>What happens to us  if we become more supportive of people going after their dreams? </a:t>
            </a:r>
          </a:p>
          <a:p>
            <a:r>
              <a:rPr lang="en-US" dirty="0" smtClean="0"/>
              <a:t>Is it possible  to build up others when you are going through tough times of your own? </a:t>
            </a:r>
            <a:endParaRPr lang="en-US" dirty="0"/>
          </a:p>
        </p:txBody>
      </p:sp>
    </p:spTree>
    <p:extLst>
      <p:ext uri="{BB962C8B-B14F-4D97-AF65-F5344CB8AC3E}">
        <p14:creationId xmlns:p14="http://schemas.microsoft.com/office/powerpoint/2010/main" val="1309981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on up </a:t>
            </a:r>
            <a:endParaRPr lang="en-US" dirty="0"/>
          </a:p>
        </p:txBody>
      </p:sp>
      <p:sp>
        <p:nvSpPr>
          <p:cNvPr id="3" name="Content Placeholder 2"/>
          <p:cNvSpPr>
            <a:spLocks noGrp="1"/>
          </p:cNvSpPr>
          <p:nvPr>
            <p:ph idx="1"/>
          </p:nvPr>
        </p:nvSpPr>
        <p:spPr/>
        <p:txBody>
          <a:bodyPr/>
          <a:lstStyle/>
          <a:p>
            <a:r>
              <a:rPr lang="en-US" dirty="0" smtClean="0"/>
              <a:t>How are building others and building their dreams linked together? </a:t>
            </a:r>
            <a:endParaRPr lang="en-US" dirty="0"/>
          </a:p>
        </p:txBody>
      </p:sp>
    </p:spTree>
    <p:extLst>
      <p:ext uri="{BB962C8B-B14F-4D97-AF65-F5344CB8AC3E}">
        <p14:creationId xmlns:p14="http://schemas.microsoft.com/office/powerpoint/2010/main" val="2169818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Guardians of the Galaxy </a:t>
            </a:r>
            <a:endParaRPr lang="en-US" dirty="0"/>
          </a:p>
        </p:txBody>
      </p:sp>
      <p:sp>
        <p:nvSpPr>
          <p:cNvPr id="3" name="Content Placeholder 2"/>
          <p:cNvSpPr>
            <a:spLocks noGrp="1"/>
          </p:cNvSpPr>
          <p:nvPr>
            <p:ph idx="1"/>
          </p:nvPr>
        </p:nvSpPr>
        <p:spPr/>
        <p:txBody>
          <a:bodyPr/>
          <a:lstStyle/>
          <a:p>
            <a:r>
              <a:rPr lang="en-US" dirty="0" smtClean="0"/>
              <a:t>Should someone who has part of a plan  expect total support?</a:t>
            </a:r>
          </a:p>
          <a:p>
            <a:r>
              <a:rPr lang="en-US" dirty="0" smtClean="0"/>
              <a:t>What </a:t>
            </a:r>
            <a:r>
              <a:rPr lang="en-US" dirty="0" smtClean="0"/>
              <a:t>can </a:t>
            </a:r>
            <a:r>
              <a:rPr lang="en-US" dirty="0" smtClean="0"/>
              <a:t>we do to encourage people to share their ideas, even when they are just in the concept? </a:t>
            </a:r>
          </a:p>
          <a:p>
            <a:r>
              <a:rPr lang="en-US" dirty="0" smtClean="0"/>
              <a:t>How can we add to the ideas of others? </a:t>
            </a:r>
          </a:p>
          <a:p>
            <a:r>
              <a:rPr lang="en-US" dirty="0" smtClean="0"/>
              <a:t>How </a:t>
            </a:r>
            <a:r>
              <a:rPr lang="en-US" dirty="0" smtClean="0"/>
              <a:t>important is </a:t>
            </a:r>
            <a:r>
              <a:rPr lang="en-US" dirty="0" smtClean="0"/>
              <a:t>it to hear encouraging or supportive comments in your life? </a:t>
            </a:r>
          </a:p>
          <a:p>
            <a:endParaRPr lang="en-US" dirty="0"/>
          </a:p>
        </p:txBody>
      </p:sp>
    </p:spTree>
    <p:extLst>
      <p:ext uri="{BB962C8B-B14F-4D97-AF65-F5344CB8AC3E}">
        <p14:creationId xmlns:p14="http://schemas.microsoft.com/office/powerpoint/2010/main" val="143004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Theory of Everything </a:t>
            </a:r>
            <a:endParaRPr lang="en-US" dirty="0"/>
          </a:p>
        </p:txBody>
      </p:sp>
      <p:sp>
        <p:nvSpPr>
          <p:cNvPr id="3" name="Content Placeholder 2"/>
          <p:cNvSpPr>
            <a:spLocks noGrp="1"/>
          </p:cNvSpPr>
          <p:nvPr>
            <p:ph idx="1"/>
          </p:nvPr>
        </p:nvSpPr>
        <p:spPr/>
        <p:txBody>
          <a:bodyPr/>
          <a:lstStyle/>
          <a:p>
            <a:r>
              <a:rPr lang="en-US" dirty="0" smtClean="0"/>
              <a:t>How were his dreams supported </a:t>
            </a:r>
          </a:p>
          <a:p>
            <a:r>
              <a:rPr lang="en-US" dirty="0" smtClean="0"/>
              <a:t>What are active ways you can use your creativity to build up others and help them realize their dreams? </a:t>
            </a:r>
            <a:endParaRPr lang="en-US" dirty="0"/>
          </a:p>
        </p:txBody>
      </p:sp>
    </p:spTree>
    <p:extLst>
      <p:ext uri="{BB962C8B-B14F-4D97-AF65-F5344CB8AC3E}">
        <p14:creationId xmlns:p14="http://schemas.microsoft.com/office/powerpoint/2010/main" val="3989273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Secret life of Walter Mitty </a:t>
            </a:r>
            <a:endParaRPr lang="en-US" dirty="0"/>
          </a:p>
        </p:txBody>
      </p:sp>
      <p:sp>
        <p:nvSpPr>
          <p:cNvPr id="3" name="Content Placeholder 2"/>
          <p:cNvSpPr>
            <a:spLocks noGrp="1"/>
          </p:cNvSpPr>
          <p:nvPr>
            <p:ph idx="1"/>
          </p:nvPr>
        </p:nvSpPr>
        <p:spPr/>
        <p:txBody>
          <a:bodyPr/>
          <a:lstStyle/>
          <a:p>
            <a:r>
              <a:rPr lang="en-US" dirty="0" smtClean="0"/>
              <a:t>What do you think of the leadership role </a:t>
            </a:r>
            <a:r>
              <a:rPr lang="en-US" dirty="0" smtClean="0"/>
              <a:t>to open </a:t>
            </a:r>
            <a:r>
              <a:rPr lang="en-US" dirty="0" smtClean="0"/>
              <a:t>up the dreams of others? </a:t>
            </a:r>
            <a:endParaRPr lang="en-US" dirty="0"/>
          </a:p>
        </p:txBody>
      </p:sp>
    </p:spTree>
    <p:extLst>
      <p:ext uri="{BB962C8B-B14F-4D97-AF65-F5344CB8AC3E}">
        <p14:creationId xmlns:p14="http://schemas.microsoft.com/office/powerpoint/2010/main" val="170413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Wolf of Wall Street </a:t>
            </a:r>
            <a:endParaRPr lang="en-US" dirty="0"/>
          </a:p>
        </p:txBody>
      </p:sp>
      <p:sp>
        <p:nvSpPr>
          <p:cNvPr id="3" name="Content Placeholder 2"/>
          <p:cNvSpPr>
            <a:spLocks noGrp="1"/>
          </p:cNvSpPr>
          <p:nvPr>
            <p:ph idx="1"/>
          </p:nvPr>
        </p:nvSpPr>
        <p:spPr/>
        <p:txBody>
          <a:bodyPr/>
          <a:lstStyle/>
          <a:p>
            <a:r>
              <a:rPr lang="en-US" dirty="0" smtClean="0"/>
              <a:t>Where do we see leaders misleading people? </a:t>
            </a:r>
          </a:p>
          <a:p>
            <a:r>
              <a:rPr lang="en-US" dirty="0" smtClean="0"/>
              <a:t>What should define good leadership? </a:t>
            </a:r>
            <a:endParaRPr lang="en-US" dirty="0"/>
          </a:p>
        </p:txBody>
      </p:sp>
    </p:spTree>
    <p:extLst>
      <p:ext uri="{BB962C8B-B14F-4D97-AF65-F5344CB8AC3E}">
        <p14:creationId xmlns:p14="http://schemas.microsoft.com/office/powerpoint/2010/main" val="624385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chance </a:t>
            </a:r>
            <a:endParaRPr lang="en-US" dirty="0"/>
          </a:p>
        </p:txBody>
      </p:sp>
      <p:sp>
        <p:nvSpPr>
          <p:cNvPr id="3" name="Content Placeholder 2"/>
          <p:cNvSpPr>
            <a:spLocks noGrp="1"/>
          </p:cNvSpPr>
          <p:nvPr>
            <p:ph idx="1"/>
          </p:nvPr>
        </p:nvSpPr>
        <p:spPr/>
        <p:txBody>
          <a:bodyPr/>
          <a:lstStyle/>
          <a:p>
            <a:r>
              <a:rPr lang="en-US" dirty="0" smtClean="0"/>
              <a:t>What kinds of things do we hear that </a:t>
            </a:r>
            <a:r>
              <a:rPr lang="en-US" dirty="0" smtClean="0"/>
              <a:t>causes </a:t>
            </a:r>
            <a:r>
              <a:rPr lang="en-US" dirty="0" smtClean="0"/>
              <a:t>us to loose confidence? </a:t>
            </a:r>
          </a:p>
          <a:p>
            <a:r>
              <a:rPr lang="en-US" dirty="0" smtClean="0"/>
              <a:t>What can we do as leaders to open up opportunities for people to allow them a shot at greatness? </a:t>
            </a:r>
            <a:endParaRPr lang="en-US" dirty="0"/>
          </a:p>
        </p:txBody>
      </p:sp>
    </p:spTree>
    <p:extLst>
      <p:ext uri="{BB962C8B-B14F-4D97-AF65-F5344CB8AC3E}">
        <p14:creationId xmlns:p14="http://schemas.microsoft.com/office/powerpoint/2010/main" val="3681969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64E5C9-52C9-4572-AC75-548B9B9C264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45CC6500-4DBD-4C34-BC14-2387FB483BE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4" descr="A close up of a logo&#10;&#10;Description generated with high confidence">
            <a:extLst>
              <a:ext uri="{FF2B5EF4-FFF2-40B4-BE49-F238E27FC236}">
                <a16:creationId xmlns:a16="http://schemas.microsoft.com/office/drawing/2014/main" id="{B8F8E9C1-D193-4A3B-9AC6-B123C58C6D07}"/>
              </a:ext>
            </a:extLst>
          </p:cNvPr>
          <p:cNvPicPr>
            <a:picLocks noChangeAspect="1"/>
          </p:cNvPicPr>
          <p:nvPr/>
        </p:nvPicPr>
        <p:blipFill>
          <a:blip r:embed="rId2"/>
          <a:stretch>
            <a:fillRect/>
          </a:stretch>
        </p:blipFill>
        <p:spPr>
          <a:xfrm>
            <a:off x="5120640" y="1037197"/>
            <a:ext cx="6367271" cy="4775453"/>
          </a:xfrm>
          <a:prstGeom prst="rect">
            <a:avLst/>
          </a:prstGeom>
        </p:spPr>
      </p:pic>
      <p:sp>
        <p:nvSpPr>
          <p:cNvPr id="13" name="Rectangle 12">
            <a:extLst>
              <a:ext uri="{FF2B5EF4-FFF2-40B4-BE49-F238E27FC236}">
                <a16:creationId xmlns:a16="http://schemas.microsoft.com/office/drawing/2014/main" id="{4E34A3B6-BAD2-4156-BDC6-4736248BFDE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DB5BD8E-2018-4E02-B32F-64A6B237C80F}"/>
              </a:ext>
            </a:extLst>
          </p:cNvPr>
          <p:cNvSpPr>
            <a:spLocks noGrp="1"/>
          </p:cNvSpPr>
          <p:nvPr>
            <p:ph type="ctrTitle"/>
          </p:nvPr>
        </p:nvSpPr>
        <p:spPr>
          <a:xfrm>
            <a:off x="1069849" y="1298448"/>
            <a:ext cx="3258688" cy="3255264"/>
          </a:xfrm>
        </p:spPr>
        <p:txBody>
          <a:bodyPr>
            <a:normAutofit/>
          </a:bodyPr>
          <a:lstStyle/>
          <a:p>
            <a:r>
              <a:rPr lang="en-US" dirty="0"/>
              <a:t>The goal </a:t>
            </a:r>
            <a:endParaRPr lang="en-US" dirty="0">
              <a:solidFill>
                <a:schemeClr val="tx1"/>
              </a:solidFill>
            </a:endParaRPr>
          </a:p>
        </p:txBody>
      </p:sp>
      <p:sp>
        <p:nvSpPr>
          <p:cNvPr id="3" name="Subtitle 2">
            <a:extLst>
              <a:ext uri="{FF2B5EF4-FFF2-40B4-BE49-F238E27FC236}">
                <a16:creationId xmlns:a16="http://schemas.microsoft.com/office/drawing/2014/main" id="{306E7013-528C-4DA4-AFD3-C95B55D72793}"/>
              </a:ext>
            </a:extLst>
          </p:cNvPr>
          <p:cNvSpPr>
            <a:spLocks noGrp="1"/>
          </p:cNvSpPr>
          <p:nvPr>
            <p:ph type="subTitle" idx="1"/>
          </p:nvPr>
        </p:nvSpPr>
        <p:spPr>
          <a:xfrm>
            <a:off x="1100015" y="4670246"/>
            <a:ext cx="3228521" cy="914400"/>
          </a:xfrm>
        </p:spPr>
        <p:txBody>
          <a:bodyPr>
            <a:normAutofit/>
          </a:bodyPr>
          <a:lstStyle/>
          <a:p>
            <a:r>
              <a:rPr lang="en-US" dirty="0"/>
              <a:t>Yours and everyone</a:t>
            </a:r>
            <a:r>
              <a:rPr lang="en-US" dirty="0">
                <a:solidFill>
                  <a:srgbClr val="D9F1F6"/>
                </a:solidFill>
              </a:rPr>
              <a:t> on your team</a:t>
            </a:r>
            <a:endParaRPr lang="en-US" dirty="0">
              <a:solidFill>
                <a:schemeClr val="tx1"/>
              </a:solidFill>
            </a:endParaRPr>
          </a:p>
        </p:txBody>
      </p:sp>
    </p:spTree>
    <p:extLst>
      <p:ext uri="{BB962C8B-B14F-4D97-AF65-F5344CB8AC3E}">
        <p14:creationId xmlns:p14="http://schemas.microsoft.com/office/powerpoint/2010/main" val="1075841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rgbClr val="000000"/>
                </a:solidFill>
                <a:latin typeface="Arial" panose="020B0604020202020204" pitchFamily="34" charset="0"/>
              </a:rPr>
              <a:t>Khalil Gibran, in </a:t>
            </a:r>
            <a:r>
              <a:rPr lang="en-US" sz="2800" i="1" dirty="0">
                <a:solidFill>
                  <a:srgbClr val="000000"/>
                </a:solidFill>
                <a:latin typeface="Arial" panose="020B0604020202020204" pitchFamily="34" charset="0"/>
              </a:rPr>
              <a:t>The Prophet</a:t>
            </a:r>
            <a:r>
              <a:rPr lang="en-US" sz="2800" dirty="0">
                <a:solidFill>
                  <a:srgbClr val="000000"/>
                </a:solidFill>
                <a:latin typeface="Arial" panose="020B0604020202020204" pitchFamily="34" charset="0"/>
              </a:rPr>
              <a:t> wrote...</a:t>
            </a:r>
            <a:r>
              <a:rPr lang="en-US" sz="2800" dirty="0">
                <a:solidFill>
                  <a:srgbClr val="500050"/>
                </a:solidFill>
                <a:latin typeface="Times New Roman" panose="02020603050405020304" pitchFamily="18" charset="0"/>
              </a:rPr>
              <a:t/>
            </a:r>
            <a:br>
              <a:rPr lang="en-US" sz="2800" dirty="0">
                <a:solidFill>
                  <a:srgbClr val="500050"/>
                </a:solidFill>
                <a:latin typeface="Times New Roman" panose="02020603050405020304" pitchFamily="18" charset="0"/>
              </a:rPr>
            </a:br>
            <a:r>
              <a:rPr lang="en-US" sz="2800" i="1" dirty="0">
                <a:solidFill>
                  <a:srgbClr val="000000"/>
                </a:solidFill>
                <a:latin typeface="Arial" panose="020B0604020202020204" pitchFamily="34" charset="0"/>
              </a:rPr>
              <a:t>"All work is empty save where there is love.</a:t>
            </a:r>
            <a:r>
              <a:rPr lang="en-US" sz="2800" dirty="0">
                <a:solidFill>
                  <a:srgbClr val="500050"/>
                </a:solidFill>
                <a:latin typeface="Times New Roman" panose="02020603050405020304" pitchFamily="18" charset="0"/>
              </a:rPr>
              <a:t/>
            </a:r>
            <a:br>
              <a:rPr lang="en-US" sz="2800" dirty="0">
                <a:solidFill>
                  <a:srgbClr val="500050"/>
                </a:solidFill>
                <a:latin typeface="Times New Roman" panose="02020603050405020304" pitchFamily="18" charset="0"/>
              </a:rPr>
            </a:br>
            <a:r>
              <a:rPr lang="en-US" sz="2800" i="1" dirty="0">
                <a:solidFill>
                  <a:srgbClr val="000000"/>
                </a:solidFill>
                <a:latin typeface="Arial" panose="020B0604020202020204" pitchFamily="34" charset="0"/>
              </a:rPr>
              <a:t>And when you work with love you bind yourself to yourself,</a:t>
            </a:r>
            <a:r>
              <a:rPr lang="en-US" sz="2800" dirty="0">
                <a:solidFill>
                  <a:srgbClr val="500050"/>
                </a:solidFill>
                <a:latin typeface="Times New Roman" panose="02020603050405020304" pitchFamily="18" charset="0"/>
              </a:rPr>
              <a:t/>
            </a:r>
            <a:br>
              <a:rPr lang="en-US" sz="2800" dirty="0">
                <a:solidFill>
                  <a:srgbClr val="500050"/>
                </a:solidFill>
                <a:latin typeface="Times New Roman" panose="02020603050405020304" pitchFamily="18" charset="0"/>
              </a:rPr>
            </a:br>
            <a:r>
              <a:rPr lang="en-US" sz="2800" i="1" dirty="0">
                <a:solidFill>
                  <a:srgbClr val="000000"/>
                </a:solidFill>
                <a:latin typeface="Arial" panose="020B0604020202020204" pitchFamily="34" charset="0"/>
              </a:rPr>
              <a:t>and to one another,</a:t>
            </a:r>
            <a:r>
              <a:rPr lang="en-US" sz="2800" dirty="0">
                <a:solidFill>
                  <a:srgbClr val="500050"/>
                </a:solidFill>
                <a:latin typeface="Times New Roman" panose="02020603050405020304" pitchFamily="18" charset="0"/>
              </a:rPr>
              <a:t/>
            </a:r>
            <a:br>
              <a:rPr lang="en-US" sz="2800" dirty="0">
                <a:solidFill>
                  <a:srgbClr val="500050"/>
                </a:solidFill>
                <a:latin typeface="Times New Roman" panose="02020603050405020304" pitchFamily="18" charset="0"/>
              </a:rPr>
            </a:br>
            <a:r>
              <a:rPr lang="en-US" sz="2800" i="1" dirty="0">
                <a:solidFill>
                  <a:srgbClr val="000000"/>
                </a:solidFill>
                <a:latin typeface="Arial" panose="020B0604020202020204" pitchFamily="34" charset="0"/>
              </a:rPr>
              <a:t>and to God."</a:t>
            </a:r>
            <a:r>
              <a:rPr lang="en-US" sz="2800" dirty="0">
                <a:solidFill>
                  <a:srgbClr val="500050"/>
                </a:solidFill>
                <a:latin typeface="Times New Roman" panose="02020603050405020304" pitchFamily="18" charset="0"/>
              </a:rPr>
              <a:t/>
            </a:r>
            <a:br>
              <a:rPr lang="en-US" sz="2800" dirty="0">
                <a:solidFill>
                  <a:srgbClr val="500050"/>
                </a:solidFill>
                <a:latin typeface="Times New Roman" panose="02020603050405020304" pitchFamily="18" charset="0"/>
              </a:rPr>
            </a:br>
            <a:endParaRPr lang="en-US" sz="2800" dirty="0"/>
          </a:p>
        </p:txBody>
      </p:sp>
      <p:sp>
        <p:nvSpPr>
          <p:cNvPr id="4" name="Rectangle 3"/>
          <p:cNvSpPr/>
          <p:nvPr/>
        </p:nvSpPr>
        <p:spPr>
          <a:xfrm>
            <a:off x="3048000" y="2551837"/>
            <a:ext cx="6096000" cy="461665"/>
          </a:xfrm>
          <a:prstGeom prst="rect">
            <a:avLst/>
          </a:prstGeom>
        </p:spPr>
        <p:txBody>
          <a:bodyPr>
            <a:spAutoFit/>
          </a:bodyPr>
          <a:lstStyle/>
          <a:p>
            <a:endParaRPr lang="en-US" sz="2400" b="0" i="0" dirty="0">
              <a:solidFill>
                <a:srgbClr val="500050"/>
              </a:solidFill>
              <a:effectLst/>
              <a:latin typeface="Times New Roman" panose="02020603050405020304" pitchFamily="18"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91510" y="1712422"/>
            <a:ext cx="5192165" cy="2445240"/>
          </a:xfrm>
        </p:spPr>
      </p:pic>
    </p:spTree>
    <p:extLst>
      <p:ext uri="{BB962C8B-B14F-4D97-AF65-F5344CB8AC3E}">
        <p14:creationId xmlns:p14="http://schemas.microsoft.com/office/powerpoint/2010/main" val="2759699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162DF2A-64D1-4AA9-BA42-8A4063EADE0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5D7C1373-63AF-4A75-909E-990E0535667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8" name="Rectangle 17">
            <a:extLst>
              <a:ext uri="{FF2B5EF4-FFF2-40B4-BE49-F238E27FC236}">
                <a16:creationId xmlns:a16="http://schemas.microsoft.com/office/drawing/2014/main" id="{5E58EE06-9B03-4D70-A63C-13660A9C8F3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EF92EDE9-7E29-473D-8499-DB2B5854103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381"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a:extLst>
              <a:ext uri="{FF2B5EF4-FFF2-40B4-BE49-F238E27FC236}">
                <a16:creationId xmlns:a16="http://schemas.microsoft.com/office/drawing/2014/main" id="{520A257B-6D54-40C8-8E37-BA113BEB881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TextBox 7">
            <a:extLst>
              <a:ext uri="{FF2B5EF4-FFF2-40B4-BE49-F238E27FC236}">
                <a16:creationId xmlns:a16="http://schemas.microsoft.com/office/drawing/2014/main" id="{F8EBD994-B58E-4818-862D-2D3D60810C91}"/>
              </a:ext>
            </a:extLst>
          </p:cNvPr>
          <p:cNvSpPr txBox="1"/>
          <p:nvPr/>
        </p:nvSpPr>
        <p:spPr>
          <a:xfrm>
            <a:off x="3048000" y="3200400"/>
            <a:ext cx="6096000" cy="49244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har char=""/>
            </a:pPr>
            <a:endParaRPr lang="en-US" sz="2600" dirty="0">
              <a:latin typeface="Franklin Gothic Book"/>
            </a:endParaRPr>
          </a:p>
        </p:txBody>
      </p:sp>
      <p:sp>
        <p:nvSpPr>
          <p:cNvPr id="2" name="Title 1">
            <a:extLst>
              <a:ext uri="{FF2B5EF4-FFF2-40B4-BE49-F238E27FC236}">
                <a16:creationId xmlns:a16="http://schemas.microsoft.com/office/drawing/2014/main" id="{DC86CEDD-573C-459D-B19B-23E138AA0DAB}"/>
              </a:ext>
            </a:extLst>
          </p:cNvPr>
          <p:cNvSpPr>
            <a:spLocks noGrp="1"/>
          </p:cNvSpPr>
          <p:nvPr>
            <p:ph type="title"/>
          </p:nvPr>
        </p:nvSpPr>
        <p:spPr>
          <a:xfrm>
            <a:off x="3372114" y="1083731"/>
            <a:ext cx="8184221" cy="4758797"/>
          </a:xfrm>
        </p:spPr>
        <p:txBody>
          <a:bodyPr vert="horz" lIns="91440" tIns="45720" rIns="91440" bIns="45720" rtlCol="0" anchor="ctr">
            <a:normAutofit/>
          </a:bodyPr>
          <a:lstStyle/>
          <a:p>
            <a:r>
              <a:rPr lang="en-US" sz="7200" dirty="0">
                <a:solidFill>
                  <a:srgbClr val="FFFFFF"/>
                </a:solidFill>
              </a:rPr>
              <a:t>The why </a:t>
            </a:r>
          </a:p>
        </p:txBody>
      </p:sp>
      <p:sp>
        <p:nvSpPr>
          <p:cNvPr id="3" name="Text Placeholder 2">
            <a:extLst>
              <a:ext uri="{FF2B5EF4-FFF2-40B4-BE49-F238E27FC236}">
                <a16:creationId xmlns:a16="http://schemas.microsoft.com/office/drawing/2014/main" id="{EE5281DE-A3B7-4B85-9527-A012CEB561AB}"/>
              </a:ext>
            </a:extLst>
          </p:cNvPr>
          <p:cNvSpPr>
            <a:spLocks noGrp="1"/>
          </p:cNvSpPr>
          <p:nvPr>
            <p:ph type="body" idx="1"/>
          </p:nvPr>
        </p:nvSpPr>
        <p:spPr>
          <a:xfrm>
            <a:off x="361614" y="1151995"/>
            <a:ext cx="2241971" cy="4690534"/>
          </a:xfrm>
        </p:spPr>
        <p:txBody>
          <a:bodyPr vert="horz" lIns="91440" tIns="45720" rIns="91440" bIns="45720" rtlCol="0" anchor="ctr">
            <a:normAutofit/>
          </a:bodyPr>
          <a:lstStyle/>
          <a:p>
            <a:pPr algn="r"/>
            <a:r>
              <a:rPr lang="en-US" sz="2400" dirty="0">
                <a:solidFill>
                  <a:schemeClr val="tx1">
                    <a:lumMod val="75000"/>
                    <a:lumOff val="25000"/>
                  </a:schemeClr>
                </a:solidFill>
              </a:rPr>
              <a:t> transform your organization and its impact​</a:t>
            </a:r>
          </a:p>
          <a:p>
            <a:pPr algn="r"/>
            <a:r>
              <a:rPr lang="en-US" sz="2400" dirty="0">
                <a:solidFill>
                  <a:schemeClr val="tx1">
                    <a:lumMod val="75000"/>
                    <a:lumOff val="25000"/>
                  </a:schemeClr>
                </a:solidFill>
              </a:rPr>
              <a:t>Determine your why - the reason you believe and the reason others support ​</a:t>
            </a:r>
          </a:p>
          <a:p>
            <a:pPr algn="r"/>
            <a:r>
              <a:rPr lang="en-US" sz="2400" dirty="0">
                <a:solidFill>
                  <a:schemeClr val="tx1">
                    <a:lumMod val="75000"/>
                    <a:lumOff val="25000"/>
                  </a:schemeClr>
                </a:solidFill>
              </a:rPr>
              <a:t>share that clarity and empower others​</a:t>
            </a:r>
          </a:p>
        </p:txBody>
      </p:sp>
    </p:spTree>
    <p:extLst>
      <p:ext uri="{BB962C8B-B14F-4D97-AF65-F5344CB8AC3E}">
        <p14:creationId xmlns:p14="http://schemas.microsoft.com/office/powerpoint/2010/main" val="2831543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ABBB681-F4D2-40F2-ACC3-DE0B4B4880E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590"/>
            <a:ext cx="12192000" cy="6858000"/>
          </a:xfrm>
          <a:prstGeom prst="rect">
            <a:avLst/>
          </a:prstGeom>
          <a:solidFill>
            <a:srgbClr val="9A74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9388ED0-1FEF-4E11-B488-BD661D1AC1A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58470"/>
            <a:ext cx="11237976" cy="589788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5" descr="A close up of a logo&#10;&#10;Description generated with very high confidence">
            <a:extLst>
              <a:ext uri="{FF2B5EF4-FFF2-40B4-BE49-F238E27FC236}">
                <a16:creationId xmlns:a16="http://schemas.microsoft.com/office/drawing/2014/main" id="{13B172B0-61D2-4A6D-806E-029ABCC67A92}"/>
              </a:ext>
            </a:extLst>
          </p:cNvPr>
          <p:cNvPicPr>
            <a:picLocks noGrp="1" noChangeAspect="1"/>
          </p:cNvPicPr>
          <p:nvPr>
            <p:ph type="pic" idx="1"/>
          </p:nvPr>
        </p:nvPicPr>
        <p:blipFill rotWithShape="1">
          <a:blip r:embed="rId2"/>
          <a:srcRect l="8883" r="8883"/>
          <a:stretch/>
        </p:blipFill>
        <p:spPr>
          <a:xfrm>
            <a:off x="2081798" y="771434"/>
            <a:ext cx="8028404" cy="5271953"/>
          </a:xfrm>
          <a:prstGeom prst="rect">
            <a:avLst/>
          </a:prstGeom>
        </p:spPr>
      </p:pic>
      <p:sp>
        <p:nvSpPr>
          <p:cNvPr id="4" name="Text Placeholder 3">
            <a:extLst>
              <a:ext uri="{FF2B5EF4-FFF2-40B4-BE49-F238E27FC236}">
                <a16:creationId xmlns:a16="http://schemas.microsoft.com/office/drawing/2014/main" id="{D56B73A9-423D-4C7D-ACBC-A40EEF81937B}"/>
              </a:ext>
            </a:extLst>
          </p:cNvPr>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4203323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810F0-D6C5-4876-89B7-94EA378EDEF8}"/>
              </a:ext>
            </a:extLst>
          </p:cNvPr>
          <p:cNvSpPr>
            <a:spLocks noGrp="1"/>
          </p:cNvSpPr>
          <p:nvPr>
            <p:ph type="title"/>
          </p:nvPr>
        </p:nvSpPr>
        <p:spPr/>
        <p:txBody>
          <a:bodyPr/>
          <a:lstStyle/>
          <a:p>
            <a:r>
              <a:rPr lang="en-US" dirty="0"/>
              <a:t>Sharing the why </a:t>
            </a:r>
            <a:endParaRPr lang="en-US" dirty="0">
              <a:solidFill>
                <a:schemeClr val="tx1"/>
              </a:solidFill>
            </a:endParaRPr>
          </a:p>
        </p:txBody>
      </p:sp>
      <p:sp>
        <p:nvSpPr>
          <p:cNvPr id="3" name="Content Placeholder 2">
            <a:extLst>
              <a:ext uri="{FF2B5EF4-FFF2-40B4-BE49-F238E27FC236}">
                <a16:creationId xmlns:a16="http://schemas.microsoft.com/office/drawing/2014/main" id="{8F2BC403-603D-4A7D-9D25-8D8DB7F24FF9}"/>
              </a:ext>
            </a:extLst>
          </p:cNvPr>
          <p:cNvSpPr>
            <a:spLocks noGrp="1"/>
          </p:cNvSpPr>
          <p:nvPr>
            <p:ph idx="1"/>
          </p:nvPr>
        </p:nvSpPr>
        <p:spPr/>
        <p:txBody>
          <a:bodyPr/>
          <a:lstStyle/>
          <a:p>
            <a:r>
              <a:rPr lang="en-US" dirty="0"/>
              <a:t>Why do you love what you do?</a:t>
            </a:r>
          </a:p>
          <a:p>
            <a:pPr marL="274320"/>
            <a:r>
              <a:rPr lang="en-US" dirty="0"/>
              <a:t> What is the attraction –  for you for those who work in support of you </a:t>
            </a:r>
            <a:endParaRPr lang="en-US" dirty="0">
              <a:solidFill>
                <a:schemeClr val="tx1"/>
              </a:solidFill>
            </a:endParaRPr>
          </a:p>
          <a:p>
            <a:endParaRPr lang="en-US" dirty="0"/>
          </a:p>
        </p:txBody>
      </p:sp>
      <p:sp>
        <p:nvSpPr>
          <p:cNvPr id="4" name="Text Placeholder 3">
            <a:extLst>
              <a:ext uri="{FF2B5EF4-FFF2-40B4-BE49-F238E27FC236}">
                <a16:creationId xmlns:a16="http://schemas.microsoft.com/office/drawing/2014/main" id="{4F05C09A-27C2-4CDA-81D8-969F26100DF4}"/>
              </a:ext>
            </a:extLst>
          </p:cNvPr>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631679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F853D860-6368-44EA-8C73-6459605A7CD1}"/>
              </a:ext>
            </a:extLst>
          </p:cNvPr>
          <p:cNvPicPr>
            <a:picLocks noChangeAspect="1"/>
          </p:cNvPicPr>
          <p:nvPr/>
        </p:nvPicPr>
        <p:blipFill rotWithShape="1">
          <a:blip r:embed="rId2"/>
          <a:srcRect t="3003" b="21997"/>
          <a:stretch/>
        </p:blipFill>
        <p:spPr>
          <a:xfrm>
            <a:off x="20" y="10"/>
            <a:ext cx="12191980" cy="6857990"/>
          </a:xfrm>
          <a:prstGeom prst="rect">
            <a:avLst/>
          </a:prstGeom>
        </p:spPr>
      </p:pic>
    </p:spTree>
    <p:extLst>
      <p:ext uri="{BB962C8B-B14F-4D97-AF65-F5344CB8AC3E}">
        <p14:creationId xmlns:p14="http://schemas.microsoft.com/office/powerpoint/2010/main" val="2463019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E959B03-C937-4569-9026-32FFFD1F46E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7B2A55B3-2539-4BF5-BA64-F7590B870FA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 name="Picture 2" descr="A bird standing on a beach near a body of water&#10;&#10;Description generated with very high confidence">
            <a:extLst>
              <a:ext uri="{FF2B5EF4-FFF2-40B4-BE49-F238E27FC236}">
                <a16:creationId xmlns:a16="http://schemas.microsoft.com/office/drawing/2014/main" id="{3ED49CF4-3280-48D1-BD00-E758998C0E5C}"/>
              </a:ext>
            </a:extLst>
          </p:cNvPr>
          <p:cNvPicPr>
            <a:picLocks noChangeAspect="1"/>
          </p:cNvPicPr>
          <p:nvPr/>
        </p:nvPicPr>
        <p:blipFill rotWithShape="1">
          <a:blip r:embed="rId2"/>
          <a:srcRect t="22838" r="-1" b="8513"/>
          <a:stretch/>
        </p:blipFill>
        <p:spPr>
          <a:xfrm>
            <a:off x="3607693" y="758952"/>
            <a:ext cx="8047304" cy="5330952"/>
          </a:xfrm>
          <a:prstGeom prst="rect">
            <a:avLst/>
          </a:prstGeom>
        </p:spPr>
      </p:pic>
    </p:spTree>
    <p:extLst>
      <p:ext uri="{BB962C8B-B14F-4D97-AF65-F5344CB8AC3E}">
        <p14:creationId xmlns:p14="http://schemas.microsoft.com/office/powerpoint/2010/main" val="128838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AC42E-BF0D-4839-97E1-4C20C17CF9B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255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2">
            <a:extLst>
              <a:ext uri="{FF2B5EF4-FFF2-40B4-BE49-F238E27FC236}">
                <a16:creationId xmlns:a16="http://schemas.microsoft.com/office/drawing/2014/main" id="{36B34F41-0658-46EB-8A01-466120E7B7B0}"/>
              </a:ext>
            </a:extLst>
          </p:cNvPr>
          <p:cNvPicPr>
            <a:picLocks noChangeAspect="1"/>
          </p:cNvPicPr>
          <p:nvPr/>
        </p:nvPicPr>
        <p:blipFill rotWithShape="1">
          <a:blip r:embed="rId2"/>
          <a:srcRect t="26735" b="5150"/>
          <a:stretch/>
        </p:blipFill>
        <p:spPr>
          <a:xfrm>
            <a:off x="643467" y="643467"/>
            <a:ext cx="10905066" cy="5571066"/>
          </a:xfrm>
          <a:prstGeom prst="rect">
            <a:avLst/>
          </a:prstGeom>
        </p:spPr>
      </p:pic>
      <p:sp>
        <p:nvSpPr>
          <p:cNvPr id="9" name="Rectangle 8">
            <a:extLst>
              <a:ext uri="{FF2B5EF4-FFF2-40B4-BE49-F238E27FC236}">
                <a16:creationId xmlns:a16="http://schemas.microsoft.com/office/drawing/2014/main" id="{81635E03-D54F-455F-A5AF-685FFBF3B5E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91349063"/>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docProps/app.xml><?xml version="1.0" encoding="utf-8"?>
<Properties xmlns="http://schemas.openxmlformats.org/officeDocument/2006/extended-properties" xmlns:vt="http://schemas.openxmlformats.org/officeDocument/2006/docPropsVTypes">
  <Template>Frame</Template>
  <TotalTime>19</TotalTime>
  <Words>295</Words>
  <Application>Microsoft Office PowerPoint</Application>
  <PresentationFormat>Widescreen</PresentationFormat>
  <Paragraphs>37</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Corbel</vt:lpstr>
      <vt:lpstr>Franklin Gothic Book</vt:lpstr>
      <vt:lpstr>Times New Roman</vt:lpstr>
      <vt:lpstr>Wingdings 2</vt:lpstr>
      <vt:lpstr>Frame</vt:lpstr>
      <vt:lpstr>Leadership class 2</vt:lpstr>
      <vt:lpstr>The goal </vt:lpstr>
      <vt:lpstr>Khalil Gibran, in The Prophet wrote... "All work is empty save where there is love. And when you work with love you bind yourself to yourself, and to one another, and to God." </vt:lpstr>
      <vt:lpstr>The why </vt:lpstr>
      <vt:lpstr>PowerPoint Presentation</vt:lpstr>
      <vt:lpstr>Sharing the why </vt:lpstr>
      <vt:lpstr>PowerPoint Presentation</vt:lpstr>
      <vt:lpstr>PowerPoint Presentation</vt:lpstr>
      <vt:lpstr>PowerPoint Presentation</vt:lpstr>
      <vt:lpstr>We are more the more aligned we are </vt:lpstr>
      <vt:lpstr>Clip Spare parts </vt:lpstr>
      <vt:lpstr>Get on up </vt:lpstr>
      <vt:lpstr>Guardians of the Galaxy </vt:lpstr>
      <vt:lpstr>The Theory of Everything </vt:lpstr>
      <vt:lpstr>Secret life of Walter Mitty </vt:lpstr>
      <vt:lpstr>The Wolf of Wall Street </vt:lpstr>
      <vt:lpstr>One chance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sydscott</dc:creator>
  <cp:lastModifiedBy>sydscott</cp:lastModifiedBy>
  <cp:revision>8</cp:revision>
  <dcterms:created xsi:type="dcterms:W3CDTF">2014-08-26T23:50:58Z</dcterms:created>
  <dcterms:modified xsi:type="dcterms:W3CDTF">2018-02-15T18:40:20Z</dcterms:modified>
</cp:coreProperties>
</file>