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66" r:id="rId3"/>
    <p:sldId id="257" r:id="rId4"/>
    <p:sldId id="258" r:id="rId5"/>
    <p:sldId id="267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974F6D5-501D-4A33-9DEA-EFFDA9154C2A}" type="datetimeFigureOut">
              <a:rPr lang="en-US"/>
              <a:pPr>
                <a:defRPr/>
              </a:pPr>
              <a:t>4/23/13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65B20D1-F213-4B9D-9C93-038DEF470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98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FABA1-C3C7-41B5-8E58-78BD01086987}" type="datetimeFigureOut">
              <a:rPr lang="en-US"/>
              <a:pPr>
                <a:defRPr/>
              </a:pPr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ADE93-C3EC-4570-A8F0-F6E085E50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ED1B6-D917-4CDA-B365-993A0FC911FB}" type="datetimeFigureOut">
              <a:rPr lang="en-US"/>
              <a:pPr>
                <a:defRPr/>
              </a:pPr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8E96F-210C-485D-9884-115841205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71B55-20B2-491B-8924-B133F364E313}" type="datetimeFigureOut">
              <a:rPr lang="en-US"/>
              <a:pPr>
                <a:defRPr/>
              </a:pPr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9B90C-671F-4F1C-A43B-8E829085E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CEB3F-481A-43DD-B9B4-06BB802B4DC3}" type="datetimeFigureOut">
              <a:rPr lang="en-US"/>
              <a:pPr>
                <a:defRPr/>
              </a:pPr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07636-B1A9-49F3-ABCF-F838451A8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D7E75-ECD4-41DD-9325-F654EBF5F35A}" type="datetimeFigureOut">
              <a:rPr lang="en-US"/>
              <a:pPr>
                <a:defRPr/>
              </a:pPr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E8335-2778-4ECB-9D16-FD1168B2AE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83DDD-97D4-4BDB-AA0B-6FAE781D5ACA}" type="datetimeFigureOut">
              <a:rPr lang="en-US"/>
              <a:pPr>
                <a:defRPr/>
              </a:pPr>
              <a:t>4/23/13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79D4F-187C-4E4A-87CA-C4632050D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C4A8B-9A50-4A5F-AD4B-6CB58370D16A}" type="datetimeFigureOut">
              <a:rPr lang="en-US"/>
              <a:pPr>
                <a:defRPr/>
              </a:pPr>
              <a:t>4/23/13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ECF6A-40B7-49D2-B32C-86000D9CC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959E9-C56A-4A48-8E64-2733E08E63D2}" type="datetimeFigureOut">
              <a:rPr lang="en-US"/>
              <a:pPr>
                <a:defRPr/>
              </a:pPr>
              <a:t>4/23/13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9FF7D-7D70-4AC6-A9EF-EF8E8BED2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7BA65-C7CE-4F19-9432-00994CD1475B}" type="datetimeFigureOut">
              <a:rPr lang="en-US"/>
              <a:pPr>
                <a:defRPr/>
              </a:pPr>
              <a:t>4/23/13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84F75-D403-41B4-BA0A-96A24B452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4A486-E352-4C90-8E7F-A308D941BE1D}" type="datetimeFigureOut">
              <a:rPr lang="en-US"/>
              <a:pPr>
                <a:defRPr/>
              </a:pPr>
              <a:t>4/23/13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2B8F8-23AF-4783-BD7D-02ADFD184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8332C-E663-469E-AAF1-F94329BD701B}" type="datetimeFigureOut">
              <a:rPr lang="en-US"/>
              <a:pPr>
                <a:defRPr/>
              </a:pPr>
              <a:t>4/23/13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2C55B-F1F2-4E53-AE66-C40406151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0F0BBD-CAC4-48DC-AAC6-577155CD5FD7}" type="datetimeFigureOut">
              <a:rPr lang="en-US"/>
              <a:pPr>
                <a:defRPr/>
              </a:pPr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F42C27-45C9-4C95-B01E-7FAB0454F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"/>
          <p:cNvSpPr txBox="1">
            <a:spLocks noChangeArrowheads="1"/>
          </p:cNvSpPr>
          <p:nvPr/>
        </p:nvSpPr>
        <p:spPr bwMode="auto">
          <a:xfrm>
            <a:off x="152400" y="76200"/>
            <a:ext cx="41290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Question 1: (20 Points – 4 Points Each)  </a:t>
            </a: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Multiple Choice – Eliminate all but the correct answer.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609600"/>
            <a:ext cx="5352747" cy="563231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Which is not a factor  to consider in software evaluation?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A. Performance effectiveness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B. Performance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efficiency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C. Target Operating System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Ease of use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Quality of documentation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 a database, Keys are: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A. 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Normalized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B. 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 names of database tables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C. 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Used to identify the most important attribute of an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Entity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D.  Data items in a record used to identify the record  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 a relational database, Metadata: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	   A. Specifies the size in Bytes of the database tables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	   B. Describes the name given and the length assigned each data item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	   C. Describes the associative relationships between Entities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	   D. Provides the answers to queries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Peer reviewers are the key participants in which activity?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	   A. Structured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walkthroughs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	   B. Top-down testing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	   C.  Six-Sigma quality checks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	   D.  Rapid Application Design (RAD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AutoNum type="arabicPeriod" startAt="5"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All of the following are true about Modular Programming except: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A. Modules should contain Go-To statements 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B. Paying attention to the interfaces is important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C. Modules should be highly cohesive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D. It facilitates breaking the programming into logical, manageable portions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36525" y="0"/>
            <a:ext cx="8016875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endParaRPr lang="en-US" sz="1400" dirty="0"/>
          </a:p>
          <a:p>
            <a:pPr algn="l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Question 2:  (20 Points)</a:t>
            </a:r>
          </a:p>
          <a:p>
            <a:pPr algn="l"/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 military information system on a base overseas tracks personnel on the base.  Each military member is tracked by</a:t>
            </a:r>
          </a:p>
          <a:p>
            <a:pPr algn="l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ID#, name, rank, and address.  Each military member belongs to an organization on the base which has an organizational</a:t>
            </a:r>
          </a:p>
          <a:p>
            <a:pPr algn="l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name, located in a building on the base and has a primary function (e.g. Communications Squadron).  Each of these </a:t>
            </a:r>
          </a:p>
          <a:p>
            <a:pPr algn="l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organizations is also commanded by one of the military members .  In tracking command sponsorship each military</a:t>
            </a:r>
          </a:p>
          <a:p>
            <a:pPr algn="l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member may have one or more dependents.  Each dependent has an ID#, name, age, and sex.  Each organization</a:t>
            </a:r>
          </a:p>
          <a:p>
            <a:pPr algn="l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on the base is involved working issues or projects which may be of interest to the base commander.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Each organization also belongs to a command which has a location and a unique numerical designation.  The Organization’s projects are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tracked by a serial number and an origination date.  The information system you are designing will also track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descriptions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of the projects and their close-out dates.</a:t>
            </a:r>
          </a:p>
          <a:p>
            <a:pPr algn="l"/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Build an entity relationship model for the above scenario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 Show all attributes and indicate all of your key attributes in red.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4191000" y="990600"/>
            <a:ext cx="4191000" cy="2514600"/>
            <a:chOff x="1219200" y="1447800"/>
            <a:chExt cx="7010400" cy="4038600"/>
          </a:xfrm>
        </p:grpSpPr>
        <p:pic>
          <p:nvPicPr>
            <p:cNvPr id="18" name="Picture 1" descr="ER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19200" y="1447800"/>
              <a:ext cx="7010400" cy="403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Diamond 18"/>
            <p:cNvSpPr/>
            <p:nvPr/>
          </p:nvSpPr>
          <p:spPr>
            <a:xfrm>
              <a:off x="5257800" y="4191000"/>
              <a:ext cx="1295400" cy="762000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52400" y="609600"/>
            <a:ext cx="8915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Draw a  DFD (Context and  Level 1) for </a:t>
            </a:r>
            <a:r>
              <a:rPr lang="en-US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placing an order based on the E-R diagram </a:t>
            </a:r>
            <a:r>
              <a:rPr lang="en-US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shown here. </a:t>
            </a:r>
            <a:endParaRPr lang="en-US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en-US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en-US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Some </a:t>
            </a:r>
            <a:r>
              <a:rPr lang="en-US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recommended major processes are:</a:t>
            </a:r>
          </a:p>
          <a:p>
            <a:endParaRPr lang="en-US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1" eaLnBrk="0" hangingPunct="0"/>
            <a:r>
              <a:rPr lang="en-US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(1) Enter new order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1" eaLnBrk="0" hangingPunct="0"/>
            <a:r>
              <a:rPr lang="en-US" sz="1400" dirty="0">
                <a:latin typeface="Times New Roman" pitchFamily="18" charset="0"/>
              </a:rPr>
              <a:t>(2) Read customer master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1" eaLnBrk="0" hangingPunct="0"/>
            <a:r>
              <a:rPr lang="en-US" sz="1400" dirty="0">
                <a:latin typeface="Times New Roman" pitchFamily="18" charset="0"/>
              </a:rPr>
              <a:t>(3) Read item record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1" eaLnBrk="0" hangingPunct="0"/>
            <a:r>
              <a:rPr lang="en-US" sz="1400" dirty="0">
                <a:latin typeface="Times New Roman" pitchFamily="18" charset="0"/>
              </a:rPr>
              <a:t>(4) Create item order record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1" eaLnBrk="0" hangingPunct="0"/>
            <a:r>
              <a:rPr lang="en-US" sz="1400" dirty="0">
                <a:latin typeface="Times New Roman" pitchFamily="18" charset="0"/>
              </a:rPr>
              <a:t>(5) Add order record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228600" y="228600"/>
            <a:ext cx="1844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Question 3: (20 points)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4385" y="3505200"/>
            <a:ext cx="3147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Draw Context Diagram Here: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71800" y="381000"/>
            <a:ext cx="3200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52400"/>
            <a:ext cx="3095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Draw Level 1 Diagram Here: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0" y="0"/>
            <a:ext cx="3962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Question 4: (20 Points)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Select the best answer for each of the multiple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choice questions below about the Structure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Chart shown here.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(5 points each)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52400" y="2362200"/>
            <a:ext cx="8146333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How many times does the top module call  each subordinate module?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Three times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Set Up Claimant Record and Calculate Claim Amount and Provide Claim Summary Modules once and  the</a:t>
            </a:r>
          </a:p>
          <a:p>
            <a:pPr marL="800100" lvl="1" indent="-34290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Update Account Module  many times until the Last Claim Flag is returned</a:t>
            </a:r>
          </a:p>
          <a:p>
            <a:pPr marL="800100" lvl="1" indent="-342900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C.     As many times as it takes to process all the claims (Until Last Claim Flag is Returned)</a:t>
            </a:r>
          </a:p>
          <a:p>
            <a:pPr marL="800100" lvl="1" indent="-342900">
              <a:buFont typeface="+mj-lt"/>
              <a:buAutoNum type="alphaUcPeriod"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Which module actually contains the logic to call the Update Account Module?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Set Up Claimant Record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Calculate Claim Amount and Provide Claim Summary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Process Medical Claims</a:t>
            </a:r>
          </a:p>
          <a:p>
            <a:pPr marL="800100" lvl="1" indent="-342900">
              <a:buFont typeface="+mj-lt"/>
              <a:buAutoNum type="alphaUcPeriod"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In what order does the  executive  module  call  the subordinate modules?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Update Account, Set Up Claimant Record, Calculate Claim Amount and Provide Claim Summary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Set Up Claimant Record, Update Account, Calculate Claim Amount and Provide Claim Summary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Set Up Claimant Record, Calculate Claim Amount and Provide Claim Summary, Update Account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Calculate Claim Amount and  Provide Claim Summary, Update Account, Set Up Claimant Record</a:t>
            </a:r>
          </a:p>
          <a:p>
            <a:pPr marL="800100" lvl="1" indent="-342900">
              <a:buFont typeface="+mj-lt"/>
              <a:buAutoNum type="alphaUcPeriod"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What tool would not be useful in preparing a Module Specification  for a programmer to code  the Update Account Module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Structured English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Flow Chart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Data Flow Diagram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Pseudocode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2286000" y="76201"/>
            <a:ext cx="6705600" cy="2209800"/>
            <a:chOff x="2057400" y="76200"/>
            <a:chExt cx="6934200" cy="2305299"/>
          </a:xfrm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4657725" y="76200"/>
              <a:ext cx="1733550" cy="62345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TextBox 7"/>
            <p:cNvSpPr txBox="1">
              <a:spLocks noChangeArrowheads="1"/>
            </p:cNvSpPr>
            <p:nvPr/>
          </p:nvSpPr>
          <p:spPr bwMode="auto">
            <a:xfrm>
              <a:off x="5029200" y="152400"/>
              <a:ext cx="103265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>
                  <a:latin typeface="Times New Roman" pitchFamily="18" charset="0"/>
                  <a:cs typeface="Times New Roman" pitchFamily="18" charset="0"/>
                </a:rPr>
                <a:t>Process</a:t>
              </a:r>
            </a:p>
            <a:p>
              <a:pPr algn="ctr"/>
              <a:r>
                <a:rPr lang="en-US" sz="1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00" dirty="0" smtClean="0">
                  <a:latin typeface="Times New Roman" pitchFamily="18" charset="0"/>
                  <a:cs typeface="Times New Roman" pitchFamily="18" charset="0"/>
                </a:rPr>
                <a:t>Medical Claims</a:t>
              </a:r>
              <a:endParaRPr lang="en-US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2057400" y="1738745"/>
              <a:ext cx="1733550" cy="62345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9"/>
            <p:cNvSpPr txBox="1">
              <a:spLocks noChangeArrowheads="1"/>
            </p:cNvSpPr>
            <p:nvPr/>
          </p:nvSpPr>
          <p:spPr bwMode="auto">
            <a:xfrm>
              <a:off x="2362200" y="1828800"/>
              <a:ext cx="103906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 smtClean="0">
                  <a:latin typeface="Times New Roman" pitchFamily="18" charset="0"/>
                  <a:cs typeface="Times New Roman" pitchFamily="18" charset="0"/>
                </a:rPr>
                <a:t>Set Up Claimant</a:t>
              </a:r>
            </a:p>
            <a:p>
              <a:pPr algn="ctr"/>
              <a:r>
                <a:rPr lang="en-US" sz="1000" dirty="0" smtClean="0">
                  <a:latin typeface="Times New Roman" pitchFamily="18" charset="0"/>
                  <a:cs typeface="Times New Roman" pitchFamily="18" charset="0"/>
                </a:rPr>
                <a:t>Record</a:t>
              </a:r>
              <a:endParaRPr lang="en-US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657725" y="1738745"/>
              <a:ext cx="1733550" cy="62345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11"/>
            <p:cNvSpPr txBox="1">
              <a:spLocks noChangeArrowheads="1"/>
            </p:cNvSpPr>
            <p:nvPr/>
          </p:nvSpPr>
          <p:spPr bwMode="auto">
            <a:xfrm>
              <a:off x="4726085" y="1827501"/>
              <a:ext cx="1598515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 smtClean="0">
                  <a:latin typeface="Times New Roman" pitchFamily="18" charset="0"/>
                  <a:cs typeface="Times New Roman" pitchFamily="18" charset="0"/>
                </a:rPr>
                <a:t>Calculate Claim</a:t>
              </a:r>
            </a:p>
            <a:p>
              <a:pPr algn="ctr"/>
              <a:r>
                <a:rPr lang="en-US" sz="1000" dirty="0" smtClean="0">
                  <a:latin typeface="Times New Roman" pitchFamily="18" charset="0"/>
                  <a:cs typeface="Times New Roman" pitchFamily="18" charset="0"/>
                </a:rPr>
                <a:t>Amount and Provide Claim</a:t>
              </a:r>
            </a:p>
            <a:p>
              <a:pPr algn="ctr"/>
              <a:r>
                <a:rPr lang="en-US" sz="1000" dirty="0" smtClean="0">
                  <a:latin typeface="Times New Roman" pitchFamily="18" charset="0"/>
                  <a:cs typeface="Times New Roman" pitchFamily="18" charset="0"/>
                </a:rPr>
                <a:t>Summary</a:t>
              </a:r>
              <a:endParaRPr lang="en-US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7258050" y="1738745"/>
              <a:ext cx="1733550" cy="62345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3"/>
            <p:cNvSpPr txBox="1">
              <a:spLocks noChangeArrowheads="1"/>
            </p:cNvSpPr>
            <p:nvPr/>
          </p:nvSpPr>
          <p:spPr bwMode="auto">
            <a:xfrm>
              <a:off x="7850091" y="1842655"/>
              <a:ext cx="62068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 smtClean="0">
                  <a:latin typeface="Times New Roman" pitchFamily="18" charset="0"/>
                  <a:cs typeface="Times New Roman" pitchFamily="18" charset="0"/>
                </a:rPr>
                <a:t>Update</a:t>
              </a:r>
            </a:p>
            <a:p>
              <a:pPr algn="ctr"/>
              <a:r>
                <a:rPr lang="en-US" sz="1000" dirty="0" smtClean="0">
                  <a:latin typeface="Times New Roman" pitchFamily="18" charset="0"/>
                  <a:cs typeface="Times New Roman" pitchFamily="18" charset="0"/>
                </a:rPr>
                <a:t>Account</a:t>
              </a:r>
              <a:endParaRPr lang="en-US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" name="Straight Arrow Connector 15"/>
            <p:cNvCxnSpPr>
              <a:cxnSpLocks noChangeShapeType="1"/>
              <a:stCxn id="4" idx="2"/>
              <a:endCxn id="6" idx="0"/>
            </p:cNvCxnSpPr>
            <p:nvPr/>
          </p:nvCxnSpPr>
          <p:spPr bwMode="auto">
            <a:xfrm rot="5400000">
              <a:off x="3704792" y="-80962"/>
              <a:ext cx="1039091" cy="260032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3" name="Straight Arrow Connector 17"/>
            <p:cNvCxnSpPr>
              <a:cxnSpLocks noChangeShapeType="1"/>
              <a:stCxn id="4" idx="2"/>
              <a:endCxn id="8" idx="0"/>
            </p:cNvCxnSpPr>
            <p:nvPr/>
          </p:nvCxnSpPr>
          <p:spPr bwMode="auto">
            <a:xfrm rot="5400000">
              <a:off x="5004955" y="1218778"/>
              <a:ext cx="1039091" cy="301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4" name="Straight Arrow Connector 19"/>
            <p:cNvCxnSpPr>
              <a:cxnSpLocks noChangeShapeType="1"/>
              <a:stCxn id="4" idx="2"/>
              <a:endCxn id="10" idx="0"/>
            </p:cNvCxnSpPr>
            <p:nvPr/>
          </p:nvCxnSpPr>
          <p:spPr bwMode="auto">
            <a:xfrm rot="16200000" flipH="1">
              <a:off x="6305117" y="-80962"/>
              <a:ext cx="1039091" cy="260032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6" name="Oval 20"/>
            <p:cNvSpPr>
              <a:spLocks noChangeArrowheads="1"/>
            </p:cNvSpPr>
            <p:nvPr/>
          </p:nvSpPr>
          <p:spPr bwMode="auto">
            <a:xfrm rot="444431">
              <a:off x="3739895" y="1151879"/>
              <a:ext cx="144463" cy="103909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" name="Straight Arrow Connector 22"/>
            <p:cNvCxnSpPr>
              <a:cxnSpLocks noChangeShapeType="1"/>
              <a:stCxn id="16" idx="3"/>
            </p:cNvCxnSpPr>
            <p:nvPr/>
          </p:nvCxnSpPr>
          <p:spPr bwMode="auto">
            <a:xfrm rot="5844431">
              <a:off x="3470612" y="1102707"/>
              <a:ext cx="171081" cy="38231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8" name="TextBox 23"/>
            <p:cNvSpPr txBox="1">
              <a:spLocks noChangeArrowheads="1"/>
            </p:cNvSpPr>
            <p:nvPr/>
          </p:nvSpPr>
          <p:spPr bwMode="auto">
            <a:xfrm>
              <a:off x="2782783" y="895290"/>
              <a:ext cx="79861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 smtClean="0">
                  <a:latin typeface="Times New Roman" pitchFamily="18" charset="0"/>
                  <a:cs typeface="Times New Roman" pitchFamily="18" charset="0"/>
                </a:rPr>
                <a:t>Claimant </a:t>
              </a:r>
              <a:endParaRPr lang="en-US" sz="10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1000" dirty="0">
                  <a:latin typeface="Times New Roman" pitchFamily="18" charset="0"/>
                  <a:cs typeface="Times New Roman" pitchFamily="18" charset="0"/>
                </a:rPr>
                <a:t>Information</a:t>
              </a:r>
            </a:p>
          </p:txBody>
        </p:sp>
        <p:grpSp>
          <p:nvGrpSpPr>
            <p:cNvPr id="23" name="Group 30"/>
            <p:cNvGrpSpPr>
              <a:grpSpLocks/>
            </p:cNvGrpSpPr>
            <p:nvPr/>
          </p:nvGrpSpPr>
          <p:grpSpPr bwMode="auto">
            <a:xfrm rot="18689014">
              <a:off x="5141014" y="1165261"/>
              <a:ext cx="363682" cy="361156"/>
              <a:chOff x="2438400" y="2514600"/>
              <a:chExt cx="533400" cy="381000"/>
            </a:xfrm>
            <a:noFill/>
          </p:grpSpPr>
          <p:sp>
            <p:nvSpPr>
              <p:cNvPr id="24" name="Oval 31"/>
              <p:cNvSpPr>
                <a:spLocks noChangeArrowheads="1"/>
              </p:cNvSpPr>
              <p:nvPr/>
            </p:nvSpPr>
            <p:spPr bwMode="auto">
              <a:xfrm>
                <a:off x="2819400" y="2514600"/>
                <a:ext cx="152400" cy="152400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5" name="Straight Arrow Connector 32"/>
              <p:cNvCxnSpPr>
                <a:cxnSpLocks noChangeShapeType="1"/>
                <a:stCxn id="24" idx="3"/>
              </p:cNvCxnSpPr>
              <p:nvPr/>
            </p:nvCxnSpPr>
            <p:spPr bwMode="auto">
              <a:xfrm rot="5400000">
                <a:off x="2514600" y="2568482"/>
                <a:ext cx="250918" cy="403318"/>
              </a:xfrm>
              <a:prstGeom prst="straightConnector1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</p:grpSp>
        <p:sp>
          <p:nvSpPr>
            <p:cNvPr id="26" name="TextBox 33"/>
            <p:cNvSpPr txBox="1">
              <a:spLocks noChangeArrowheads="1"/>
            </p:cNvSpPr>
            <p:nvPr/>
          </p:nvSpPr>
          <p:spPr bwMode="auto">
            <a:xfrm>
              <a:off x="4572000" y="1143000"/>
              <a:ext cx="691215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dirty="0" smtClean="0">
                  <a:latin typeface="Times New Roman" pitchFamily="18" charset="0"/>
                  <a:cs typeface="Times New Roman" pitchFamily="18" charset="0"/>
                </a:rPr>
                <a:t>Client</a:t>
              </a:r>
            </a:p>
            <a:p>
              <a:r>
                <a:rPr lang="en-US" sz="1000" dirty="0" smtClean="0">
                  <a:latin typeface="Times New Roman" pitchFamily="18" charset="0"/>
                  <a:cs typeface="Times New Roman" pitchFamily="18" charset="0"/>
                </a:rPr>
                <a:t>Medical</a:t>
              </a:r>
            </a:p>
            <a:p>
              <a:r>
                <a:rPr lang="en-US" sz="1000" dirty="0" smtClean="0">
                  <a:latin typeface="Times New Roman" pitchFamily="18" charset="0"/>
                  <a:cs typeface="Times New Roman" pitchFamily="18" charset="0"/>
                </a:rPr>
                <a:t>Plan Info.</a:t>
              </a:r>
            </a:p>
          </p:txBody>
        </p:sp>
        <p:grpSp>
          <p:nvGrpSpPr>
            <p:cNvPr id="27" name="Group 34"/>
            <p:cNvGrpSpPr>
              <a:grpSpLocks/>
            </p:cNvGrpSpPr>
            <p:nvPr/>
          </p:nvGrpSpPr>
          <p:grpSpPr bwMode="auto">
            <a:xfrm rot="7535660">
              <a:off x="5491637" y="1155520"/>
              <a:ext cx="363682" cy="361156"/>
              <a:chOff x="2438400" y="2514600"/>
              <a:chExt cx="533400" cy="381000"/>
            </a:xfrm>
            <a:noFill/>
          </p:grpSpPr>
          <p:sp>
            <p:nvSpPr>
              <p:cNvPr id="28" name="Oval 35"/>
              <p:cNvSpPr>
                <a:spLocks noChangeArrowheads="1"/>
              </p:cNvSpPr>
              <p:nvPr/>
            </p:nvSpPr>
            <p:spPr bwMode="auto">
              <a:xfrm>
                <a:off x="2819400" y="2514600"/>
                <a:ext cx="152400" cy="152400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9" name="Straight Arrow Connector 36"/>
              <p:cNvCxnSpPr>
                <a:cxnSpLocks noChangeShapeType="1"/>
                <a:stCxn id="28" idx="3"/>
              </p:cNvCxnSpPr>
              <p:nvPr/>
            </p:nvCxnSpPr>
            <p:spPr bwMode="auto">
              <a:xfrm rot="5400000">
                <a:off x="2514600" y="2568482"/>
                <a:ext cx="250918" cy="403318"/>
              </a:xfrm>
              <a:prstGeom prst="straightConnector1">
                <a:avLst/>
              </a:prstGeom>
              <a:grp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</p:grpSp>
        <p:sp>
          <p:nvSpPr>
            <p:cNvPr id="30" name="TextBox 38"/>
            <p:cNvSpPr txBox="1">
              <a:spLocks noChangeArrowheads="1"/>
            </p:cNvSpPr>
            <p:nvPr/>
          </p:nvSpPr>
          <p:spPr bwMode="auto">
            <a:xfrm>
              <a:off x="5723136" y="1267908"/>
              <a:ext cx="683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dirty="0" smtClean="0">
                  <a:latin typeface="Times New Roman" pitchFamily="18" charset="0"/>
                  <a:cs typeface="Times New Roman" pitchFamily="18" charset="0"/>
                </a:rPr>
                <a:t>Claim</a:t>
              </a:r>
            </a:p>
            <a:p>
              <a:r>
                <a:rPr lang="en-US" sz="1000" dirty="0" smtClean="0">
                  <a:latin typeface="Times New Roman" pitchFamily="18" charset="0"/>
                  <a:cs typeface="Times New Roman" pitchFamily="18" charset="0"/>
                </a:rPr>
                <a:t>Summary</a:t>
              </a:r>
              <a:endParaRPr lang="en-US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Oval 40"/>
            <p:cNvSpPr>
              <a:spLocks noChangeArrowheads="1"/>
            </p:cNvSpPr>
            <p:nvPr/>
          </p:nvSpPr>
          <p:spPr bwMode="auto">
            <a:xfrm rot="14656921">
              <a:off x="6737612" y="905948"/>
              <a:ext cx="103909" cy="144462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3" name="Straight Arrow Connector 41"/>
            <p:cNvCxnSpPr>
              <a:cxnSpLocks noChangeShapeType="1"/>
              <a:stCxn id="32" idx="3"/>
            </p:cNvCxnSpPr>
            <p:nvPr/>
          </p:nvCxnSpPr>
          <p:spPr bwMode="auto">
            <a:xfrm rot="20056921">
              <a:off x="6899409" y="923887"/>
              <a:ext cx="237849" cy="27499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34" name="TextBox 42"/>
            <p:cNvSpPr txBox="1">
              <a:spLocks noChangeArrowheads="1"/>
            </p:cNvSpPr>
            <p:nvPr/>
          </p:nvSpPr>
          <p:spPr bwMode="auto">
            <a:xfrm>
              <a:off x="6896894" y="686666"/>
              <a:ext cx="114326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dirty="0" smtClean="0">
                  <a:latin typeface="Times New Roman" pitchFamily="18" charset="0"/>
                  <a:cs typeface="Times New Roman" pitchFamily="18" charset="0"/>
                </a:rPr>
                <a:t>Claim Information</a:t>
              </a:r>
              <a:endParaRPr lang="en-US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5" name="Group 43"/>
            <p:cNvGrpSpPr>
              <a:grpSpLocks/>
            </p:cNvGrpSpPr>
            <p:nvPr/>
          </p:nvGrpSpPr>
          <p:grpSpPr bwMode="auto">
            <a:xfrm rot="3784292">
              <a:off x="7423822" y="1155520"/>
              <a:ext cx="363682" cy="361156"/>
              <a:chOff x="2438400" y="2514600"/>
              <a:chExt cx="533400" cy="381000"/>
            </a:xfrm>
          </p:grpSpPr>
          <p:sp>
            <p:nvSpPr>
              <p:cNvPr id="36" name="Oval 44"/>
              <p:cNvSpPr>
                <a:spLocks noChangeArrowheads="1"/>
              </p:cNvSpPr>
              <p:nvPr/>
            </p:nvSpPr>
            <p:spPr bwMode="auto">
              <a:xfrm>
                <a:off x="2819400" y="2514600"/>
                <a:ext cx="152400" cy="152400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7" name="Straight Arrow Connector 45"/>
              <p:cNvCxnSpPr>
                <a:cxnSpLocks noChangeShapeType="1"/>
                <a:stCxn id="36" idx="3"/>
              </p:cNvCxnSpPr>
              <p:nvPr/>
            </p:nvCxnSpPr>
            <p:spPr bwMode="auto">
              <a:xfrm rot="5400000">
                <a:off x="2514600" y="2568482"/>
                <a:ext cx="250918" cy="403318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</p:grpSp>
        <p:sp>
          <p:nvSpPr>
            <p:cNvPr id="38" name="TextBox 46"/>
            <p:cNvSpPr txBox="1">
              <a:spLocks noChangeArrowheads="1"/>
            </p:cNvSpPr>
            <p:nvPr/>
          </p:nvSpPr>
          <p:spPr bwMode="auto">
            <a:xfrm>
              <a:off x="7474744" y="1066800"/>
              <a:ext cx="7505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dirty="0" smtClean="0">
                  <a:latin typeface="Times New Roman" pitchFamily="18" charset="0"/>
                  <a:cs typeface="Times New Roman" pitchFamily="18" charset="0"/>
                </a:rPr>
                <a:t>Last Claim</a:t>
              </a:r>
              <a:endParaRPr lang="en-US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U-Turn Arrow 38"/>
            <p:cNvSpPr/>
            <p:nvPr/>
          </p:nvSpPr>
          <p:spPr bwMode="auto">
            <a:xfrm rot="10959780">
              <a:off x="5091113" y="699655"/>
              <a:ext cx="1011238" cy="259773"/>
            </a:xfrm>
            <a:prstGeom prst="utur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9" name="Group 48"/>
            <p:cNvGrpSpPr/>
            <p:nvPr/>
          </p:nvGrpSpPr>
          <p:grpSpPr>
            <a:xfrm rot="10203977">
              <a:off x="3878088" y="1357768"/>
              <a:ext cx="519361" cy="227524"/>
              <a:chOff x="6561143" y="3958655"/>
              <a:chExt cx="519361" cy="227524"/>
            </a:xfrm>
          </p:grpSpPr>
          <p:sp>
            <p:nvSpPr>
              <p:cNvPr id="46" name="Oval 20"/>
              <p:cNvSpPr>
                <a:spLocks noChangeArrowheads="1"/>
              </p:cNvSpPr>
              <p:nvPr/>
            </p:nvSpPr>
            <p:spPr bwMode="auto">
              <a:xfrm rot="444431">
                <a:off x="6936041" y="3958655"/>
                <a:ext cx="144463" cy="103909"/>
              </a:xfrm>
              <a:prstGeom prst="ellips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7" name="Straight Arrow Connector 22"/>
              <p:cNvCxnSpPr>
                <a:cxnSpLocks noChangeShapeType="1"/>
                <a:stCxn id="46" idx="3"/>
              </p:cNvCxnSpPr>
              <p:nvPr/>
            </p:nvCxnSpPr>
            <p:spPr bwMode="auto">
              <a:xfrm rot="5844431">
                <a:off x="6666758" y="3909483"/>
                <a:ext cx="171081" cy="382312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</p:grpSp>
        <p:sp>
          <p:nvSpPr>
            <p:cNvPr id="48" name="TextBox 23"/>
            <p:cNvSpPr txBox="1">
              <a:spLocks noChangeArrowheads="1"/>
            </p:cNvSpPr>
            <p:nvPr/>
          </p:nvSpPr>
          <p:spPr bwMode="auto">
            <a:xfrm>
              <a:off x="3962400" y="1524000"/>
              <a:ext cx="55656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 smtClean="0">
                  <a:latin typeface="Times New Roman" pitchFamily="18" charset="0"/>
                  <a:cs typeface="Times New Roman" pitchFamily="18" charset="0"/>
                </a:rPr>
                <a:t>Claim </a:t>
              </a:r>
              <a:endParaRPr lang="en-US" sz="10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1000" dirty="0" smtClean="0">
                  <a:latin typeface="Times New Roman" pitchFamily="18" charset="0"/>
                  <a:cs typeface="Times New Roman" pitchFamily="18" charset="0"/>
                </a:rPr>
                <a:t>Record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ChangeArrowheads="1"/>
          </p:cNvSpPr>
          <p:nvPr/>
        </p:nvSpPr>
        <p:spPr bwMode="auto">
          <a:xfrm>
            <a:off x="228600" y="49213"/>
            <a:ext cx="8534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Question 5:  (20 points)</a:t>
            </a: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In this class, we’ve stressed the importance of various system analysis and design tools and techniques.  By now you should have a “toolbox” full of useful design and analysis tools.  List the tools in your toolbox and then write one short paragraph on how you can/will apply them in your careers, lives, etc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674</Words>
  <Application>Microsoft Macintosh PowerPoint</Application>
  <PresentationFormat>On-screen Show (4:3)</PresentationFormat>
  <Paragraphs>106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greg.hanson</dc:creator>
  <cp:lastModifiedBy>Derrick Gardner</cp:lastModifiedBy>
  <cp:revision>60</cp:revision>
  <dcterms:created xsi:type="dcterms:W3CDTF">2009-04-18T18:27:47Z</dcterms:created>
  <dcterms:modified xsi:type="dcterms:W3CDTF">2013-04-23T18:30:16Z</dcterms:modified>
</cp:coreProperties>
</file>