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ED04A5-BE65-4233-88E1-022E851CE4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F1CB0-2D12-49BB-989B-501A65CDB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2CFC6-86F5-414C-8BD2-FE52BB60B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27B059-152C-4B83-80D8-50A57FD07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8B07A3-2EC2-4211-8E93-C4080BA36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C4885-9D8B-4F67-AE0D-3C9F18FF8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08F1A-03E2-4243-A4F3-261AF73CC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030BE-6EB2-4AB1-BDCD-979A29AA3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AC3B-3E76-4D44-B117-716752626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B34E1-9517-4DA0-B0F8-41A625A03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DD28-119C-4D19-9D74-6507CEB94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A53AA-B332-4AAA-A8A9-C0E240118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F939-0634-4367-9AFC-FAD3EC8FC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1440954-F526-4F97-A129-B42A70BDF5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line.nichols.edu/SCRIPT/483/scripts/serve_hom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stadia.gr/hellinikon/hellinikon6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2057400"/>
          </a:xfrm>
        </p:spPr>
        <p:txBody>
          <a:bodyPr/>
          <a:lstStyle/>
          <a:p>
            <a:r>
              <a:rPr lang="en-US" sz="4000"/>
              <a:t>ESTABLISHING A EUROPEAN CITY AS A PERMANENT TRAINING CAMP FOR THE PHILADELPHIA 76ERS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1054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Presented by Spiro Doukas</a:t>
            </a:r>
          </a:p>
          <a:p>
            <a:pPr>
              <a:lnSpc>
                <a:spcPct val="80000"/>
              </a:lnSpc>
            </a:pPr>
            <a:r>
              <a:rPr lang="en-US" sz="2000"/>
              <a:t>Final Project Submitted for </a:t>
            </a:r>
          </a:p>
          <a:p>
            <a:pPr>
              <a:lnSpc>
                <a:spcPct val="80000"/>
              </a:lnSpc>
            </a:pPr>
            <a:r>
              <a:rPr lang="en-US" sz="2000"/>
              <a:t>SPHE 450</a:t>
            </a:r>
            <a:endParaRPr lang="en-US" sz="200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en-US" sz="2000">
                <a:hlinkClick r:id="rId2"/>
              </a:rPr>
              <a:t> Sports Governance 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Professor: Spiro G. Doukas </a:t>
            </a:r>
          </a:p>
        </p:txBody>
      </p:sp>
      <p:pic>
        <p:nvPicPr>
          <p:cNvPr id="2053" name="Picture 5" descr="76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0"/>
            <a:ext cx="2400300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153400" cy="1384300"/>
          </a:xfrm>
        </p:spPr>
        <p:txBody>
          <a:bodyPr/>
          <a:lstStyle/>
          <a:p>
            <a:pPr algn="r"/>
            <a:r>
              <a:rPr lang="en-US"/>
              <a:t>Questions &amp; Comments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76ers and Athens have many opportunities together.</a:t>
            </a:r>
          </a:p>
          <a:p>
            <a:endParaRPr lang="en-US" b="1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Thank you</a:t>
            </a:r>
          </a:p>
          <a:p>
            <a:pPr>
              <a:buFontTx/>
              <a:buNone/>
            </a:pPr>
            <a:r>
              <a:rPr lang="en-US" sz="1200"/>
              <a:t>Photographs by Stadia.gr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003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4689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821" name="Picture 5" descr="Helliniko Arena from the east (June 2004)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90800" y="2971800"/>
            <a:ext cx="4686300" cy="2647950"/>
          </a:xfrm>
          <a:prstGeom prst="rect">
            <a:avLst/>
          </a:prstGeom>
          <a:noFill/>
        </p:spPr>
      </p:pic>
      <p:graphicFrame>
        <p:nvGraphicFramePr>
          <p:cNvPr id="34832" name="Group 16"/>
          <p:cNvGraphicFramePr>
            <a:graphicFrameLocks noGrp="1"/>
          </p:cNvGraphicFramePr>
          <p:nvPr/>
        </p:nvGraphicFramePr>
        <p:xfrm>
          <a:off x="0" y="0"/>
          <a:ext cx="4689475" cy="517525"/>
        </p:xfrm>
        <a:graphic>
          <a:graphicData uri="http://schemas.openxmlformats.org/drawingml/2006/table">
            <a:tbl>
              <a:tblPr/>
              <a:tblGrid>
                <a:gridCol w="46894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743200" y="50292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Hellinikon Basketball Arena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/>
              <a:t>Have all 76ers preseason games in a European city.</a:t>
            </a:r>
          </a:p>
          <a:p>
            <a:r>
              <a:rPr lang="en-US"/>
              <a:t>Will generate more revenues through an expanded fan base.  </a:t>
            </a:r>
          </a:p>
          <a:p>
            <a:r>
              <a:rPr lang="en-US"/>
              <a:t>Young Europeans have embraced the NBA.</a:t>
            </a:r>
          </a:p>
          <a:p>
            <a:r>
              <a:rPr lang="en-US"/>
              <a:t>The European Union (E.U.) is the 2nd strongest economic entity in the world. </a:t>
            </a:r>
          </a:p>
        </p:txBody>
      </p:sp>
      <p:pic>
        <p:nvPicPr>
          <p:cNvPr id="3077" name="Picture 5" descr="76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400300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84300"/>
          </a:xfrm>
        </p:spPr>
        <p:txBody>
          <a:bodyPr/>
          <a:lstStyle/>
          <a:p>
            <a:r>
              <a:rPr lang="en-US" sz="4000"/>
              <a:t>The goals of having a training</a:t>
            </a:r>
            <a:br>
              <a:rPr lang="en-US" sz="4000"/>
            </a:br>
            <a:r>
              <a:rPr lang="en-US" sz="4000"/>
              <a:t> camp in an E.U. city will be: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</a:p>
          <a:p>
            <a:r>
              <a:rPr lang="en-US"/>
              <a:t>Generating excitement around the target country for the NBA. </a:t>
            </a:r>
          </a:p>
          <a:p>
            <a:r>
              <a:rPr lang="en-US"/>
              <a:t>Persuading local fans / local politicians of benefits of having an NBA team.</a:t>
            </a:r>
          </a:p>
          <a:p>
            <a:r>
              <a:rPr lang="en-US"/>
              <a:t>Creating team chemistry for 76ers by having training camp with less distraction.</a:t>
            </a:r>
          </a:p>
          <a:p>
            <a:endParaRPr lang="en-US"/>
          </a:p>
        </p:txBody>
      </p:sp>
      <p:pic>
        <p:nvPicPr>
          <p:cNvPr id="4101" name="Picture 5" descr="76er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43700" y="0"/>
            <a:ext cx="2400300" cy="1531938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Proposal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r>
              <a:rPr lang="en-US"/>
              <a:t>Create a permanent training camp for 76ers in Athens, Greece.</a:t>
            </a:r>
          </a:p>
          <a:p>
            <a:r>
              <a:rPr lang="en-US"/>
              <a:t>Play against the top 8 Greek teams as a preseason.   </a:t>
            </a:r>
          </a:p>
          <a:p>
            <a:r>
              <a:rPr lang="en-US"/>
              <a:t>Athens has several brand new venues / infrastructure from 2004 Olympics.</a:t>
            </a:r>
          </a:p>
          <a:p>
            <a:r>
              <a:rPr lang="en-US"/>
              <a:t>Greek government looking to lease arenas</a:t>
            </a:r>
          </a:p>
        </p:txBody>
      </p:sp>
      <p:pic>
        <p:nvPicPr>
          <p:cNvPr id="5125" name="Picture 5" descr="76er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400300" cy="1531938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Staffing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The total staff would be 40 members. </a:t>
            </a:r>
          </a:p>
          <a:p>
            <a:pPr>
              <a:lnSpc>
                <a:spcPct val="90000"/>
              </a:lnSpc>
            </a:pPr>
            <a:r>
              <a:rPr lang="en-US" sz="2800" b="1"/>
              <a:t>The basketball team consists of 15 players and 6 coaches.  </a:t>
            </a:r>
          </a:p>
          <a:p>
            <a:pPr>
              <a:lnSpc>
                <a:spcPct val="90000"/>
              </a:lnSpc>
            </a:pPr>
            <a:r>
              <a:rPr lang="en-US" sz="2800" b="1"/>
              <a:t>Additionally, 19 staff members will join the 76ers for preseason trip.  </a:t>
            </a:r>
          </a:p>
          <a:p>
            <a:pPr>
              <a:lnSpc>
                <a:spcPct val="90000"/>
              </a:lnSpc>
            </a:pPr>
            <a:r>
              <a:rPr lang="en-US" sz="2800" b="1"/>
              <a:t>Of these 19 members, 5 will be security, 9 will be employees, and 5 will be temporary employees.  </a:t>
            </a:r>
          </a:p>
          <a:p>
            <a:pPr>
              <a:lnSpc>
                <a:spcPct val="90000"/>
              </a:lnSpc>
            </a:pPr>
            <a:r>
              <a:rPr lang="en-US" sz="2800" b="1"/>
              <a:t>Mr. Doukas will be project manager &amp; Mr. Dave Mackey the assistant project manager. 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  <p:pic>
        <p:nvPicPr>
          <p:cNvPr id="6149" name="Picture 5" descr="76er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400300" cy="1531938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algn="ctr"/>
            <a:r>
              <a:rPr lang="en-US"/>
              <a:t>Budget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	</a:t>
            </a:r>
            <a:r>
              <a:rPr lang="en-US" sz="2800" b="1"/>
              <a:t>Mr. Doukas seeks $955,000 from the NBA: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/>
              <a:t>Leasing a training facility for one month ($65,000)</a:t>
            </a:r>
          </a:p>
          <a:p>
            <a:pPr>
              <a:lnSpc>
                <a:spcPct val="90000"/>
              </a:lnSpc>
            </a:pPr>
            <a:r>
              <a:rPr lang="en-US" sz="2800" b="1"/>
              <a:t>Chartering a plane from Philadelphia to Athens for 76ers ($205,000)</a:t>
            </a:r>
          </a:p>
          <a:p>
            <a:pPr>
              <a:lnSpc>
                <a:spcPct val="90000"/>
              </a:lnSpc>
            </a:pPr>
            <a:r>
              <a:rPr lang="en-US" sz="2800" b="1"/>
              <a:t>Hotels, transportation, and restaurants ($405,000)</a:t>
            </a:r>
          </a:p>
          <a:p>
            <a:pPr>
              <a:lnSpc>
                <a:spcPct val="90000"/>
              </a:lnSpc>
            </a:pPr>
            <a:r>
              <a:rPr lang="en-US" sz="2800" b="1"/>
              <a:t>Security package (5 security experts) ($60,000)</a:t>
            </a:r>
          </a:p>
          <a:p>
            <a:pPr>
              <a:lnSpc>
                <a:spcPct val="90000"/>
              </a:lnSpc>
            </a:pPr>
            <a:r>
              <a:rPr lang="en-US" sz="2800" b="1"/>
              <a:t>Five temporary employees ($20,000)</a:t>
            </a:r>
          </a:p>
          <a:p>
            <a:pPr>
              <a:lnSpc>
                <a:spcPct val="90000"/>
              </a:lnSpc>
            </a:pPr>
            <a:r>
              <a:rPr lang="en-US" sz="2800" b="1"/>
              <a:t>Miscellaneous and emergency funds ($200,000)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  <p:pic>
        <p:nvPicPr>
          <p:cNvPr id="7173" name="Picture 5" descr="76er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400300" cy="153193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Budget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686800" cy="4953000"/>
          </a:xfrm>
        </p:spPr>
        <p:txBody>
          <a:bodyPr/>
          <a:lstStyle/>
          <a:p>
            <a:endParaRPr lang="en-US" sz="2800"/>
          </a:p>
          <a:p>
            <a:r>
              <a:rPr lang="en-US" sz="2800" b="1"/>
              <a:t>Average price of tickets is 40 Euro ($53.34 U.S.)</a:t>
            </a:r>
          </a:p>
          <a:p>
            <a:r>
              <a:rPr lang="en-US" sz="2800" b="1"/>
              <a:t>Hellinikon basketball arena has 14,000 seat capacity. </a:t>
            </a:r>
          </a:p>
          <a:p>
            <a:r>
              <a:rPr lang="en-US" sz="2800" b="1"/>
              <a:t>Sell outs would generate revenues of $746,760.   </a:t>
            </a:r>
          </a:p>
          <a:p>
            <a:r>
              <a:rPr lang="en-US" sz="2800" b="1"/>
              <a:t>Halving these revenues with the opposing team would generate $373,380.</a:t>
            </a:r>
          </a:p>
          <a:p>
            <a:r>
              <a:rPr lang="en-US" sz="2800" b="1"/>
              <a:t>$373,380 x 8 games = $2,987,040.</a:t>
            </a:r>
          </a:p>
        </p:txBody>
      </p:sp>
      <p:pic>
        <p:nvPicPr>
          <p:cNvPr id="8197" name="Picture 5" descr="76er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400300" cy="1685925"/>
          </a:xfrm>
          <a:noFill/>
          <a:ln/>
        </p:spPr>
      </p:pic>
      <p:pic>
        <p:nvPicPr>
          <p:cNvPr id="8241" name="Picture 49" descr="Plans of the arena (from the east and north)   © ELLISDON CONSTRUC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69000" y="0"/>
            <a:ext cx="3175000" cy="1866900"/>
          </a:xfrm>
          <a:noFill/>
          <a:ln/>
        </p:spPr>
      </p:pic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6096000" y="159226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Hellinikon Basketball Arena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Budget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419600"/>
            <a:ext cx="9144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/>
              <a:t>The profit would be $2,032,040 U.S. dollars ($2,987,040 - $955,000= $2,032,040 ) </a:t>
            </a:r>
          </a:p>
          <a:p>
            <a:pPr>
              <a:lnSpc>
                <a:spcPct val="90000"/>
              </a:lnSpc>
            </a:pPr>
            <a:endParaRPr lang="en-US" sz="3600" b="1"/>
          </a:p>
        </p:txBody>
      </p:sp>
      <p:pic>
        <p:nvPicPr>
          <p:cNvPr id="9229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400300" cy="1685925"/>
          </a:xfrm>
        </p:spPr>
      </p:pic>
      <p:pic>
        <p:nvPicPr>
          <p:cNvPr id="9231" name="Picture 15" descr="hellinikon9t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1752600"/>
            <a:ext cx="4114800" cy="2438400"/>
          </a:xfrm>
          <a:noFill/>
          <a:ln/>
        </p:spPr>
      </p:pic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667000" y="1752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Hellinikon Basketball Arena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Authorization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8686800" cy="4419600"/>
          </a:xfrm>
        </p:spPr>
        <p:txBody>
          <a:bodyPr/>
          <a:lstStyle/>
          <a:p>
            <a:r>
              <a:rPr lang="en-US" sz="2800" b="1"/>
              <a:t>Facility locations and contracts with Greek basketball teams can be quickly finalized. </a:t>
            </a:r>
          </a:p>
          <a:p>
            <a:r>
              <a:rPr lang="en-US" sz="2800" b="1"/>
              <a:t>Expansion into Europe is a necessity, not a luxury.  </a:t>
            </a:r>
          </a:p>
          <a:p>
            <a:r>
              <a:rPr lang="en-US" sz="2800" b="1"/>
              <a:t>Basketball is the world sport after soccer. </a:t>
            </a:r>
          </a:p>
          <a:p>
            <a:r>
              <a:rPr lang="en-US" sz="2800" b="1"/>
              <a:t>The NBA must take advantage of its image internationally.</a:t>
            </a:r>
          </a:p>
          <a:p>
            <a:endParaRPr lang="en-US" sz="2800" b="1"/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003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74" name="Picture 30" descr="A 3-D rendering of the arena   © ELLISDON CONSTRUC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0"/>
            <a:ext cx="3048000" cy="1816100"/>
          </a:xfrm>
          <a:noFill/>
          <a:ln/>
        </p:spPr>
      </p:pic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6172200" y="14478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Hellinikon Basketball Arena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291</TotalTime>
  <Words>338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Ocean</vt:lpstr>
      <vt:lpstr>ESTABLISHING A EUROPEAN CITY AS A PERMANENT TRAINING CAMP FOR THE PHILADELPHIA 76ERS</vt:lpstr>
      <vt:lpstr>Introduction</vt:lpstr>
      <vt:lpstr>The goals of having a training  camp in an E.U. city will be:</vt:lpstr>
      <vt:lpstr>Proposal</vt:lpstr>
      <vt:lpstr>Staffing</vt:lpstr>
      <vt:lpstr>Budget</vt:lpstr>
      <vt:lpstr>Budget</vt:lpstr>
      <vt:lpstr>Budget</vt:lpstr>
      <vt:lpstr>            Authorization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 EUROPEAN CITY AS A PERMANENT TRAINING CAMP FOR THE PHILADELPHIA 76ERS</dc:title>
  <dc:creator>Efthimia Karipides Spiro Doukas</dc:creator>
  <cp:lastModifiedBy>Travis</cp:lastModifiedBy>
  <cp:revision>9</cp:revision>
  <dcterms:created xsi:type="dcterms:W3CDTF">2006-12-03T05:52:16Z</dcterms:created>
  <dcterms:modified xsi:type="dcterms:W3CDTF">2015-09-15T01:54:28Z</dcterms:modified>
</cp:coreProperties>
</file>